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8" r:id="rId62"/>
    <p:sldId id="33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62" d="100"/>
          <a:sy n="62" d="100"/>
        </p:scale>
        <p:origin x="792" y="56"/>
      </p:cViewPr>
      <p:guideLst>
        <p:guide orient="horz" pos="2160"/>
        <p:guide pos="3840"/>
      </p:guideLst>
    </p:cSldViewPr>
  </p:slideViewPr>
  <p:notesTextViewPr>
    <p:cViewPr>
      <p:scale>
        <a:sx n="1" d="1"/>
        <a:sy n="1" d="1"/>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39759-642D-4CC6-A7AC-514037CEE3E2}"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25A46-EE60-4C9B-87EB-0B99CA79B94A}" type="slidenum">
              <a:rPr lang="en-US" smtClean="0"/>
              <a:t>‹#›</a:t>
            </a:fld>
            <a:endParaRPr lang="en-US"/>
          </a:p>
        </p:txBody>
      </p:sp>
    </p:spTree>
    <p:extLst>
      <p:ext uri="{BB962C8B-B14F-4D97-AF65-F5344CB8AC3E}">
        <p14:creationId xmlns:p14="http://schemas.microsoft.com/office/powerpoint/2010/main" val="169740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31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2BE411-B365-4A05-9C0D-7D5EF660C0B0}" type="slidenum">
              <a:rPr lang="en-US" altLang="en-US" smtClean="0">
                <a:latin typeface="Arial" charset="0"/>
              </a:rPr>
              <a:pPr eaLnBrk="1" hangingPunct="1">
                <a:spcBef>
                  <a:spcPct val="0"/>
                </a:spcBef>
              </a:pPr>
              <a:t>8</a:t>
            </a:fld>
            <a:endParaRPr lang="en-US" altLang="en-US">
              <a:latin typeface="Arial" charset="0"/>
            </a:endParaRPr>
          </a:p>
        </p:txBody>
      </p:sp>
      <p:sp>
        <p:nvSpPr>
          <p:cNvPr id="9318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106349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64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A2A98C-0487-4609-93C1-98F0EADBEABA}" type="slidenum">
              <a:rPr lang="en-US" altLang="en-US" smtClean="0">
                <a:latin typeface="Arial" charset="0"/>
              </a:rPr>
              <a:pPr eaLnBrk="1" hangingPunct="1">
                <a:spcBef>
                  <a:spcPct val="0"/>
                </a:spcBef>
              </a:pPr>
              <a:t>18</a:t>
            </a:fld>
            <a:endParaRPr lang="en-US" altLang="en-US">
              <a:latin typeface="Arial" charset="0"/>
            </a:endParaRPr>
          </a:p>
        </p:txBody>
      </p:sp>
      <p:sp>
        <p:nvSpPr>
          <p:cNvPr id="106500"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305559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890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28043B9-4369-473E-B590-73CE3BD3F906}" type="slidenum">
              <a:rPr lang="en-US" altLang="en-US" sz="1200" smtClean="0"/>
              <a:pPr/>
              <a:t>19</a:t>
            </a:fld>
            <a:endParaRPr lang="en-US" altLang="en-US" sz="1200"/>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Good housekeeping is the key to any environmental program. Unused chemical and oil containers should be closed tightly when not in use.  You should always use a drip pan when transferring from one container to another.</a:t>
            </a:r>
          </a:p>
          <a:p>
            <a:pPr eaLnBrk="1" hangingPunct="1">
              <a:spcBef>
                <a:spcPct val="0"/>
              </a:spcBef>
            </a:pPr>
            <a:endParaRPr lang="en-US" altLang="en-US">
              <a:ea typeface="ＭＳ Ｐゴシック" pitchFamily="34" charset="-128"/>
            </a:endParaRPr>
          </a:p>
          <a:p>
            <a:pPr eaLnBrk="1" hangingPunct="1">
              <a:spcBef>
                <a:spcPct val="0"/>
              </a:spcBef>
            </a:pPr>
            <a:r>
              <a:rPr lang="en-US" altLang="en-US">
                <a:ea typeface="ＭＳ Ｐゴシック" pitchFamily="34" charset="-128"/>
              </a:rPr>
              <a:t>If possible you should store materials, chemical bags, drums, etc. out of inclement weather if at all possible.  At the very least they should be covered and stored in an area with secondary containment. You should always load and unload bags, drums, etc. out of the weather if possible.</a:t>
            </a:r>
          </a:p>
        </p:txBody>
      </p:sp>
    </p:spTree>
    <p:extLst>
      <p:ext uri="{BB962C8B-B14F-4D97-AF65-F5344CB8AC3E}">
        <p14:creationId xmlns:p14="http://schemas.microsoft.com/office/powerpoint/2010/main" val="38293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31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E229D36-A55B-4778-B64D-A4A954423D82}" type="slidenum">
              <a:rPr lang="en-US" altLang="en-US" sz="1200" smtClean="0"/>
              <a:pPr/>
              <a:t>20</a:t>
            </a:fld>
            <a:endParaRPr lang="en-US" altLang="en-US" sz="1200"/>
          </a:p>
        </p:txBody>
      </p:sp>
      <p:sp>
        <p:nvSpPr>
          <p:cNvPr id="93188"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9267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11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153A9609-2E29-4815-8512-3625E4815203}" type="slidenum">
              <a:rPr lang="en-US" altLang="en-US" sz="1200" smtClean="0"/>
              <a:pPr/>
              <a:t>21</a:t>
            </a:fld>
            <a:endParaRPr lang="en-US" altLang="en-US" sz="1200"/>
          </a:p>
        </p:txBody>
      </p:sp>
      <p:sp>
        <p:nvSpPr>
          <p:cNvPr id="91140"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7479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21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E43F085C-878D-442A-B98D-718D82573333}" type="slidenum">
              <a:rPr lang="en-US" altLang="en-US" sz="1200" smtClean="0"/>
              <a:pPr/>
              <a:t>22</a:t>
            </a:fld>
            <a:endParaRPr lang="en-US" altLang="en-US" sz="1200"/>
          </a:p>
        </p:txBody>
      </p:sp>
      <p:sp>
        <p:nvSpPr>
          <p:cNvPr id="9216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marL="228600" indent="-228600" eaLnBrk="1" hangingPunct="1">
              <a:spcBef>
                <a:spcPct val="0"/>
              </a:spcBef>
            </a:pPr>
            <a:r>
              <a:rPr lang="en-US" altLang="en-US" dirty="0"/>
              <a:t>HW generation pre-WW II was 1/2 million tons/</a:t>
            </a:r>
            <a:r>
              <a:rPr lang="en-US" altLang="en-US" dirty="0" err="1"/>
              <a:t>yr</a:t>
            </a:r>
            <a:r>
              <a:rPr lang="en-US" altLang="en-US" dirty="0"/>
              <a:t>; by 1981 had grown to 264 million tons/</a:t>
            </a:r>
            <a:r>
              <a:rPr lang="en-US" altLang="en-US" dirty="0" err="1"/>
              <a:t>yr</a:t>
            </a:r>
            <a:r>
              <a:rPr lang="en-US" altLang="en-US" dirty="0"/>
              <a:t> - 500X increase.</a:t>
            </a:r>
          </a:p>
          <a:p>
            <a:pPr marL="228600" indent="-228600" eaLnBrk="1" hangingPunct="1">
              <a:spcBef>
                <a:spcPct val="0"/>
              </a:spcBef>
            </a:pPr>
            <a:r>
              <a:rPr lang="en-US" altLang="en-US" dirty="0"/>
              <a:t>SWDA - First federal law  requiring safeguards and encouraging sound disposal - addressed primarily nonhazardous solid waste. Gave states the responsibility for solid waste management plans.</a:t>
            </a:r>
          </a:p>
          <a:p>
            <a:pPr marL="228600" indent="-228600" eaLnBrk="1" hangingPunct="1">
              <a:spcBef>
                <a:spcPct val="0"/>
              </a:spcBef>
            </a:pPr>
            <a:r>
              <a:rPr lang="en-US" altLang="en-US" dirty="0"/>
              <a:t>Resource Recovery Act of 1970 amended SWDA to include EPA funding for resource recovery provisions, but had little practical effect on waste management practices in the U.S.</a:t>
            </a:r>
          </a:p>
          <a:p>
            <a:pPr marL="228600" indent="-228600" eaLnBrk="1" hangingPunct="1">
              <a:spcBef>
                <a:spcPct val="0"/>
              </a:spcBef>
            </a:pPr>
            <a:r>
              <a:rPr lang="en-US" altLang="en-US" dirty="0"/>
              <a:t>RCRA 1976, which amended and replaced SDWA entirely.  First to meaningfully address hazardous waste (in Subtitle C), and also addressed nonhazardous solid waste (in Subtitle D) as well as resource recovery</a:t>
            </a:r>
          </a:p>
          <a:p>
            <a:pPr marL="228600" indent="-228600" eaLnBrk="1" hangingPunct="1">
              <a:spcBef>
                <a:spcPct val="0"/>
              </a:spcBef>
            </a:pPr>
            <a:r>
              <a:rPr lang="en-US" altLang="en-US" dirty="0"/>
              <a:t>EPA was slow  to issue </a:t>
            </a:r>
            <a:r>
              <a:rPr lang="en-US" altLang="en-US" dirty="0" err="1"/>
              <a:t>regs</a:t>
            </a:r>
            <a:r>
              <a:rPr lang="en-US" altLang="en-US" dirty="0"/>
              <a:t>.  Initial </a:t>
            </a:r>
            <a:r>
              <a:rPr lang="en-US" altLang="en-US" dirty="0" err="1"/>
              <a:t>regs</a:t>
            </a:r>
            <a:r>
              <a:rPr lang="en-US" altLang="en-US" dirty="0"/>
              <a:t> issued May 1980, effective November 19, 1980.  By 1984, only 5 disposal facilities were permitted.  Land disposal still preferred.  Threat to GW remained.</a:t>
            </a:r>
          </a:p>
          <a:p>
            <a:pPr marL="228600" indent="-228600" eaLnBrk="1" hangingPunct="1">
              <a:spcBef>
                <a:spcPct val="0"/>
              </a:spcBef>
            </a:pPr>
            <a:r>
              <a:rPr lang="en-US" altLang="en-US" dirty="0"/>
              <a:t>HSWA significantly expanded RCRA to include highly prescriptive requirements related to land disposal, design standards for land-based units (MTRs), UST program, corrective action program</a:t>
            </a:r>
          </a:p>
          <a:p>
            <a:pPr marL="228600" indent="-228600" eaLnBrk="1" hangingPunct="1">
              <a:spcBef>
                <a:spcPct val="0"/>
              </a:spcBef>
            </a:pPr>
            <a:r>
              <a:rPr lang="en-US" altLang="en-US" dirty="0" err="1"/>
              <a:t>FFCAct</a:t>
            </a:r>
            <a:r>
              <a:rPr lang="en-US" altLang="en-US" dirty="0"/>
              <a:t> - Provides temporary relief  to DOE from LDR storage prohibition for management of mixed waste and extends domestic sewage exclusion  to FOTWs.</a:t>
            </a:r>
          </a:p>
        </p:txBody>
      </p:sp>
    </p:spTree>
    <p:extLst>
      <p:ext uri="{BB962C8B-B14F-4D97-AF65-F5344CB8AC3E}">
        <p14:creationId xmlns:p14="http://schemas.microsoft.com/office/powerpoint/2010/main" val="93492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52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8B5E8DA-AF05-4780-AFC6-A87640572367}" type="slidenum">
              <a:rPr lang="en-US" altLang="en-US" sz="1200" smtClean="0"/>
              <a:pPr/>
              <a:t>23</a:t>
            </a:fld>
            <a:endParaRPr lang="en-US" altLang="en-US" sz="1200"/>
          </a:p>
        </p:txBody>
      </p:sp>
      <p:sp>
        <p:nvSpPr>
          <p:cNvPr id="95236"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37" tIns="44622" rIns="90837" bIns="4462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14753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62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50392FCA-05E5-4D98-A744-2F190E84045E}" type="slidenum">
              <a:rPr lang="en-US" altLang="en-US" sz="1200" smtClean="0"/>
              <a:pPr/>
              <a:t>24</a:t>
            </a:fld>
            <a:endParaRPr lang="en-US" altLang="en-US" sz="1200"/>
          </a:p>
        </p:txBody>
      </p:sp>
      <p:sp>
        <p:nvSpPr>
          <p:cNvPr id="96260" name="Rectangle 2"/>
          <p:cNvSpPr>
            <a:spLocks noGrp="1" noRot="1" noChangeAspect="1" noChangeArrowheads="1" noTextEdit="1"/>
          </p:cNvSpPr>
          <p:nvPr>
            <p:ph type="sldImg"/>
          </p:nvPr>
        </p:nvSpPr>
        <p:spPr bwMode="auto">
          <a:xfrm>
            <a:off x="393700" y="692150"/>
            <a:ext cx="607218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1" tIns="44442" rIns="90471" bIns="4444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5895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72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CD3B370-FF04-4710-B9F8-5BF3358BEEBD}" type="slidenum">
              <a:rPr lang="en-US" altLang="en-US" sz="1200" smtClean="0"/>
              <a:pPr/>
              <a:t>25</a:t>
            </a:fld>
            <a:endParaRPr lang="en-US" altLang="en-US" sz="1200"/>
          </a:p>
        </p:txBody>
      </p:sp>
      <p:sp>
        <p:nvSpPr>
          <p:cNvPr id="9728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04410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8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21E2E856-1C6C-47FC-9537-019EFB647EB0}" type="slidenum">
              <a:rPr lang="en-US" altLang="en-US" sz="1200" smtClean="0"/>
              <a:pPr/>
              <a:t>26</a:t>
            </a:fld>
            <a:endParaRPr lang="en-US" altLang="en-US" sz="1200"/>
          </a:p>
        </p:txBody>
      </p:sp>
      <p:sp>
        <p:nvSpPr>
          <p:cNvPr id="9830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9282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993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4B258-5B10-446A-ADF3-D9FF80701E7A}" type="slidenum">
              <a:rPr lang="en-US" altLang="en-US" sz="1200" smtClean="0"/>
              <a:pPr/>
              <a:t>27</a:t>
            </a:fld>
            <a:endParaRPr lang="en-US" altLang="en-US" sz="1200"/>
          </a:p>
        </p:txBody>
      </p:sp>
      <p:sp>
        <p:nvSpPr>
          <p:cNvPr id="9933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361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42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70FA6C-1503-48CF-80BD-E73FB7FFA5FE}" type="slidenum">
              <a:rPr lang="en-US" altLang="en-US" smtClean="0">
                <a:latin typeface="Arial" charset="0"/>
              </a:rPr>
              <a:pPr eaLnBrk="1" hangingPunct="1">
                <a:spcBef>
                  <a:spcPct val="0"/>
                </a:spcBef>
              </a:pPr>
              <a:t>9</a:t>
            </a:fld>
            <a:endParaRPr lang="en-US" altLang="en-US">
              <a:latin typeface="Arial" charset="0"/>
            </a:endParaRPr>
          </a:p>
        </p:txBody>
      </p:sp>
      <p:sp>
        <p:nvSpPr>
          <p:cNvPr id="9421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66751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0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6F5CCE-FF3E-408B-9993-365127A3B30B}" type="slidenum">
              <a:rPr lang="en-US" altLang="en-US" sz="1200" smtClean="0"/>
              <a:pPr/>
              <a:t>29</a:t>
            </a:fld>
            <a:endParaRPr lang="en-US" altLang="en-US" sz="1200"/>
          </a:p>
        </p:txBody>
      </p:sp>
      <p:sp>
        <p:nvSpPr>
          <p:cNvPr id="100356"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66693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13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C5EF3F2-8635-4E71-BC7F-245C48A9DC4B}" type="slidenum">
              <a:rPr lang="en-US" altLang="en-US" sz="1200" smtClean="0"/>
              <a:pPr/>
              <a:t>30</a:t>
            </a:fld>
            <a:endParaRPr lang="en-US" altLang="en-US" sz="1200"/>
          </a:p>
        </p:txBody>
      </p:sp>
      <p:sp>
        <p:nvSpPr>
          <p:cNvPr id="10138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0666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C800F5A-81CC-4BBC-8E40-56E83667DFFE}" type="slidenum">
              <a:rPr lang="en-US" altLang="en-US" sz="1200" smtClean="0"/>
              <a:pPr/>
              <a:t>31</a:t>
            </a:fld>
            <a:endParaRPr lang="en-US" altLang="en-US" sz="1200"/>
          </a:p>
        </p:txBody>
      </p:sp>
      <p:sp>
        <p:nvSpPr>
          <p:cNvPr id="1024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
        <p:nvSpPr>
          <p:cNvPr id="102405" name="Rectangle 3"/>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01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34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FE21E8A-5424-407D-ABF3-66C753BBC3DD}" type="slidenum">
              <a:rPr lang="en-US" altLang="en-US" sz="1200" smtClean="0"/>
              <a:pPr/>
              <a:t>32</a:t>
            </a:fld>
            <a:endParaRPr lang="en-US" altLang="en-US" sz="1200"/>
          </a:p>
        </p:txBody>
      </p:sp>
    </p:spTree>
    <p:extLst>
      <p:ext uri="{BB962C8B-B14F-4D97-AF65-F5344CB8AC3E}">
        <p14:creationId xmlns:p14="http://schemas.microsoft.com/office/powerpoint/2010/main" val="1974233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44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7B8A83-35DA-4330-93D6-160E38940E23}" type="slidenum">
              <a:rPr lang="en-US" altLang="en-US" sz="1200" smtClean="0"/>
              <a:pPr/>
              <a:t>33</a:t>
            </a:fld>
            <a:endParaRPr lang="en-US" altLang="en-US" sz="1200"/>
          </a:p>
        </p:txBody>
      </p:sp>
      <p:sp>
        <p:nvSpPr>
          <p:cNvPr id="104452"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19577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54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481E85B-070C-40FF-9719-7EBDC86C4E3F}" type="slidenum">
              <a:rPr lang="en-US" altLang="en-US" sz="1200" smtClean="0"/>
              <a:pPr/>
              <a:t>34</a:t>
            </a:fld>
            <a:endParaRPr lang="en-US" altLang="en-US" sz="1200"/>
          </a:p>
        </p:txBody>
      </p:sp>
      <p:sp>
        <p:nvSpPr>
          <p:cNvPr id="105476"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33837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64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B52131-25D7-4017-BA5C-9056F808D6B6}" type="slidenum">
              <a:rPr lang="en-US" altLang="en-US" sz="1200" smtClean="0"/>
              <a:pPr/>
              <a:t>35</a:t>
            </a:fld>
            <a:endParaRPr lang="en-US" altLang="en-US" sz="1200"/>
          </a:p>
        </p:txBody>
      </p:sp>
      <p:sp>
        <p:nvSpPr>
          <p:cNvPr id="10650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6233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75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31EBA6B-5670-4493-9735-6582EE3936ED}" type="slidenum">
              <a:rPr lang="en-US" altLang="en-US" sz="1200" smtClean="0"/>
              <a:pPr/>
              <a:t>36</a:t>
            </a:fld>
            <a:endParaRPr lang="en-US" altLang="en-US" sz="1200"/>
          </a:p>
        </p:txBody>
      </p:sp>
      <p:sp>
        <p:nvSpPr>
          <p:cNvPr id="107524"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4476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EF775-D223-42A8-86DA-9624BD771232}" type="slidenum">
              <a:rPr lang="en-US" smtClean="0"/>
              <a:pPr/>
              <a:t>37</a:t>
            </a:fld>
            <a:endParaRPr lang="en-US"/>
          </a:p>
        </p:txBody>
      </p:sp>
    </p:spTree>
    <p:extLst>
      <p:ext uri="{BB962C8B-B14F-4D97-AF65-F5344CB8AC3E}">
        <p14:creationId xmlns:p14="http://schemas.microsoft.com/office/powerpoint/2010/main" val="2418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085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4F7BFF7-BD99-4359-91FC-BFC672A4B577}" type="slidenum">
              <a:rPr lang="en-US" altLang="en-US" sz="1200" smtClean="0"/>
              <a:pPr/>
              <a:t>38</a:t>
            </a:fld>
            <a:endParaRPr lang="en-US" altLang="en-US" sz="1200"/>
          </a:p>
        </p:txBody>
      </p:sp>
    </p:spTree>
    <p:extLst>
      <p:ext uri="{BB962C8B-B14F-4D97-AF65-F5344CB8AC3E}">
        <p14:creationId xmlns:p14="http://schemas.microsoft.com/office/powerpoint/2010/main" val="42467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52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3F6F4BD-8343-4A3E-9BA9-D9596AD551C7}" type="slidenum">
              <a:rPr lang="en-US" altLang="en-US" smtClean="0">
                <a:latin typeface="Arial" charset="0"/>
              </a:rPr>
              <a:pPr eaLnBrk="1" hangingPunct="1">
                <a:spcBef>
                  <a:spcPct val="0"/>
                </a:spcBef>
              </a:pPr>
              <a:t>10</a:t>
            </a:fld>
            <a:endParaRPr lang="en-US" altLang="en-US">
              <a:latin typeface="Arial" charset="0"/>
            </a:endParaRPr>
          </a:p>
        </p:txBody>
      </p:sp>
      <p:sp>
        <p:nvSpPr>
          <p:cNvPr id="95236"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700460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05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6D040E04-EC18-459D-958F-45C831AA3101}" type="slidenum">
              <a:rPr lang="en-US" altLang="en-US" sz="1200" smtClean="0"/>
              <a:pPr/>
              <a:t>39</a:t>
            </a:fld>
            <a:endParaRPr lang="en-US" altLang="en-US" sz="1200"/>
          </a:p>
        </p:txBody>
      </p:sp>
    </p:spTree>
    <p:extLst>
      <p:ext uri="{BB962C8B-B14F-4D97-AF65-F5344CB8AC3E}">
        <p14:creationId xmlns:p14="http://schemas.microsoft.com/office/powerpoint/2010/main" val="58320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1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0C0AB95-E29F-4433-92B6-6AD0F6DB86EE}" type="slidenum">
              <a:rPr lang="en-US" altLang="en-US" sz="1200" smtClean="0"/>
              <a:pPr/>
              <a:t>40</a:t>
            </a:fld>
            <a:endParaRPr lang="en-US" altLang="en-US" sz="1200"/>
          </a:p>
        </p:txBody>
      </p:sp>
      <p:sp>
        <p:nvSpPr>
          <p:cNvPr id="11162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34942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26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02BBBDA-CA7B-4442-B5C2-5D240605C53C}" type="slidenum">
              <a:rPr lang="en-US" altLang="en-US" sz="1200" smtClean="0"/>
              <a:pPr/>
              <a:t>41</a:t>
            </a:fld>
            <a:endParaRPr lang="en-US" altLang="en-US" sz="1200"/>
          </a:p>
        </p:txBody>
      </p:sp>
      <p:sp>
        <p:nvSpPr>
          <p:cNvPr id="112644"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69044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3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A5BBCF32-E38E-4590-BB66-3DC712D1959A}" type="slidenum">
              <a:rPr lang="en-US" altLang="en-US" sz="1200" smtClean="0"/>
              <a:pPr/>
              <a:t>42</a:t>
            </a:fld>
            <a:endParaRPr lang="en-US" altLang="en-US" sz="1200"/>
          </a:p>
        </p:txBody>
      </p:sp>
      <p:sp>
        <p:nvSpPr>
          <p:cNvPr id="113668"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70893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46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4ABD7F64-03CB-434E-858A-B658A6C9AA3D}" type="slidenum">
              <a:rPr lang="en-US" altLang="en-US" sz="1200" smtClean="0"/>
              <a:pPr/>
              <a:t>43</a:t>
            </a:fld>
            <a:endParaRPr lang="en-US" altLang="en-US" sz="1200"/>
          </a:p>
        </p:txBody>
      </p:sp>
      <p:sp>
        <p:nvSpPr>
          <p:cNvPr id="114692" name="Rectangle 2"/>
          <p:cNvSpPr>
            <a:spLocks noGrp="1" noRot="1" noChangeAspect="1" noChangeArrowheads="1" noTextEdit="1"/>
          </p:cNvSpPr>
          <p:nvPr>
            <p:ph type="sldImg"/>
          </p:nvPr>
        </p:nvSpPr>
        <p:spPr bwMode="auto">
          <a:xfrm>
            <a:off x="392113" y="692150"/>
            <a:ext cx="6072187"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89829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77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9E17E540-E56F-438A-A64C-1D2C06A82DA7}" type="slidenum">
              <a:rPr lang="en-US" altLang="en-US" sz="1200" smtClean="0"/>
              <a:pPr/>
              <a:t>44</a:t>
            </a:fld>
            <a:endParaRPr lang="en-US" altLang="en-US" sz="1200"/>
          </a:p>
        </p:txBody>
      </p:sp>
    </p:spTree>
    <p:extLst>
      <p:ext uri="{BB962C8B-B14F-4D97-AF65-F5344CB8AC3E}">
        <p14:creationId xmlns:p14="http://schemas.microsoft.com/office/powerpoint/2010/main" val="984893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187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9A60AD-6ACE-40BD-A7E3-5CF05DF97ABE}" type="slidenum">
              <a:rPr lang="en-US" altLang="en-US" sz="1200" smtClean="0"/>
              <a:pPr/>
              <a:t>45</a:t>
            </a:fld>
            <a:endParaRPr lang="en-US" altLang="en-US" sz="1200"/>
          </a:p>
        </p:txBody>
      </p:sp>
      <p:sp>
        <p:nvSpPr>
          <p:cNvPr id="118788"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63225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08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C17DB97A-DA2A-44DD-9F7F-37DF780C2D04}" type="slidenum">
              <a:rPr lang="en-US" altLang="en-US" sz="1200" smtClean="0"/>
              <a:pPr/>
              <a:t>46</a:t>
            </a:fld>
            <a:endParaRPr lang="en-US" altLang="en-US" sz="1200"/>
          </a:p>
        </p:txBody>
      </p:sp>
    </p:spTree>
    <p:extLst>
      <p:ext uri="{BB962C8B-B14F-4D97-AF65-F5344CB8AC3E}">
        <p14:creationId xmlns:p14="http://schemas.microsoft.com/office/powerpoint/2010/main" val="2825530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18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ED30B1D-3260-4BB0-93ED-739AB4BC00F0}" type="slidenum">
              <a:rPr lang="en-US" altLang="en-US" sz="1200" smtClean="0"/>
              <a:pPr/>
              <a:t>47</a:t>
            </a:fld>
            <a:endParaRPr lang="en-US" altLang="en-US" sz="1200"/>
          </a:p>
        </p:txBody>
      </p:sp>
      <p:sp>
        <p:nvSpPr>
          <p:cNvPr id="121860"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52" tIns="44285" rIns="90152" bIns="44285"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29929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3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4025">
              <a:defRPr sz="2400">
                <a:solidFill>
                  <a:schemeClr val="tx1"/>
                </a:solidFill>
                <a:latin typeface="Arial" charset="0"/>
                <a:ea typeface="ＭＳ Ｐゴシック" pitchFamily="34" charset="-128"/>
              </a:defRPr>
            </a:lvl1pPr>
            <a:lvl2pPr marL="742950" indent="-285750" defTabSz="454025">
              <a:defRPr sz="2400">
                <a:solidFill>
                  <a:schemeClr val="tx1"/>
                </a:solidFill>
                <a:latin typeface="Arial" charset="0"/>
                <a:ea typeface="ＭＳ Ｐゴシック" pitchFamily="34" charset="-128"/>
              </a:defRPr>
            </a:lvl2pPr>
            <a:lvl3pPr marL="1143000" indent="-228600" defTabSz="454025">
              <a:defRPr sz="2400">
                <a:solidFill>
                  <a:schemeClr val="tx1"/>
                </a:solidFill>
                <a:latin typeface="Arial" charset="0"/>
                <a:ea typeface="ＭＳ Ｐゴシック" pitchFamily="34" charset="-128"/>
              </a:defRPr>
            </a:lvl3pPr>
            <a:lvl4pPr marL="1600200" indent="-228600" defTabSz="454025">
              <a:defRPr sz="2400">
                <a:solidFill>
                  <a:schemeClr val="tx1"/>
                </a:solidFill>
                <a:latin typeface="Arial" charset="0"/>
                <a:ea typeface="ＭＳ Ｐゴシック" pitchFamily="34" charset="-128"/>
              </a:defRPr>
            </a:lvl4pPr>
            <a:lvl5pPr marL="2057400" indent="-228600" defTabSz="454025">
              <a:defRPr sz="2400">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sz="2400">
                <a:solidFill>
                  <a:schemeClr val="tx1"/>
                </a:solidFill>
                <a:latin typeface="Arial" charset="0"/>
                <a:ea typeface="ＭＳ Ｐゴシック" pitchFamily="34" charset="-128"/>
              </a:defRPr>
            </a:lvl9pPr>
          </a:lstStyle>
          <a:p>
            <a:fld id="{27D57BF4-D7BD-4DEC-8E17-213F494E5E66}" type="slidenum">
              <a:rPr lang="en-US" altLang="en-US" sz="1200" smtClean="0"/>
              <a:pPr/>
              <a:t>48</a:t>
            </a:fld>
            <a:endParaRPr lang="en-US" altLang="en-US" sz="1200"/>
          </a:p>
        </p:txBody>
      </p:sp>
      <p:sp>
        <p:nvSpPr>
          <p:cNvPr id="12390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3" tIns="44448" rIns="90483" bIns="44448"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093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E82210-5037-4BBB-8479-740A1F9714DC}" type="slidenum">
              <a:rPr lang="en-US" altLang="en-US" smtClean="0">
                <a:latin typeface="Arial" charset="0"/>
              </a:rPr>
              <a:pPr eaLnBrk="1" hangingPunct="1">
                <a:spcBef>
                  <a:spcPct val="0"/>
                </a:spcBef>
              </a:pPr>
              <a:t>11</a:t>
            </a:fld>
            <a:endParaRPr lang="en-US" altLang="en-US">
              <a:latin typeface="Arial" charset="0"/>
            </a:endParaRPr>
          </a:p>
        </p:txBody>
      </p:sp>
      <p:sp>
        <p:nvSpPr>
          <p:cNvPr id="96259"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33368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49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B23A5F-0C6F-415D-8DE0-8BE4A902645C}" type="slidenum">
              <a:rPr lang="en-US" altLang="en-US" sz="1200" smtClean="0"/>
              <a:pPr/>
              <a:t>49</a:t>
            </a:fld>
            <a:endParaRPr lang="en-US" altLang="en-US" sz="1200"/>
          </a:p>
        </p:txBody>
      </p:sp>
      <p:sp>
        <p:nvSpPr>
          <p:cNvPr id="124932" name="Rectangle 2"/>
          <p:cNvSpPr>
            <a:spLocks noGrp="1" noRot="1" noChangeAspect="1" noChangeArrowheads="1" noTextEdit="1"/>
          </p:cNvSpPr>
          <p:nvPr>
            <p:ph type="sldImg"/>
          </p:nvPr>
        </p:nvSpPr>
        <p:spPr bwMode="auto">
          <a:xfrm>
            <a:off x="382588" y="685800"/>
            <a:ext cx="6096000" cy="34290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67" tIns="44292" rIns="90167" bIns="4429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75315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59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D2812D6-E6DD-4067-B7C3-A80C74D672C1}" type="slidenum">
              <a:rPr lang="en-US" altLang="en-US" sz="1200" smtClean="0"/>
              <a:pPr/>
              <a:t>50</a:t>
            </a:fld>
            <a:endParaRPr lang="en-US" altLang="en-US" sz="1200"/>
          </a:p>
        </p:txBody>
      </p:sp>
      <p:sp>
        <p:nvSpPr>
          <p:cNvPr id="12595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653695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69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FA65373-36B0-4428-B500-017D87EB77DD}" type="slidenum">
              <a:rPr lang="en-US" altLang="en-US" sz="1200" smtClean="0"/>
              <a:pPr/>
              <a:t>51</a:t>
            </a:fld>
            <a:endParaRPr lang="en-US" altLang="en-US" sz="1200"/>
          </a:p>
        </p:txBody>
      </p:sp>
      <p:sp>
        <p:nvSpPr>
          <p:cNvPr id="126980"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6147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280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192FB6-53AD-4EA4-93A1-58DB31AF67CC}" type="slidenum">
              <a:rPr lang="en-US" altLang="en-US" sz="1200" smtClean="0"/>
              <a:pPr/>
              <a:t>52</a:t>
            </a:fld>
            <a:endParaRPr lang="en-US" altLang="en-US" sz="1200"/>
          </a:p>
        </p:txBody>
      </p:sp>
      <p:sp>
        <p:nvSpPr>
          <p:cNvPr id="128004"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16856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443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974D77-FE30-4EAD-B8D1-66A3CE11D31D}" type="slidenum">
              <a:rPr lang="en-US" altLang="en-US" smtClean="0">
                <a:latin typeface="Arial" charset="0"/>
              </a:rPr>
              <a:pPr eaLnBrk="1" hangingPunct="1">
                <a:spcBef>
                  <a:spcPct val="0"/>
                </a:spcBef>
              </a:pPr>
              <a:t>53</a:t>
            </a:fld>
            <a:endParaRPr lang="en-US" altLang="en-US">
              <a:latin typeface="Arial" charset="0"/>
            </a:endParaRPr>
          </a:p>
        </p:txBody>
      </p:sp>
      <p:sp>
        <p:nvSpPr>
          <p:cNvPr id="14438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1343783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00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52EE3F-738B-459C-9749-4EC2DA504976}" type="slidenum">
              <a:rPr lang="en-US" altLang="en-US" sz="1200" smtClean="0"/>
              <a:pPr/>
              <a:t>54</a:t>
            </a:fld>
            <a:endParaRPr lang="en-US" altLang="en-US" sz="1200"/>
          </a:p>
        </p:txBody>
      </p:sp>
      <p:sp>
        <p:nvSpPr>
          <p:cNvPr id="130052"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82405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10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EC9426-2F2E-45DE-B2E7-7B57C5D910EA}" type="slidenum">
              <a:rPr lang="en-US" altLang="en-US" sz="1200" smtClean="0"/>
              <a:pPr/>
              <a:t>55</a:t>
            </a:fld>
            <a:endParaRPr lang="en-US" altLang="en-US" sz="1200"/>
          </a:p>
        </p:txBody>
      </p:sp>
      <p:sp>
        <p:nvSpPr>
          <p:cNvPr id="13107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6058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20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E14556C-93BB-4C02-ABBA-A88B4C5B1DED}" type="slidenum">
              <a:rPr lang="en-US" altLang="en-US" sz="1200" smtClean="0"/>
              <a:pPr/>
              <a:t>56</a:t>
            </a:fld>
            <a:endParaRPr lang="en-US" altLang="en-US" sz="1200"/>
          </a:p>
        </p:txBody>
      </p:sp>
      <p:sp>
        <p:nvSpPr>
          <p:cNvPr id="132100"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1280649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41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86C97B6-7C33-4BC0-B0C8-A547CDAFD4F8}" type="slidenum">
              <a:rPr lang="en-US" altLang="en-US" sz="1200" smtClean="0"/>
              <a:pPr/>
              <a:t>57</a:t>
            </a:fld>
            <a:endParaRPr lang="en-US" altLang="en-US" sz="1200"/>
          </a:p>
        </p:txBody>
      </p:sp>
      <p:sp>
        <p:nvSpPr>
          <p:cNvPr id="134148"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435154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200"/>
              <a:t>©National Safety Council 2010</a:t>
            </a:r>
          </a:p>
        </p:txBody>
      </p:sp>
      <p:sp>
        <p:nvSpPr>
          <p:cNvPr id="1361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855951-D776-4862-BF9C-787004D98114}" type="slidenum">
              <a:rPr lang="en-US" altLang="en-US" sz="1200" smtClean="0"/>
              <a:pPr/>
              <a:t>58</a:t>
            </a:fld>
            <a:endParaRPr lang="en-US" altLang="en-US" sz="1200"/>
          </a:p>
        </p:txBody>
      </p:sp>
      <p:sp>
        <p:nvSpPr>
          <p:cNvPr id="136196" name="Rectangle 2"/>
          <p:cNvSpPr>
            <a:spLocks noGrp="1" noRot="1" noChangeAspect="1" noChangeArrowheads="1" noTextEdit="1"/>
          </p:cNvSpPr>
          <p:nvPr>
            <p:ph type="sldImg"/>
          </p:nvPr>
        </p:nvSpPr>
        <p:spPr bwMode="auto">
          <a:xfrm>
            <a:off x="368300" y="674688"/>
            <a:ext cx="6126163"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3"/>
          <p:cNvSpPr>
            <a:spLocks noGrp="1" noChangeArrowheads="1"/>
          </p:cNvSpPr>
          <p:nvPr>
            <p:ph type="body" idx="1"/>
          </p:nvPr>
        </p:nvSpPr>
        <p:spPr bwMode="auto">
          <a:xfrm>
            <a:off x="895350" y="4346575"/>
            <a:ext cx="50673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172336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972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B86A64-65DB-4640-ACD5-0C4CA29391FB}" type="slidenum">
              <a:rPr lang="en-US" altLang="en-US" smtClean="0">
                <a:latin typeface="Arial" charset="0"/>
              </a:rPr>
              <a:pPr eaLnBrk="1" hangingPunct="1">
                <a:spcBef>
                  <a:spcPct val="0"/>
                </a:spcBef>
              </a:pPr>
              <a:t>12</a:t>
            </a:fld>
            <a:endParaRPr lang="en-US" altLang="en-US">
              <a:latin typeface="Arial" charset="0"/>
            </a:endParaRPr>
          </a:p>
        </p:txBody>
      </p:sp>
      <p:sp>
        <p:nvSpPr>
          <p:cNvPr id="97284"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829621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EDBAC-15A3-B74D-9548-67F6F59FEC54}" type="slidenum">
              <a:rPr lang="en-US" smtClean="0"/>
              <a:t>62</a:t>
            </a:fld>
            <a:endParaRPr lang="en-US"/>
          </a:p>
        </p:txBody>
      </p:sp>
    </p:spTree>
    <p:extLst>
      <p:ext uri="{BB962C8B-B14F-4D97-AF65-F5344CB8AC3E}">
        <p14:creationId xmlns:p14="http://schemas.microsoft.com/office/powerpoint/2010/main" val="364601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40624F-36CC-4DD4-9D56-011661BA825D}" type="slidenum">
              <a:rPr lang="en-US" altLang="en-US" smtClean="0">
                <a:latin typeface="Arial" charset="0"/>
              </a:rPr>
              <a:pPr eaLnBrk="1" hangingPunct="1">
                <a:spcBef>
                  <a:spcPct val="0"/>
                </a:spcBef>
              </a:pPr>
              <a:t>13</a:t>
            </a:fld>
            <a:endParaRPr lang="en-US" altLang="en-US">
              <a:latin typeface="Arial" charset="0"/>
            </a:endParaRPr>
          </a:p>
        </p:txBody>
      </p:sp>
      <p:sp>
        <p:nvSpPr>
          <p:cNvPr id="102404"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418704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34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BDFF21-4BFE-45BB-913E-9C55A5215723}" type="slidenum">
              <a:rPr lang="en-US" altLang="en-US" smtClean="0">
                <a:latin typeface="Arial" charset="0"/>
              </a:rPr>
              <a:pPr eaLnBrk="1" hangingPunct="1">
                <a:spcBef>
                  <a:spcPct val="0"/>
                </a:spcBef>
              </a:pPr>
              <a:t>14</a:t>
            </a:fld>
            <a:endParaRPr lang="en-US" altLang="en-US">
              <a:latin typeface="Arial" charset="0"/>
            </a:endParaRPr>
          </a:p>
        </p:txBody>
      </p:sp>
      <p:sp>
        <p:nvSpPr>
          <p:cNvPr id="103428"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47987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44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51AF4A-1F10-4DBD-9159-D61F0AD74036}" type="slidenum">
              <a:rPr lang="en-US" altLang="en-US" smtClean="0">
                <a:latin typeface="Arial" charset="0"/>
              </a:rPr>
              <a:pPr eaLnBrk="1" hangingPunct="1">
                <a:spcBef>
                  <a:spcPct val="0"/>
                </a:spcBef>
              </a:pPr>
              <a:t>15</a:t>
            </a:fld>
            <a:endParaRPr lang="en-US" altLang="en-US">
              <a:latin typeface="Arial" charset="0"/>
            </a:endParaRPr>
          </a:p>
        </p:txBody>
      </p:sp>
      <p:sp>
        <p:nvSpPr>
          <p:cNvPr id="104452"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0405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a:latin typeface="Arial" charset="0"/>
              </a:rPr>
              <a:t>©National Safety Council 2010</a:t>
            </a:r>
          </a:p>
        </p:txBody>
      </p:sp>
      <p:sp>
        <p:nvSpPr>
          <p:cNvPr id="1054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defTabSz="652427" eaLnBrk="0" fontAlgn="base" hangingPunct="0">
              <a:spcBef>
                <a:spcPct val="30000"/>
              </a:spcBef>
              <a:spcAft>
                <a:spcPct val="0"/>
              </a:spcAft>
              <a:defRPr sz="1200">
                <a:solidFill>
                  <a:schemeClr val="tx1"/>
                </a:solidFill>
                <a:latin typeface="Calibri" pitchFamily="34" charset="0"/>
              </a:defRPr>
            </a:lvl6pPr>
            <a:lvl7pPr marL="2971635" indent="-228587" defTabSz="652427" eaLnBrk="0" fontAlgn="base" hangingPunct="0">
              <a:spcBef>
                <a:spcPct val="30000"/>
              </a:spcBef>
              <a:spcAft>
                <a:spcPct val="0"/>
              </a:spcAft>
              <a:defRPr sz="1200">
                <a:solidFill>
                  <a:schemeClr val="tx1"/>
                </a:solidFill>
                <a:latin typeface="Calibri" pitchFamily="34" charset="0"/>
              </a:defRPr>
            </a:lvl7pPr>
            <a:lvl8pPr marL="3428811" indent="-228587" defTabSz="652427" eaLnBrk="0" fontAlgn="base" hangingPunct="0">
              <a:spcBef>
                <a:spcPct val="30000"/>
              </a:spcBef>
              <a:spcAft>
                <a:spcPct val="0"/>
              </a:spcAft>
              <a:defRPr sz="1200">
                <a:solidFill>
                  <a:schemeClr val="tx1"/>
                </a:solidFill>
                <a:latin typeface="Calibri" pitchFamily="34" charset="0"/>
              </a:defRPr>
            </a:lvl8pPr>
            <a:lvl9pPr marL="3885985" indent="-228587" defTabSz="6524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B5EFEE-0253-46D9-8408-FF22E8C63691}" type="slidenum">
              <a:rPr lang="en-US" altLang="en-US" smtClean="0">
                <a:latin typeface="Arial" charset="0"/>
              </a:rPr>
              <a:pPr eaLnBrk="1" hangingPunct="1">
                <a:spcBef>
                  <a:spcPct val="0"/>
                </a:spcBef>
              </a:pPr>
              <a:t>16</a:t>
            </a:fld>
            <a:endParaRPr lang="en-US" altLang="en-US">
              <a:latin typeface="Arial" charset="0"/>
            </a:endParaRPr>
          </a:p>
        </p:txBody>
      </p:sp>
      <p:sp>
        <p:nvSpPr>
          <p:cNvPr id="105476" name="Rectangle 2"/>
          <p:cNvSpPr>
            <a:spLocks noGrp="1" noRot="1" noChangeAspect="1" noChangeArrowheads="1" noTextEdit="1"/>
          </p:cNvSpPr>
          <p:nvPr>
            <p:ph type="sldImg"/>
          </p:nvPr>
        </p:nvSpPr>
        <p:spPr bwMode="auto">
          <a:xfrm>
            <a:off x="393700" y="685800"/>
            <a:ext cx="6227763" cy="350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3"/>
          <p:cNvSpPr>
            <a:spLocks noGrp="1" noChangeArrowheads="1"/>
          </p:cNvSpPr>
          <p:nvPr>
            <p:ph type="body" idx="1"/>
          </p:nvPr>
        </p:nvSpPr>
        <p:spPr bwMode="auto">
          <a:xfrm>
            <a:off x="915989" y="4419601"/>
            <a:ext cx="5178425"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75675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82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420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4632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179639"/>
            <a:ext cx="5384800" cy="3992563"/>
          </a:xfrm>
          <a:prstGeom prst="rect">
            <a:avLst/>
          </a:prstGeom>
        </p:spPr>
        <p:txBody>
          <a:bodyPr vert="horz"/>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79639"/>
            <a:ext cx="5384800" cy="3992563"/>
          </a:xfrm>
          <a:prstGeom prst="rect">
            <a:avLst/>
          </a:prstGeom>
        </p:spPr>
        <p:txBody>
          <a:bodyPr vert="horz"/>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1447800"/>
            <a:ext cx="10972800" cy="685800"/>
          </a:xfrm>
          <a:prstGeom prst="rect">
            <a:avLst/>
          </a:prstGeom>
        </p:spPr>
        <p:txBody>
          <a:bodyPr vert="horz"/>
          <a:lstStyle>
            <a:lvl1pPr>
              <a:defRPr sz="3000"/>
            </a:lvl1pPr>
          </a:lstStyle>
          <a:p>
            <a:r>
              <a:rPr lang="en-US" dirty="0"/>
              <a:t>Click to edit Master title style</a:t>
            </a:r>
          </a:p>
        </p:txBody>
      </p:sp>
    </p:spTree>
    <p:extLst>
      <p:ext uri="{BB962C8B-B14F-4D97-AF65-F5344CB8AC3E}">
        <p14:creationId xmlns:p14="http://schemas.microsoft.com/office/powerpoint/2010/main" val="302404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893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12/8/2022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4791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584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5071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3500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12/8/2022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5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12/8/2022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7409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ubliclab.org/wiki/oil-testing-kit-be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en.wikipedia.org/wiki/File:Mississippi_River_Lock_and_Dam_number_12.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fr.wiktionary.org/wiki/drain"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scaccavale@martzbus.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images/search?q=toxic+dumps&amp;view=detailv2&amp;&amp;id=0519A00515D40DF48D612E0CD13F05237CA6D052&amp;selectedIndex=17&amp;ccid=tqVGY4HW&amp;simid=608048107396729501&amp;thid=OIP.Mb6a5466381d632d9b5d20ce0281e6d77o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ing.com/images/search?q=wooden+pallets&amp;view=detailv2&amp;&amp;id=41C3069FEAD77D63E60CD34010217B5D84EEB419&amp;selectedIndex=1&amp;ccid=%2b3GzfscZ&amp;simid=608030884585080098&amp;thid=OIP.Mfb71b37ec7193864785217d89009fc53H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2.bin"/><Relationship Id="rId4" Type="http://schemas.openxmlformats.org/officeDocument/2006/relationships/image" Target="../media/image38.wmf"/></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cinfolex.com/2015/01/05/nouvel-accord-sur-lexception-pedagogique-quelques-avancees-mais-un-dispositif-toujours-inadapt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bing.com/images/search?q=thermal+oxidizer&amp;view=detailv2&amp;&amp;id=60D3DB87CA58318C7E2ABDB2499C05457ABC6F88&amp;selectedIndex=43&amp;ccid=eogg6KrQ&amp;simid=608044795987887059&amp;thid=OIP.M7a8820e8aad0ad61abdd8d81b0cce024o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degreesofmoderation.blogspot.com/2010/08/obama-bush-not-to-blame-for-economy.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es.wikipedia.org/wiki/Petco_Par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en/photo/87818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1E7B1D-C7B9-67A5-60A1-E432424ABDA3}"/>
              </a:ext>
            </a:extLst>
          </p:cNvPr>
          <p:cNvSpPr txBox="1">
            <a:spLocks noGrp="1"/>
          </p:cNvSpPr>
          <p:nvPr>
            <p:ph type="ctrTitle"/>
          </p:nvPr>
        </p:nvSpPr>
        <p:spPr>
          <a:xfrm>
            <a:off x="512705" y="143065"/>
            <a:ext cx="10955046" cy="2778751"/>
          </a:xfrm>
          <a:prstGeom prst="rect">
            <a:avLst/>
          </a:prstGeom>
        </p:spPr>
        <p:txBody>
          <a:bodyP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r>
              <a:rPr lang="en-US" sz="5000" b="1" dirty="0"/>
              <a:t>      </a:t>
            </a:r>
            <a:r>
              <a:rPr lang="en-US" sz="5000" b="1" dirty="0">
                <a:latin typeface="+mn-lt"/>
              </a:rPr>
              <a:t>Understanding </a:t>
            </a:r>
            <a:r>
              <a:rPr lang="en-US" sz="5000" b="1" dirty="0"/>
              <a:t>     </a:t>
            </a:r>
          </a:p>
          <a:p>
            <a:endParaRPr lang="en-US" sz="4266" b="1" dirty="0"/>
          </a:p>
          <a:p>
            <a:pPr algn="ctr"/>
            <a:r>
              <a:rPr lang="en-US" sz="5000" b="1" dirty="0">
                <a:latin typeface="+mn-lt"/>
              </a:rPr>
              <a:t>Environmental Responsibilities</a:t>
            </a:r>
          </a:p>
        </p:txBody>
      </p:sp>
      <p:pic>
        <p:nvPicPr>
          <p:cNvPr id="5" name="Picture 4" descr="Pointing Finger Designate - Free photo on Pixabay">
            <a:extLst>
              <a:ext uri="{FF2B5EF4-FFF2-40B4-BE49-F238E27FC236}">
                <a16:creationId xmlns:a16="http://schemas.microsoft.com/office/drawing/2014/main" id="{40C1C92B-85F2-B784-C931-55BB680BD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875" y="-234007"/>
            <a:ext cx="4368800" cy="2911395"/>
          </a:xfrm>
          <a:prstGeom prst="rect">
            <a:avLst/>
          </a:prstGeom>
        </p:spPr>
      </p:pic>
      <p:pic>
        <p:nvPicPr>
          <p:cNvPr id="3" name="Picture 2" descr="Logo">
            <a:extLst>
              <a:ext uri="{FF2B5EF4-FFF2-40B4-BE49-F238E27FC236}">
                <a16:creationId xmlns:a16="http://schemas.microsoft.com/office/drawing/2014/main" id="{62BB9389-6B68-1B63-2D2A-CB0C4913F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55" y="3847078"/>
            <a:ext cx="3613246" cy="1857476"/>
          </a:xfrm>
          <a:prstGeom prst="rect">
            <a:avLst/>
          </a:prstGeom>
        </p:spPr>
      </p:pic>
      <p:pic>
        <p:nvPicPr>
          <p:cNvPr id="7" name="Picture 6" descr="Text&#10;&#10;Description automatically generated">
            <a:extLst>
              <a:ext uri="{FF2B5EF4-FFF2-40B4-BE49-F238E27FC236}">
                <a16:creationId xmlns:a16="http://schemas.microsoft.com/office/drawing/2014/main" id="{61E1821C-07E5-C8A8-1580-224687FA5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935" y="4857459"/>
            <a:ext cx="3481068" cy="1857476"/>
          </a:xfrm>
          <a:prstGeom prst="rect">
            <a:avLst/>
          </a:prstGeom>
        </p:spPr>
      </p:pic>
      <p:pic>
        <p:nvPicPr>
          <p:cNvPr id="9" name="Picture 8" descr="A picture containing text">
            <a:extLst>
              <a:ext uri="{FF2B5EF4-FFF2-40B4-BE49-F238E27FC236}">
                <a16:creationId xmlns:a16="http://schemas.microsoft.com/office/drawing/2014/main" id="{FEF64920-22A5-88E3-2CFB-AB0A464A1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275" y="3847078"/>
            <a:ext cx="3643232" cy="1857476"/>
          </a:xfrm>
          <a:prstGeom prst="rect">
            <a:avLst/>
          </a:prstGeom>
        </p:spPr>
      </p:pic>
    </p:spTree>
    <p:extLst>
      <p:ext uri="{BB962C8B-B14F-4D97-AF65-F5344CB8AC3E}">
        <p14:creationId xmlns:p14="http://schemas.microsoft.com/office/powerpoint/2010/main" val="171992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324198" y="682997"/>
            <a:ext cx="7543603" cy="686595"/>
          </a:xfrm>
        </p:spPr>
        <p:txBody>
          <a:bodyPr vert="horz" lIns="64008" tIns="32004" rIns="64008" bIns="32004" rtlCol="0" anchor="b" anchorCtr="0">
            <a:normAutofit/>
          </a:bodyPr>
          <a:lstStyle/>
          <a:p>
            <a:pPr algn="l" eaLnBrk="1" hangingPunct="1"/>
            <a:r>
              <a:rPr lang="en-US" altLang="en-US" sz="3800" b="1" dirty="0">
                <a:solidFill>
                  <a:srgbClr val="070605"/>
                </a:solidFill>
                <a:latin typeface="Arial" charset="0"/>
                <a:cs typeface="Arial" charset="0"/>
              </a:rPr>
              <a:t>Clean Water Act - Oil Pollution</a:t>
            </a:r>
          </a:p>
        </p:txBody>
      </p:sp>
      <p:sp>
        <p:nvSpPr>
          <p:cNvPr id="14339" name="Text Box 3"/>
          <p:cNvSpPr txBox="1">
            <a:spLocks noChangeArrowheads="1"/>
          </p:cNvSpPr>
          <p:nvPr/>
        </p:nvSpPr>
        <p:spPr bwMode="auto">
          <a:xfrm>
            <a:off x="711200" y="1807519"/>
            <a:ext cx="11176000" cy="412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500" b="1" u="sng" dirty="0">
                <a:solidFill>
                  <a:srgbClr val="070605"/>
                </a:solidFill>
                <a:latin typeface="Arial" charset="0"/>
              </a:rPr>
              <a:t>Oil Pollution Act</a:t>
            </a:r>
            <a:r>
              <a:rPr lang="en-US" altLang="en-US" sz="2500" b="1" dirty="0">
                <a:solidFill>
                  <a:srgbClr val="070605"/>
                </a:solidFill>
                <a:latin typeface="Arial" charset="0"/>
              </a:rPr>
              <a:t> </a:t>
            </a:r>
            <a:r>
              <a:rPr lang="en-US" altLang="en-US" sz="2500" b="1" dirty="0">
                <a:latin typeface="Arial" charset="0"/>
              </a:rPr>
              <a:t>applies to onshore facilities not involved in transportation matters </a:t>
            </a:r>
          </a:p>
          <a:p>
            <a:pPr eaLnBrk="1" hangingPunct="1">
              <a:spcBef>
                <a:spcPct val="0"/>
              </a:spcBef>
              <a:buFontTx/>
              <a:buChar char="•"/>
            </a:pPr>
            <a:r>
              <a:rPr lang="en-US" altLang="en-US" sz="2500" b="1" dirty="0">
                <a:latin typeface="Arial" charset="0"/>
              </a:rPr>
              <a:t> must prepare a Facility Response Plan if they handle, transport or 	store oil </a:t>
            </a:r>
            <a:r>
              <a:rPr lang="en-US" altLang="en-US" sz="2500" b="1" u="sng" dirty="0">
                <a:latin typeface="Arial" charset="0"/>
              </a:rPr>
              <a:t>OR</a:t>
            </a:r>
          </a:p>
          <a:p>
            <a:pPr eaLnBrk="1" hangingPunct="1">
              <a:spcBef>
                <a:spcPct val="0"/>
              </a:spcBef>
              <a:buFontTx/>
              <a:buChar char="•"/>
            </a:pPr>
            <a:r>
              <a:rPr lang="en-US" altLang="en-US" sz="2500" b="1" dirty="0">
                <a:latin typeface="Arial" charset="0"/>
              </a:rPr>
              <a:t> could cause substantial harm to environment.</a:t>
            </a:r>
          </a:p>
          <a:p>
            <a:pPr eaLnBrk="1" hangingPunct="1">
              <a:spcBef>
                <a:spcPct val="0"/>
              </a:spcBef>
              <a:buFontTx/>
              <a:buNone/>
            </a:pPr>
            <a:endParaRPr lang="en-US" altLang="en-US" sz="1700" b="1" dirty="0">
              <a:latin typeface="Arial" charset="0"/>
            </a:endParaRPr>
          </a:p>
          <a:p>
            <a:pPr eaLnBrk="1" hangingPunct="1">
              <a:spcBef>
                <a:spcPct val="0"/>
              </a:spcBef>
              <a:buFontTx/>
              <a:buNone/>
            </a:pPr>
            <a:r>
              <a:rPr lang="en-US" altLang="en-US" sz="2500" b="1" u="sng" dirty="0">
                <a:latin typeface="Arial" charset="0"/>
              </a:rPr>
              <a:t>Substantial harm</a:t>
            </a:r>
            <a:r>
              <a:rPr lang="en-US" altLang="en-US" sz="2500" b="1" dirty="0">
                <a:latin typeface="Arial" charset="0"/>
              </a:rPr>
              <a:t> - any discharge into the water, shore- line or economic 	zone around the facility.</a:t>
            </a:r>
          </a:p>
          <a:p>
            <a:pPr eaLnBrk="1" hangingPunct="1">
              <a:spcBef>
                <a:spcPct val="0"/>
              </a:spcBef>
              <a:buFontTx/>
              <a:buNone/>
            </a:pPr>
            <a:endParaRPr lang="en-US" altLang="en-US" sz="1700" b="1" dirty="0">
              <a:latin typeface="Arial" charset="0"/>
            </a:endParaRPr>
          </a:p>
          <a:p>
            <a:pPr eaLnBrk="1" hangingPunct="1">
              <a:spcBef>
                <a:spcPct val="0"/>
              </a:spcBef>
              <a:buFontTx/>
              <a:buNone/>
            </a:pPr>
            <a:r>
              <a:rPr lang="en-US" altLang="en-US" sz="2500" b="1" dirty="0">
                <a:latin typeface="Arial" charset="0"/>
              </a:rPr>
              <a:t>Notification to the National Response Center (NRC)</a:t>
            </a:r>
          </a:p>
          <a:p>
            <a:pPr eaLnBrk="1" hangingPunct="1">
              <a:spcBef>
                <a:spcPct val="0"/>
              </a:spcBef>
              <a:buFontTx/>
              <a:buNone/>
            </a:pPr>
            <a:endParaRPr lang="en-US" altLang="en-US" sz="2800" b="1" dirty="0">
              <a:latin typeface="Times New Roman" pitchFamily="18" charset="0"/>
            </a:endParaRPr>
          </a:p>
        </p:txBody>
      </p:sp>
    </p:spTree>
    <p:extLst>
      <p:ext uri="{BB962C8B-B14F-4D97-AF65-F5344CB8AC3E}">
        <p14:creationId xmlns:p14="http://schemas.microsoft.com/office/powerpoint/2010/main" val="237199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65871" y="151361"/>
            <a:ext cx="7460258" cy="855927"/>
          </a:xfrm>
        </p:spPr>
        <p:txBody>
          <a:bodyPr vert="horz" lIns="64008" tIns="32004" rIns="64008" bIns="32004" rtlCol="0" anchor="b" anchorCtr="0">
            <a:normAutofit/>
          </a:bodyPr>
          <a:lstStyle/>
          <a:p>
            <a:pPr eaLnBrk="1" hangingPunct="1"/>
            <a:r>
              <a:rPr lang="en-US" altLang="en-US" sz="3800" b="1" dirty="0">
                <a:solidFill>
                  <a:srgbClr val="070605"/>
                </a:solidFill>
                <a:latin typeface="Arial" charset="0"/>
                <a:cs typeface="Arial" charset="0"/>
              </a:rPr>
              <a:t>Clean Water Act - Oil Pollution</a:t>
            </a:r>
            <a:endParaRPr lang="en-US" altLang="en-US" sz="3800" b="1" dirty="0"/>
          </a:p>
        </p:txBody>
      </p:sp>
      <p:sp>
        <p:nvSpPr>
          <p:cNvPr id="7171" name="Rectangle 3"/>
          <p:cNvSpPr>
            <a:spLocks noGrp="1" noChangeArrowheads="1"/>
          </p:cNvSpPr>
          <p:nvPr>
            <p:ph idx="1"/>
          </p:nvPr>
        </p:nvSpPr>
        <p:spPr>
          <a:xfrm>
            <a:off x="1600200" y="1127932"/>
            <a:ext cx="8991600" cy="2861863"/>
          </a:xfrm>
        </p:spPr>
        <p:style>
          <a:lnRef idx="2">
            <a:schemeClr val="dk1"/>
          </a:lnRef>
          <a:fillRef idx="1">
            <a:schemeClr val="lt1"/>
          </a:fillRef>
          <a:effectRef idx="0">
            <a:schemeClr val="dk1"/>
          </a:effectRef>
          <a:fontRef idx="minor">
            <a:schemeClr val="dk1"/>
          </a:fontRef>
        </p:style>
        <p:txBody>
          <a:bodyPr vert="horz" lIns="64008" tIns="32004" rIns="64008" bIns="32004" rtlCol="0">
            <a:normAutofit fontScale="77500" lnSpcReduction="20000"/>
          </a:bodyPr>
          <a:lstStyle/>
          <a:p>
            <a:pPr eaLnBrk="1" hangingPunct="1">
              <a:buFont typeface="Arial" charset="0"/>
              <a:buNone/>
              <a:defRPr/>
            </a:pPr>
            <a:endParaRPr lang="en-US" sz="700" dirty="0"/>
          </a:p>
          <a:p>
            <a:pPr eaLnBrk="1" hangingPunct="1">
              <a:defRPr/>
            </a:pPr>
            <a:r>
              <a:rPr lang="en-US" sz="2200" b="1" dirty="0">
                <a:latin typeface="Arial" pitchFamily="34" charset="0"/>
                <a:cs typeface="Arial" pitchFamily="34" charset="0"/>
              </a:rPr>
              <a:t>Oil of any kind in any form, including, but not limited to: </a:t>
            </a:r>
          </a:p>
          <a:p>
            <a:pPr lvl="1" eaLnBrk="1" hangingPunct="1">
              <a:defRPr/>
            </a:pPr>
            <a:r>
              <a:rPr lang="en-US" sz="2400" dirty="0">
                <a:latin typeface="Arial" pitchFamily="34" charset="0"/>
                <a:cs typeface="Arial" pitchFamily="34" charset="0"/>
              </a:rPr>
              <a:t>fats, oils, or greases of animal, fish, and marine mammal origin; </a:t>
            </a:r>
          </a:p>
          <a:p>
            <a:pPr lvl="1" eaLnBrk="1" hangingPunct="1">
              <a:defRPr/>
            </a:pPr>
            <a:r>
              <a:rPr lang="en-US" sz="2400" dirty="0">
                <a:latin typeface="Arial" pitchFamily="34" charset="0"/>
                <a:cs typeface="Arial" pitchFamily="34" charset="0"/>
              </a:rPr>
              <a:t>vegetable oils, including oils from seeds, nuts, fruits, or kernels; </a:t>
            </a:r>
          </a:p>
          <a:p>
            <a:pPr marL="393176" lvl="1">
              <a:defRPr/>
            </a:pPr>
            <a:r>
              <a:rPr lang="en-US" sz="2200" b="1" dirty="0">
                <a:latin typeface="Arial" pitchFamily="34" charset="0"/>
                <a:cs typeface="Arial" pitchFamily="34" charset="0"/>
              </a:rPr>
              <a:t>	</a:t>
            </a:r>
            <a:r>
              <a:rPr lang="en-US" sz="2200" b="1" dirty="0">
                <a:solidFill>
                  <a:srgbClr val="002060"/>
                </a:solidFill>
                <a:latin typeface="Arial" pitchFamily="34" charset="0"/>
                <a:cs typeface="Arial" pitchFamily="34" charset="0"/>
              </a:rPr>
              <a:t>AND</a:t>
            </a:r>
            <a:r>
              <a:rPr lang="en-US" sz="2200" dirty="0">
                <a:latin typeface="Arial" pitchFamily="34" charset="0"/>
                <a:cs typeface="Arial" pitchFamily="34" charset="0"/>
              </a:rPr>
              <a:t> </a:t>
            </a:r>
          </a:p>
          <a:p>
            <a:pPr lvl="1" eaLnBrk="1" hangingPunct="1">
              <a:defRPr/>
            </a:pPr>
            <a:r>
              <a:rPr lang="en-US" sz="2400" dirty="0">
                <a:latin typeface="Arial" pitchFamily="34" charset="0"/>
                <a:cs typeface="Arial" pitchFamily="34" charset="0"/>
              </a:rPr>
              <a:t>oils and greases, including petroleum oil as, crude oil, refined oil, fuel oil, sludge, synthetic oils, mineral oils, oil refuse, or oil mixed with wastes. </a:t>
            </a:r>
          </a:p>
        </p:txBody>
      </p:sp>
      <p:pic>
        <p:nvPicPr>
          <p:cNvPr id="3" name="Picture 2">
            <a:extLst>
              <a:ext uri="{FF2B5EF4-FFF2-40B4-BE49-F238E27FC236}">
                <a16:creationId xmlns:a16="http://schemas.microsoft.com/office/drawing/2014/main" id="{2EA16624-16FF-47B9-9BE5-0AAEF722E44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7244" y="4758139"/>
            <a:ext cx="5824756" cy="2099863"/>
          </a:xfrm>
          <a:prstGeom prst="rect">
            <a:avLst/>
          </a:prstGeom>
        </p:spPr>
      </p:pic>
    </p:spTree>
    <p:extLst>
      <p:ext uri="{BB962C8B-B14F-4D97-AF65-F5344CB8AC3E}">
        <p14:creationId xmlns:p14="http://schemas.microsoft.com/office/powerpoint/2010/main" val="2488156929"/>
      </p:ext>
    </p:extLst>
  </p:cSld>
  <p:clrMapOvr>
    <a:masterClrMapping/>
  </p:clrMapOvr>
  <p:transition advTm="27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00101" y="326502"/>
            <a:ext cx="7391798" cy="1143000"/>
          </a:xfrm>
        </p:spPr>
        <p:txBody>
          <a:bodyPr vert="horz" lIns="64008" tIns="32004" rIns="64008" bIns="32004" rtlCol="0" anchor="b" anchorCtr="0">
            <a:normAutofit/>
          </a:bodyPr>
          <a:lstStyle/>
          <a:p>
            <a:pPr algn="l" eaLnBrk="1" hangingPunct="1"/>
            <a:r>
              <a:rPr lang="en-US" altLang="en-US" sz="3800" b="1" dirty="0">
                <a:solidFill>
                  <a:srgbClr val="070605"/>
                </a:solidFill>
                <a:latin typeface="Arial" charset="0"/>
                <a:cs typeface="Arial" charset="0"/>
              </a:rPr>
              <a:t>Clean Water Act - SPCC Plan</a:t>
            </a:r>
          </a:p>
        </p:txBody>
      </p:sp>
      <p:sp>
        <p:nvSpPr>
          <p:cNvPr id="16387" name="Text Box 3"/>
          <p:cNvSpPr txBox="1">
            <a:spLocks noChangeArrowheads="1"/>
          </p:cNvSpPr>
          <p:nvPr/>
        </p:nvSpPr>
        <p:spPr bwMode="auto">
          <a:xfrm>
            <a:off x="304801" y="1822737"/>
            <a:ext cx="11887200" cy="33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133" b="1" dirty="0">
                <a:latin typeface="Arial" charset="0"/>
              </a:rPr>
              <a:t>Spill Prevention Control and Countermeasure (SPCC) </a:t>
            </a:r>
          </a:p>
          <a:p>
            <a:pPr eaLnBrk="1" hangingPunct="1">
              <a:spcBef>
                <a:spcPct val="0"/>
              </a:spcBef>
              <a:buFontTx/>
              <a:buNone/>
            </a:pPr>
            <a:endParaRPr lang="en-US" altLang="en-US" sz="2133" b="1" dirty="0">
              <a:latin typeface="Arial" charset="0"/>
            </a:endParaRPr>
          </a:p>
          <a:p>
            <a:pPr eaLnBrk="1" hangingPunct="1">
              <a:spcBef>
                <a:spcPct val="0"/>
              </a:spcBef>
              <a:buFontTx/>
              <a:buNone/>
            </a:pPr>
            <a:r>
              <a:rPr lang="en-US" altLang="en-US" sz="2133" b="1" dirty="0">
                <a:latin typeface="Arial" charset="0"/>
              </a:rPr>
              <a:t>threshold quantity -  1320 gallons aggregate, </a:t>
            </a:r>
          </a:p>
          <a:p>
            <a:pPr eaLnBrk="1" hangingPunct="1">
              <a:spcBef>
                <a:spcPct val="0"/>
              </a:spcBef>
              <a:buFontTx/>
              <a:buNone/>
            </a:pPr>
            <a:r>
              <a:rPr lang="en-US" altLang="en-US" sz="2133" b="1" dirty="0">
                <a:latin typeface="Arial" charset="0"/>
              </a:rPr>
              <a:t>		   containers &gt;55 gallons OR &gt;42,000 UST capacity</a:t>
            </a:r>
          </a:p>
          <a:p>
            <a:pPr eaLnBrk="1" hangingPunct="1">
              <a:spcBef>
                <a:spcPct val="0"/>
              </a:spcBef>
              <a:buFontTx/>
              <a:buNone/>
            </a:pPr>
            <a:endParaRPr lang="en-US" altLang="en-US" sz="2133" b="1" dirty="0">
              <a:latin typeface="Arial" charset="0"/>
            </a:endParaRPr>
          </a:p>
          <a:p>
            <a:pPr eaLnBrk="1" hangingPunct="1">
              <a:spcBef>
                <a:spcPct val="0"/>
              </a:spcBef>
              <a:buFontTx/>
              <a:buNone/>
            </a:pPr>
            <a:r>
              <a:rPr lang="en-US" altLang="en-US" sz="2133" b="1" dirty="0">
                <a:latin typeface="Arial" charset="0"/>
              </a:rPr>
              <a:t>reportable spill quantity – &gt;1,000-gallon spill OR two (2) spills 42 gallons within 12 months</a:t>
            </a:r>
          </a:p>
          <a:p>
            <a:pPr eaLnBrk="1" hangingPunct="1">
              <a:spcBef>
                <a:spcPct val="0"/>
              </a:spcBef>
              <a:buFontTx/>
              <a:buNone/>
            </a:pPr>
            <a:endParaRPr lang="en-US" altLang="en-US" sz="2133" b="1" dirty="0">
              <a:latin typeface="Arial" charset="0"/>
            </a:endParaRPr>
          </a:p>
          <a:p>
            <a:pPr eaLnBrk="1" hangingPunct="1">
              <a:spcBef>
                <a:spcPct val="0"/>
              </a:spcBef>
              <a:buFontTx/>
              <a:buNone/>
            </a:pPr>
            <a:r>
              <a:rPr lang="en-US" altLang="en-US" sz="2133" b="1" dirty="0">
                <a:latin typeface="Arial" charset="0"/>
              </a:rPr>
              <a:t>storage area must be included in facility diagram</a:t>
            </a:r>
          </a:p>
          <a:p>
            <a:pPr eaLnBrk="1" hangingPunct="1">
              <a:spcBef>
                <a:spcPct val="0"/>
              </a:spcBef>
              <a:buFontTx/>
              <a:buNone/>
            </a:pPr>
            <a:r>
              <a:rPr lang="en-US" altLang="en-US" sz="2133" b="1" dirty="0">
                <a:latin typeface="Arial" charset="0"/>
              </a:rPr>
              <a:t>Plan must be reviewed every 5 years</a:t>
            </a:r>
          </a:p>
          <a:p>
            <a:pPr eaLnBrk="1" hangingPunct="1">
              <a:spcBef>
                <a:spcPct val="0"/>
              </a:spcBef>
              <a:buFontTx/>
              <a:buNone/>
            </a:pPr>
            <a:r>
              <a:rPr lang="en-US" altLang="en-US" sz="2133" b="1" dirty="0">
                <a:latin typeface="Arial" charset="0"/>
              </a:rPr>
              <a:t>Professional Engineer certification “technical changes”</a:t>
            </a:r>
          </a:p>
        </p:txBody>
      </p:sp>
      <p:pic>
        <p:nvPicPr>
          <p:cNvPr id="5" name="Picture 6" descr="Image result for secondary containment for t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325" y="4318000"/>
            <a:ext cx="3705676"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81101" y="484865"/>
            <a:ext cx="6629798" cy="762000"/>
          </a:xfrm>
        </p:spPr>
        <p:txBody>
          <a:bodyPr vert="horz" lIns="64008" tIns="32004" rIns="64008" bIns="32004" rtlCol="0" anchor="b" anchorCtr="0">
            <a:normAutofit/>
          </a:bodyPr>
          <a:lstStyle/>
          <a:p>
            <a:pPr algn="l" eaLnBrk="1" hangingPunct="1"/>
            <a:r>
              <a:rPr lang="en-US" altLang="en-US" sz="3800" b="1" dirty="0">
                <a:solidFill>
                  <a:srgbClr val="070605"/>
                </a:solidFill>
                <a:latin typeface="Arial" charset="0"/>
                <a:cs typeface="Arial" charset="0"/>
              </a:rPr>
              <a:t>Clean Water Act - NPDES</a:t>
            </a:r>
          </a:p>
        </p:txBody>
      </p:sp>
      <p:sp>
        <p:nvSpPr>
          <p:cNvPr id="21507" name="Text Box 3"/>
          <p:cNvSpPr txBox="1">
            <a:spLocks noChangeArrowheads="1"/>
          </p:cNvSpPr>
          <p:nvPr/>
        </p:nvSpPr>
        <p:spPr bwMode="auto">
          <a:xfrm>
            <a:off x="734062" y="1449062"/>
            <a:ext cx="11655843" cy="34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667" b="1" dirty="0">
                <a:solidFill>
                  <a:srgbClr val="070605"/>
                </a:solidFill>
                <a:latin typeface="Arial" charset="0"/>
              </a:rPr>
              <a:t>National Priority Discharge Elimination System</a:t>
            </a:r>
            <a:r>
              <a:rPr lang="en-US" altLang="en-US" sz="2667" b="1" dirty="0">
                <a:latin typeface="Arial" charset="0"/>
              </a:rPr>
              <a:t> </a:t>
            </a:r>
          </a:p>
          <a:p>
            <a:pPr eaLnBrk="1" hangingPunct="1">
              <a:spcBef>
                <a:spcPct val="0"/>
              </a:spcBef>
              <a:buFontTx/>
              <a:buNone/>
            </a:pPr>
            <a:endParaRPr lang="en-US" altLang="en-US" sz="2667" b="1" dirty="0">
              <a:latin typeface="Times New Roman" pitchFamily="18" charset="0"/>
            </a:endParaRPr>
          </a:p>
          <a:p>
            <a:pPr marL="380985" indent="-380985" eaLnBrk="1" hangingPunct="1">
              <a:spcBef>
                <a:spcPct val="0"/>
              </a:spcBef>
            </a:pPr>
            <a:r>
              <a:rPr lang="en-US" altLang="en-US" sz="2333" b="1" dirty="0">
                <a:latin typeface="Arial" charset="0"/>
              </a:rPr>
              <a:t>regulates industrial &amp; municipal point source discharges</a:t>
            </a:r>
          </a:p>
          <a:p>
            <a:pPr marL="380985" indent="-380985" eaLnBrk="1" hangingPunct="1">
              <a:spcBef>
                <a:spcPct val="0"/>
              </a:spcBef>
            </a:pPr>
            <a:r>
              <a:rPr lang="en-US" altLang="en-US" sz="2333" b="1" dirty="0">
                <a:latin typeface="Arial" charset="0"/>
              </a:rPr>
              <a:t>establishes performance level the discharge maintains</a:t>
            </a:r>
          </a:p>
          <a:p>
            <a:pPr marL="380985" indent="-380985" eaLnBrk="1" hangingPunct="1">
              <a:spcBef>
                <a:spcPct val="0"/>
              </a:spcBef>
            </a:pPr>
            <a:r>
              <a:rPr lang="en-US" altLang="en-US" sz="2333" b="1" dirty="0">
                <a:latin typeface="Arial" charset="0"/>
              </a:rPr>
              <a:t>requires discharge to self report any failures</a:t>
            </a:r>
          </a:p>
          <a:p>
            <a:pPr marL="380985" indent="-380985" eaLnBrk="1" hangingPunct="1">
              <a:spcBef>
                <a:spcPct val="0"/>
              </a:spcBef>
            </a:pPr>
            <a:r>
              <a:rPr lang="en-US" altLang="en-US" sz="2333" b="1" dirty="0">
                <a:latin typeface="Arial" charset="0"/>
              </a:rPr>
              <a:t>sampling activities required (grab and composite)</a:t>
            </a:r>
          </a:p>
          <a:p>
            <a:pPr marL="380985" indent="-380985" eaLnBrk="1" hangingPunct="1">
              <a:spcBef>
                <a:spcPct val="0"/>
              </a:spcBef>
            </a:pPr>
            <a:r>
              <a:rPr lang="en-US" altLang="en-US" sz="2333" b="1" dirty="0">
                <a:latin typeface="Arial" charset="0"/>
              </a:rPr>
              <a:t>discharge monitoring reports (DMR’s)</a:t>
            </a:r>
          </a:p>
          <a:p>
            <a:pPr marL="380985" indent="-380985" eaLnBrk="1" hangingPunct="1">
              <a:spcBef>
                <a:spcPct val="0"/>
              </a:spcBef>
            </a:pPr>
            <a:r>
              <a:rPr lang="en-US" altLang="en-US" sz="2333" b="1" dirty="0">
                <a:latin typeface="Arial" charset="0"/>
              </a:rPr>
              <a:t>reportable quantities (RQ’s) hazardous substances (~300)</a:t>
            </a:r>
          </a:p>
          <a:p>
            <a:pPr marL="380985" indent="-380985" eaLnBrk="1" hangingPunct="1">
              <a:spcBef>
                <a:spcPct val="0"/>
              </a:spcBef>
            </a:pPr>
            <a:r>
              <a:rPr lang="en-US" altLang="en-US" sz="2333" b="1" dirty="0">
                <a:latin typeface="Arial" charset="0"/>
              </a:rPr>
              <a:t>permit renewed every 5 years</a:t>
            </a:r>
          </a:p>
        </p:txBody>
      </p:sp>
      <p:pic>
        <p:nvPicPr>
          <p:cNvPr id="2" name="Picture 1" descr="File:North Fork Brazos Outfall 001.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0" y="4664677"/>
            <a:ext cx="3556000" cy="2185392"/>
          </a:xfrm>
          <a:prstGeom prst="rect">
            <a:avLst/>
          </a:prstGeom>
        </p:spPr>
      </p:pic>
    </p:spTree>
    <p:extLst>
      <p:ext uri="{BB962C8B-B14F-4D97-AF65-F5344CB8AC3E}">
        <p14:creationId xmlns:p14="http://schemas.microsoft.com/office/powerpoint/2010/main" val="418643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56779" y="778531"/>
            <a:ext cx="7314407" cy="686595"/>
          </a:xfrm>
        </p:spPr>
        <p:txBody>
          <a:bodyPr vert="horz" lIns="64008" tIns="32004" rIns="64008" bIns="32004" rtlCol="0" anchor="b" anchorCtr="0">
            <a:normAutofit/>
          </a:bodyPr>
          <a:lstStyle/>
          <a:p>
            <a:pPr algn="l" eaLnBrk="1" hangingPunct="1"/>
            <a:r>
              <a:rPr lang="en-US" altLang="en-US" sz="3800" b="1" dirty="0">
                <a:solidFill>
                  <a:srgbClr val="070605"/>
                </a:solidFill>
                <a:latin typeface="Arial" charset="0"/>
                <a:cs typeface="Arial" charset="0"/>
              </a:rPr>
              <a:t>Clean Water Act - Pollutants</a:t>
            </a:r>
          </a:p>
        </p:txBody>
      </p:sp>
      <p:sp>
        <p:nvSpPr>
          <p:cNvPr id="22531" name="Text Box 3"/>
          <p:cNvSpPr txBox="1">
            <a:spLocks noChangeArrowheads="1"/>
          </p:cNvSpPr>
          <p:nvPr/>
        </p:nvSpPr>
        <p:spPr bwMode="auto">
          <a:xfrm>
            <a:off x="1306909" y="1755135"/>
            <a:ext cx="6998891" cy="403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200" b="1" dirty="0">
                <a:solidFill>
                  <a:srgbClr val="070605"/>
                </a:solidFill>
                <a:latin typeface="Arial" charset="0"/>
              </a:rPr>
              <a:t>Conventional:</a:t>
            </a:r>
          </a:p>
          <a:p>
            <a:pPr eaLnBrk="1" hangingPunct="1">
              <a:spcBef>
                <a:spcPct val="0"/>
              </a:spcBef>
              <a:buFontTx/>
              <a:buChar char="•"/>
            </a:pPr>
            <a:r>
              <a:rPr lang="en-US" altLang="en-US" sz="2200" b="1" dirty="0">
                <a:latin typeface="Arial" charset="0"/>
              </a:rPr>
              <a:t> Biological Oxygen Demand (BOD)</a:t>
            </a:r>
          </a:p>
          <a:p>
            <a:pPr eaLnBrk="1" hangingPunct="1">
              <a:spcBef>
                <a:spcPct val="0"/>
              </a:spcBef>
              <a:buFontTx/>
              <a:buChar char="•"/>
            </a:pPr>
            <a:r>
              <a:rPr lang="en-US" altLang="en-US" sz="2200" b="1" dirty="0">
                <a:latin typeface="Arial" charset="0"/>
              </a:rPr>
              <a:t> Chemical Oxygen Demand (COD)</a:t>
            </a:r>
          </a:p>
          <a:p>
            <a:pPr eaLnBrk="1" hangingPunct="1">
              <a:spcBef>
                <a:spcPct val="0"/>
              </a:spcBef>
              <a:buFontTx/>
              <a:buChar char="•"/>
            </a:pPr>
            <a:r>
              <a:rPr lang="en-US" altLang="en-US" sz="2200" b="1" dirty="0">
                <a:latin typeface="Arial" charset="0"/>
              </a:rPr>
              <a:t> Total Suspended Solids (TSS)</a:t>
            </a:r>
          </a:p>
          <a:p>
            <a:pPr eaLnBrk="1" hangingPunct="1">
              <a:spcBef>
                <a:spcPct val="0"/>
              </a:spcBef>
              <a:buFontTx/>
              <a:buChar char="•"/>
            </a:pPr>
            <a:r>
              <a:rPr lang="en-US" altLang="en-US" sz="2200" b="1" dirty="0">
                <a:latin typeface="Arial" charset="0"/>
              </a:rPr>
              <a:t> pH</a:t>
            </a:r>
          </a:p>
          <a:p>
            <a:pPr eaLnBrk="1" hangingPunct="1">
              <a:spcBef>
                <a:spcPct val="0"/>
              </a:spcBef>
              <a:buFontTx/>
              <a:buChar char="•"/>
            </a:pPr>
            <a:r>
              <a:rPr lang="en-US" altLang="en-US" sz="2200" b="1" dirty="0">
                <a:latin typeface="Arial" charset="0"/>
              </a:rPr>
              <a:t> oil and grease</a:t>
            </a:r>
          </a:p>
          <a:p>
            <a:pPr eaLnBrk="1" hangingPunct="1">
              <a:spcBef>
                <a:spcPct val="0"/>
              </a:spcBef>
              <a:buFontTx/>
              <a:buChar char="•"/>
            </a:pPr>
            <a:r>
              <a:rPr lang="en-US" altLang="en-US" sz="2200" b="1" dirty="0">
                <a:latin typeface="Arial" charset="0"/>
              </a:rPr>
              <a:t> fecal coliforms</a:t>
            </a:r>
          </a:p>
          <a:p>
            <a:pPr eaLnBrk="1" hangingPunct="1">
              <a:spcBef>
                <a:spcPct val="0"/>
              </a:spcBef>
              <a:buFontTx/>
              <a:buNone/>
            </a:pPr>
            <a:endParaRPr lang="en-US" altLang="en-US" sz="2200" b="1" dirty="0">
              <a:latin typeface="Arial" charset="0"/>
            </a:endParaRPr>
          </a:p>
          <a:p>
            <a:pPr eaLnBrk="1" hangingPunct="1">
              <a:spcBef>
                <a:spcPct val="0"/>
              </a:spcBef>
              <a:buFontTx/>
              <a:buNone/>
            </a:pPr>
            <a:r>
              <a:rPr lang="en-US" altLang="en-US" sz="2200" b="1" dirty="0">
                <a:latin typeface="Arial" charset="0"/>
              </a:rPr>
              <a:t>Non-conventional: nutrients and phosphorus</a:t>
            </a:r>
          </a:p>
          <a:p>
            <a:pPr eaLnBrk="1" hangingPunct="1">
              <a:spcBef>
                <a:spcPct val="0"/>
              </a:spcBef>
              <a:buFontTx/>
              <a:buNone/>
            </a:pPr>
            <a:r>
              <a:rPr lang="en-US" altLang="en-US" sz="2200" b="1" dirty="0">
                <a:latin typeface="Arial" charset="0"/>
              </a:rPr>
              <a:t>Toxic pollutants: organics and metals (65) </a:t>
            </a:r>
          </a:p>
          <a:p>
            <a:pPr eaLnBrk="1" hangingPunct="1">
              <a:spcBef>
                <a:spcPct val="0"/>
              </a:spcBef>
              <a:buFontTx/>
              <a:buNone/>
            </a:pPr>
            <a:endParaRPr lang="en-US" altLang="en-US" sz="1800" b="1" dirty="0">
              <a:latin typeface="Times New Roman" pitchFamily="18" charset="0"/>
            </a:endParaRPr>
          </a:p>
          <a:p>
            <a:pPr eaLnBrk="1" hangingPunct="1">
              <a:spcBef>
                <a:spcPct val="0"/>
              </a:spcBef>
              <a:buFontTx/>
              <a:buNone/>
            </a:pPr>
            <a:endParaRPr lang="en-US" altLang="en-US" sz="1800" b="1" dirty="0">
              <a:latin typeface="Times New Roman" pitchFamily="18" charset="0"/>
            </a:endParaRPr>
          </a:p>
        </p:txBody>
      </p:sp>
      <p:pic>
        <p:nvPicPr>
          <p:cNvPr id="4" name="Picture 3" descr="A picture containing water, outdoor, boat, nature&#10;&#10;Description automatically generated">
            <a:extLst>
              <a:ext uri="{FF2B5EF4-FFF2-40B4-BE49-F238E27FC236}">
                <a16:creationId xmlns:a16="http://schemas.microsoft.com/office/drawing/2014/main" id="{ECE76F5D-80DB-4D89-91DF-072A75BB507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05800" y="4248883"/>
            <a:ext cx="3886200" cy="2590800"/>
          </a:xfrm>
          <a:prstGeom prst="rect">
            <a:avLst/>
          </a:prstGeom>
        </p:spPr>
      </p:pic>
    </p:spTree>
    <p:extLst>
      <p:ext uri="{BB962C8B-B14F-4D97-AF65-F5344CB8AC3E}">
        <p14:creationId xmlns:p14="http://schemas.microsoft.com/office/powerpoint/2010/main" val="415012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9040" y="382675"/>
            <a:ext cx="8915798" cy="837407"/>
          </a:xfrm>
        </p:spPr>
        <p:txBody>
          <a:bodyPr vert="horz" lIns="64008" tIns="32004" rIns="64008" bIns="32004" rtlCol="0" anchor="b" anchorCtr="0">
            <a:normAutofit/>
          </a:bodyPr>
          <a:lstStyle/>
          <a:p>
            <a:pPr eaLnBrk="1" hangingPunct="1"/>
            <a:r>
              <a:rPr lang="en-US" altLang="en-US" sz="3800" b="1" dirty="0">
                <a:solidFill>
                  <a:srgbClr val="070605"/>
                </a:solidFill>
                <a:latin typeface="Arial" charset="0"/>
                <a:cs typeface="Arial" charset="0"/>
              </a:rPr>
              <a:t>Clean Water Act - Water Quality</a:t>
            </a:r>
          </a:p>
        </p:txBody>
      </p:sp>
      <p:sp>
        <p:nvSpPr>
          <p:cNvPr id="22531" name="Text Box 3"/>
          <p:cNvSpPr txBox="1">
            <a:spLocks noChangeArrowheads="1"/>
          </p:cNvSpPr>
          <p:nvPr/>
        </p:nvSpPr>
        <p:spPr bwMode="auto">
          <a:xfrm>
            <a:off x="899908" y="1751978"/>
            <a:ext cx="8300935" cy="3816425"/>
          </a:xfrm>
          <a:prstGeom prst="rect">
            <a:avLst/>
          </a:prstGeom>
          <a:noFill/>
          <a:ln w="12700">
            <a:noFill/>
            <a:miter lim="800000"/>
            <a:headEnd type="none" w="sm" len="sm"/>
            <a:tailEnd type="none" w="sm" len="sm"/>
          </a:ln>
        </p:spPr>
        <p:txBody>
          <a:bodyPr wrap="square" lIns="91435" tIns="45718" rIns="91435" bIns="45718">
            <a:spAutoFit/>
          </a:bodyPr>
          <a:lstStyle/>
          <a:p>
            <a:pPr>
              <a:defRPr/>
            </a:pPr>
            <a:r>
              <a:rPr lang="en-US" sz="2200" b="1" u="sng" dirty="0">
                <a:solidFill>
                  <a:srgbClr val="070605"/>
                </a:solidFill>
                <a:latin typeface="Arial" pitchFamily="34" charset="0"/>
                <a:cs typeface="Arial" pitchFamily="34" charset="0"/>
              </a:rPr>
              <a:t>Water Quality Standards</a:t>
            </a:r>
          </a:p>
          <a:p>
            <a:pPr>
              <a:defRPr/>
            </a:pPr>
            <a:endParaRPr lang="en-US" sz="2000" b="1" dirty="0">
              <a:solidFill>
                <a:srgbClr val="070605"/>
              </a:solidFill>
              <a:latin typeface="Arial" pitchFamily="34" charset="0"/>
              <a:cs typeface="Arial" pitchFamily="34" charset="0"/>
            </a:endParaRPr>
          </a:p>
          <a:p>
            <a:pPr>
              <a:defRPr/>
            </a:pPr>
            <a:r>
              <a:rPr lang="en-US" sz="2000" b="1" dirty="0">
                <a:latin typeface="Arial" pitchFamily="34" charset="0"/>
                <a:cs typeface="Arial" pitchFamily="34" charset="0"/>
              </a:rPr>
              <a:t>Based on the </a:t>
            </a:r>
            <a:r>
              <a:rPr lang="en-US" sz="2000" b="1" i="1" dirty="0">
                <a:effectLst>
                  <a:outerShdw blurRad="38100" dist="38100" dir="2700000" algn="tl">
                    <a:srgbClr val="000000">
                      <a:alpha val="43137"/>
                    </a:srgbClr>
                  </a:outerShdw>
                </a:effectLst>
                <a:latin typeface="Arial" pitchFamily="34" charset="0"/>
                <a:cs typeface="Arial" pitchFamily="34" charset="0"/>
              </a:rPr>
              <a:t>use of the water</a:t>
            </a:r>
            <a:r>
              <a:rPr lang="en-US" sz="2000" b="1" dirty="0">
                <a:latin typeface="Arial" pitchFamily="34" charset="0"/>
                <a:cs typeface="Arial" pitchFamily="34" charset="0"/>
              </a:rPr>
              <a:t>, such as:</a:t>
            </a:r>
          </a:p>
          <a:p>
            <a:pPr>
              <a:defRPr/>
            </a:pPr>
            <a:endParaRPr lang="en-US" sz="2000" b="1" dirty="0">
              <a:latin typeface="Arial" pitchFamily="34" charset="0"/>
              <a:cs typeface="Arial" pitchFamily="34" charset="0"/>
            </a:endParaRPr>
          </a:p>
          <a:p>
            <a:pPr>
              <a:defRPr/>
            </a:pPr>
            <a:r>
              <a:rPr lang="en-US" sz="2000" b="1" dirty="0">
                <a:latin typeface="Arial" pitchFamily="34" charset="0"/>
                <a:cs typeface="Arial" pitchFamily="34" charset="0"/>
              </a:rPr>
              <a:t>aquatic life support, fish consumption,</a:t>
            </a:r>
          </a:p>
          <a:p>
            <a:pPr>
              <a:defRPr/>
            </a:pPr>
            <a:r>
              <a:rPr lang="en-US" sz="2000" b="1" dirty="0">
                <a:latin typeface="Arial" pitchFamily="34" charset="0"/>
                <a:cs typeface="Arial" pitchFamily="34" charset="0"/>
              </a:rPr>
              <a:t>shellfish harvesting,</a:t>
            </a:r>
          </a:p>
          <a:p>
            <a:pPr>
              <a:defRPr/>
            </a:pPr>
            <a:r>
              <a:rPr lang="en-US" sz="2000" b="1" dirty="0">
                <a:latin typeface="Arial" pitchFamily="34" charset="0"/>
                <a:cs typeface="Arial" pitchFamily="34" charset="0"/>
              </a:rPr>
              <a:t>drinking water supply,</a:t>
            </a:r>
          </a:p>
          <a:p>
            <a:pPr>
              <a:defRPr/>
            </a:pPr>
            <a:r>
              <a:rPr lang="en-US" sz="2000" b="1" dirty="0">
                <a:latin typeface="Arial" pitchFamily="34" charset="0"/>
                <a:cs typeface="Arial" pitchFamily="34" charset="0"/>
              </a:rPr>
              <a:t>swimming, recreational, wildlife habitat</a:t>
            </a:r>
          </a:p>
          <a:p>
            <a:pPr>
              <a:defRPr/>
            </a:pPr>
            <a:endParaRPr lang="en-US" sz="2000" b="1" dirty="0">
              <a:latin typeface="Arial" pitchFamily="34" charset="0"/>
              <a:cs typeface="Arial" pitchFamily="34" charset="0"/>
            </a:endParaRPr>
          </a:p>
          <a:p>
            <a:pPr>
              <a:defRPr/>
            </a:pPr>
            <a:r>
              <a:rPr lang="en-US" sz="2000" b="1" dirty="0">
                <a:latin typeface="Arial" pitchFamily="34" charset="0"/>
                <a:cs typeface="Arial" pitchFamily="34" charset="0"/>
              </a:rPr>
              <a:t>Criteria set to protect and maintain designated use for water body</a:t>
            </a:r>
          </a:p>
          <a:p>
            <a:pPr>
              <a:defRPr/>
            </a:pPr>
            <a:r>
              <a:rPr lang="en-US" sz="2000" b="1" dirty="0">
                <a:latin typeface="Arial" pitchFamily="34" charset="0"/>
                <a:cs typeface="Arial" pitchFamily="34" charset="0"/>
              </a:rPr>
              <a:t>  Numeric     - physical, biological and chemical parameters</a:t>
            </a:r>
          </a:p>
          <a:p>
            <a:pPr>
              <a:defRPr/>
            </a:pPr>
            <a:r>
              <a:rPr lang="en-US" sz="2000" b="1" dirty="0">
                <a:latin typeface="Arial" pitchFamily="34" charset="0"/>
                <a:cs typeface="Arial" pitchFamily="34" charset="0"/>
              </a:rPr>
              <a:t>  Narrative   - defines rather than quantifies conditions and goals </a:t>
            </a:r>
          </a:p>
        </p:txBody>
      </p:sp>
      <p:pic>
        <p:nvPicPr>
          <p:cNvPr id="4" name="Picture 3" descr="Forrest Gump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703" y="1567538"/>
            <a:ext cx="4118918" cy="2733463"/>
          </a:xfrm>
          <a:prstGeom prst="rect">
            <a:avLst/>
          </a:prstGeom>
        </p:spPr>
      </p:pic>
    </p:spTree>
    <p:extLst>
      <p:ext uri="{BB962C8B-B14F-4D97-AF65-F5344CB8AC3E}">
        <p14:creationId xmlns:p14="http://schemas.microsoft.com/office/powerpoint/2010/main" val="255828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48273" y="734960"/>
            <a:ext cx="8686603" cy="762000"/>
          </a:xfrm>
        </p:spPr>
        <p:txBody>
          <a:bodyPr vert="horz" lIns="64008" tIns="32004" rIns="64008" bIns="32004" rtlCol="0" anchor="b" anchorCtr="0">
            <a:normAutofit/>
          </a:bodyPr>
          <a:lstStyle/>
          <a:p>
            <a:pPr eaLnBrk="1" hangingPunct="1"/>
            <a:r>
              <a:rPr lang="en-US" altLang="en-US" sz="3800" b="1" dirty="0">
                <a:solidFill>
                  <a:srgbClr val="070605"/>
                </a:solidFill>
                <a:latin typeface="Arial" charset="0"/>
                <a:cs typeface="Arial" charset="0"/>
              </a:rPr>
              <a:t>Clean Water Act - Pretreatment</a:t>
            </a:r>
          </a:p>
        </p:txBody>
      </p:sp>
      <p:sp>
        <p:nvSpPr>
          <p:cNvPr id="24579" name="Text Box 3"/>
          <p:cNvSpPr txBox="1">
            <a:spLocks noChangeArrowheads="1"/>
          </p:cNvSpPr>
          <p:nvPr/>
        </p:nvSpPr>
        <p:spPr bwMode="auto">
          <a:xfrm>
            <a:off x="414789" y="1821726"/>
            <a:ext cx="11074400"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Industrial waste-water not directly discharged into water ways go to a </a:t>
            </a:r>
            <a:r>
              <a:rPr lang="en-US" altLang="en-US" sz="2400" b="1" dirty="0">
                <a:solidFill>
                  <a:srgbClr val="070605"/>
                </a:solidFill>
                <a:latin typeface="Arial" charset="0"/>
              </a:rPr>
              <a:t>Publicly Owned Treatment Works </a:t>
            </a:r>
            <a:r>
              <a:rPr lang="en-US" altLang="en-US" sz="2400" b="1" dirty="0">
                <a:latin typeface="Arial" charset="0"/>
              </a:rPr>
              <a:t>(POTW) must partake in a pretreatment program (chemical &amp; biological)</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permits issued from municipality</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dirty="0">
                <a:latin typeface="Arial" charset="0"/>
              </a:rPr>
              <a:t>slug plan is usually required</a:t>
            </a:r>
          </a:p>
        </p:txBody>
      </p:sp>
      <p:pic>
        <p:nvPicPr>
          <p:cNvPr id="24580" name="Picture 4" descr="MPj04051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10" y="4038602"/>
            <a:ext cx="4371362" cy="282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57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85578" y="487991"/>
            <a:ext cx="8020844" cy="916783"/>
          </a:xfrm>
        </p:spPr>
        <p:txBody>
          <a:bodyPr vert="horz" lIns="64008" tIns="32004" rIns="64008" bIns="32004" rtlCol="0" anchor="b" anchorCtr="0">
            <a:normAutofit/>
          </a:bodyPr>
          <a:lstStyle/>
          <a:p>
            <a:r>
              <a:rPr lang="en-US" altLang="en-US" sz="3800" b="1" dirty="0">
                <a:solidFill>
                  <a:srgbClr val="070605"/>
                </a:solidFill>
                <a:latin typeface="Arial" charset="0"/>
                <a:cs typeface="Arial" charset="0"/>
              </a:rPr>
              <a:t>Clean Water Act - Storm Water</a:t>
            </a:r>
            <a:endParaRPr lang="en-US" altLang="en-US" sz="3800" b="1" dirty="0"/>
          </a:p>
        </p:txBody>
      </p:sp>
      <p:sp>
        <p:nvSpPr>
          <p:cNvPr id="3" name="Rectangle 2"/>
          <p:cNvSpPr/>
          <p:nvPr/>
        </p:nvSpPr>
        <p:spPr>
          <a:xfrm>
            <a:off x="304800" y="1602584"/>
            <a:ext cx="11582400" cy="2649956"/>
          </a:xfrm>
          <a:prstGeom prst="rect">
            <a:avLst/>
          </a:prstGeom>
        </p:spPr>
        <p:txBody>
          <a:bodyPr wrap="square" lIns="64008" tIns="32004" rIns="64008" bIns="32004">
            <a:spAutoFit/>
          </a:bodyPr>
          <a:lstStyle/>
          <a:p>
            <a:pPr>
              <a:defRPr/>
            </a:pPr>
            <a:r>
              <a:rPr lang="en-US" sz="2400" b="1" dirty="0">
                <a:latin typeface="Arial" panose="020B0604020202020204" pitchFamily="34" charset="0"/>
                <a:cs typeface="Arial" panose="020B0604020202020204" pitchFamily="34" charset="0"/>
              </a:rPr>
              <a:t>What is Stormwater?</a:t>
            </a:r>
          </a:p>
          <a:p>
            <a:pPr>
              <a:defRPr/>
            </a:pPr>
            <a:endParaRPr lang="en-US" sz="2400" b="1" dirty="0">
              <a:latin typeface="Arial" panose="020B0604020202020204" pitchFamily="34" charset="0"/>
              <a:cs typeface="Arial" panose="020B0604020202020204" pitchFamily="34" charset="0"/>
            </a:endParaRPr>
          </a:p>
          <a:p>
            <a:pPr marL="240021" indent="-240021">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Stormwater is rain or snowmelt that doesn’t soak into the ground and runs off into waterways.</a:t>
            </a:r>
          </a:p>
          <a:p>
            <a:pPr marL="240021" indent="-240021">
              <a:defRPr/>
            </a:pPr>
            <a:endParaRPr lang="en-US" sz="2400" b="1" dirty="0">
              <a:latin typeface="Arial" panose="020B0604020202020204" pitchFamily="34" charset="0"/>
              <a:cs typeface="Arial" panose="020B0604020202020204" pitchFamily="34" charset="0"/>
            </a:endParaRPr>
          </a:p>
          <a:p>
            <a:pPr marL="240021" indent="-240021">
              <a:buFont typeface="Arial" panose="020B0604020202020204" pitchFamily="34" charset="0"/>
              <a:buChar char="•"/>
              <a:defRPr/>
            </a:pPr>
            <a:r>
              <a:rPr lang="en-US" sz="2400" b="1" dirty="0">
                <a:latin typeface="Arial" panose="020B0604020202020204" pitchFamily="34" charset="0"/>
                <a:cs typeface="Arial" panose="020B0604020202020204" pitchFamily="34" charset="0"/>
              </a:rPr>
              <a:t>As it flows over paved and unpaved areas, it picks up potential contaminants (e.g., oils, sediment/dirt, chemicals).</a:t>
            </a:r>
          </a:p>
        </p:txBody>
      </p:sp>
      <p:pic>
        <p:nvPicPr>
          <p:cNvPr id="4" name="Picture 3">
            <a:extLst>
              <a:ext uri="{FF2B5EF4-FFF2-40B4-BE49-F238E27FC236}">
                <a16:creationId xmlns:a16="http://schemas.microsoft.com/office/drawing/2014/main" id="{C087046C-EA8F-402D-B6F1-4816C109A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4866" y="4150408"/>
            <a:ext cx="4052179" cy="2707592"/>
          </a:xfrm>
          <a:prstGeom prst="rect">
            <a:avLst/>
          </a:prstGeom>
        </p:spPr>
      </p:pic>
    </p:spTree>
    <p:extLst>
      <p:ext uri="{BB962C8B-B14F-4D97-AF65-F5344CB8AC3E}">
        <p14:creationId xmlns:p14="http://schemas.microsoft.com/office/powerpoint/2010/main" val="4008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87445" y="990733"/>
            <a:ext cx="8763000" cy="609865"/>
          </a:xfrm>
        </p:spPr>
        <p:txBody>
          <a:bodyPr vert="horz" lIns="64008" tIns="32004" rIns="64008" bIns="32004" rtlCol="0" anchor="b" anchorCtr="0">
            <a:noAutofit/>
          </a:bodyPr>
          <a:lstStyle/>
          <a:p>
            <a:r>
              <a:rPr lang="en-US" altLang="en-US" sz="3733" b="1" dirty="0">
                <a:solidFill>
                  <a:srgbClr val="070605"/>
                </a:solidFill>
                <a:latin typeface="Arial" charset="0"/>
                <a:cs typeface="Arial" charset="0"/>
              </a:rPr>
              <a:t>Clean Water Act - Storm Water</a:t>
            </a:r>
          </a:p>
        </p:txBody>
      </p:sp>
      <p:sp>
        <p:nvSpPr>
          <p:cNvPr id="26627" name="Text Box 3"/>
          <p:cNvSpPr txBox="1">
            <a:spLocks noChangeArrowheads="1"/>
          </p:cNvSpPr>
          <p:nvPr/>
        </p:nvSpPr>
        <p:spPr bwMode="auto">
          <a:xfrm>
            <a:off x="304800" y="1803401"/>
            <a:ext cx="11379200" cy="317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500" b="1" dirty="0">
                <a:latin typeface="Arial" charset="0"/>
              </a:rPr>
              <a:t>Point Source Discharges - storm water associated with industrial facilities</a:t>
            </a:r>
          </a:p>
          <a:p>
            <a:pPr eaLnBrk="1" hangingPunct="1">
              <a:spcBef>
                <a:spcPct val="0"/>
              </a:spcBef>
              <a:buFontTx/>
              <a:buNone/>
            </a:pPr>
            <a:endParaRPr lang="en-US" altLang="en-US" sz="2500" b="1" dirty="0">
              <a:latin typeface="Arial" charset="0"/>
            </a:endParaRPr>
          </a:p>
          <a:p>
            <a:pPr eaLnBrk="1" hangingPunct="1">
              <a:spcBef>
                <a:spcPct val="0"/>
              </a:spcBef>
              <a:buFontTx/>
              <a:buNone/>
            </a:pPr>
            <a:r>
              <a:rPr lang="en-US" altLang="en-US" sz="2500" b="1" dirty="0">
                <a:latin typeface="Arial" charset="0"/>
              </a:rPr>
              <a:t>Individual or general permit conditions:</a:t>
            </a:r>
          </a:p>
          <a:p>
            <a:pPr eaLnBrk="1" hangingPunct="1">
              <a:spcBef>
                <a:spcPct val="0"/>
              </a:spcBef>
              <a:buFontTx/>
              <a:buNone/>
            </a:pPr>
            <a:r>
              <a:rPr lang="en-US" altLang="en-US" sz="2500" b="1" dirty="0">
                <a:latin typeface="Arial" charset="0"/>
              </a:rPr>
              <a:t>periodic sampling (annually) &amp; analysis</a:t>
            </a:r>
          </a:p>
          <a:p>
            <a:pPr eaLnBrk="1" hangingPunct="1">
              <a:spcBef>
                <a:spcPct val="0"/>
              </a:spcBef>
              <a:buFontTx/>
              <a:buNone/>
            </a:pPr>
            <a:r>
              <a:rPr lang="en-US" altLang="en-US" sz="2500" b="1" dirty="0">
                <a:latin typeface="Arial" charset="0"/>
              </a:rPr>
              <a:t>development of Storm Water Pollution Prevention Plan</a:t>
            </a:r>
          </a:p>
          <a:p>
            <a:pPr eaLnBrk="1" hangingPunct="1">
              <a:spcBef>
                <a:spcPct val="0"/>
              </a:spcBef>
              <a:buFontTx/>
              <a:buNone/>
            </a:pPr>
            <a:r>
              <a:rPr lang="en-US" altLang="en-US" sz="2500" b="1" dirty="0">
                <a:latin typeface="Arial" charset="0"/>
              </a:rPr>
              <a:t>	</a:t>
            </a:r>
          </a:p>
          <a:p>
            <a:pPr eaLnBrk="1" hangingPunct="1">
              <a:spcBef>
                <a:spcPct val="0"/>
              </a:spcBef>
              <a:buFontTx/>
              <a:buNone/>
            </a:pPr>
            <a:r>
              <a:rPr lang="en-US" altLang="en-US" sz="2500" b="1" dirty="0">
                <a:latin typeface="Arial" charset="0"/>
              </a:rPr>
              <a:t>Non-Point Sources - runoff from farm fields, city streets and construction sites (salt, silt, pesticides)  </a:t>
            </a:r>
          </a:p>
        </p:txBody>
      </p:sp>
    </p:spTree>
    <p:extLst>
      <p:ext uri="{BB962C8B-B14F-4D97-AF65-F5344CB8AC3E}">
        <p14:creationId xmlns:p14="http://schemas.microsoft.com/office/powerpoint/2010/main" val="325022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0" y="371623"/>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7" tIns="24003" rIns="48007" bIns="24003"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solidFill>
                  <a:srgbClr val="070605"/>
                </a:solidFill>
                <a:latin typeface="Arial" panose="020B0604020202020204" pitchFamily="34" charset="0"/>
                <a:cs typeface="Arial" panose="020B0604020202020204" pitchFamily="34" charset="0"/>
              </a:rPr>
              <a:t>Storm Water BMP’s</a:t>
            </a:r>
          </a:p>
        </p:txBody>
      </p:sp>
      <p:sp>
        <p:nvSpPr>
          <p:cNvPr id="22531" name="Text Box 3"/>
          <p:cNvSpPr txBox="1">
            <a:spLocks noChangeArrowheads="1"/>
          </p:cNvSpPr>
          <p:nvPr/>
        </p:nvSpPr>
        <p:spPr bwMode="auto">
          <a:xfrm>
            <a:off x="914400" y="1248961"/>
            <a:ext cx="5835564" cy="12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marL="652463" indent="-652463">
              <a:defRPr sz="2400">
                <a:solidFill>
                  <a:schemeClr val="tx1"/>
                </a:solidFill>
                <a:latin typeface="Arial" charset="0"/>
                <a:ea typeface="ＭＳ Ｐゴシック" pitchFamily="34" charset="-128"/>
              </a:defRPr>
            </a:lvl1pPr>
            <a:lvl2pPr marL="1304925" indent="-652463">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AutoNum type="arabicPeriod"/>
            </a:pPr>
            <a:r>
              <a:rPr lang="en-US" altLang="en-US" sz="1867" b="1" dirty="0">
                <a:latin typeface="Arial" panose="020B0604020202020204" pitchFamily="34" charset="0"/>
                <a:cs typeface="Arial" panose="020B0604020202020204" pitchFamily="34" charset="0"/>
              </a:rPr>
              <a:t>   </a:t>
            </a:r>
            <a:r>
              <a:rPr lang="en-US" altLang="en-US" sz="1867" b="1" u="sng" dirty="0">
                <a:latin typeface="Arial" panose="020B0604020202020204" pitchFamily="34" charset="0"/>
                <a:cs typeface="Arial" panose="020B0604020202020204" pitchFamily="34" charset="0"/>
              </a:rPr>
              <a:t>Good housekeeping</a:t>
            </a:r>
          </a:p>
          <a:p>
            <a:pPr lvl="1" eaLnBrk="1" hangingPunct="1"/>
            <a:r>
              <a:rPr lang="en-US" altLang="en-US" sz="1867" b="1" dirty="0">
                <a:latin typeface="Arial" panose="020B0604020202020204" pitchFamily="34" charset="0"/>
                <a:cs typeface="Arial" panose="020B0604020202020204" pitchFamily="34" charset="0"/>
              </a:rPr>
              <a:t>    	Keep your work area neat and orderly</a:t>
            </a:r>
          </a:p>
          <a:p>
            <a:pPr lvl="1" eaLnBrk="1" hangingPunct="1"/>
            <a:r>
              <a:rPr lang="en-US" altLang="en-US" sz="1867" b="1" dirty="0">
                <a:latin typeface="Arial" panose="020B0604020202020204" pitchFamily="34" charset="0"/>
                <a:cs typeface="Arial" panose="020B0604020202020204" pitchFamily="34" charset="0"/>
              </a:rPr>
              <a:t>    	Keep unused containers closed tightly</a:t>
            </a:r>
          </a:p>
          <a:p>
            <a:pPr lvl="1" eaLnBrk="1" hangingPunct="1"/>
            <a:r>
              <a:rPr lang="en-US" altLang="en-US" sz="1867" b="1" dirty="0">
                <a:latin typeface="Arial" panose="020B0604020202020204" pitchFamily="34" charset="0"/>
                <a:cs typeface="Arial" panose="020B0604020202020204" pitchFamily="34" charset="0"/>
              </a:rPr>
              <a:t>  	Use a drip pan when pouring</a:t>
            </a:r>
          </a:p>
        </p:txBody>
      </p:sp>
      <p:sp>
        <p:nvSpPr>
          <p:cNvPr id="22532" name="Text Box 4"/>
          <p:cNvSpPr txBox="1">
            <a:spLocks noChangeArrowheads="1"/>
          </p:cNvSpPr>
          <p:nvPr/>
        </p:nvSpPr>
        <p:spPr bwMode="auto">
          <a:xfrm>
            <a:off x="919356" y="2656669"/>
            <a:ext cx="5481158" cy="12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9" rIns="68576" bIns="34289">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Arial" panose="020B0604020202020204" pitchFamily="34" charset="0"/>
                <a:cs typeface="Arial" panose="020B0604020202020204" pitchFamily="34" charset="0"/>
              </a:rPr>
              <a:t>2.         </a:t>
            </a:r>
            <a:r>
              <a:rPr lang="en-US" altLang="en-US" sz="1867" b="1" u="sng" dirty="0">
                <a:latin typeface="Arial" panose="020B0604020202020204" pitchFamily="34" charset="0"/>
                <a:cs typeface="Arial" panose="020B0604020202020204" pitchFamily="34" charset="0"/>
              </a:rPr>
              <a:t>Materials management</a:t>
            </a:r>
          </a:p>
          <a:p>
            <a:pPr eaLnBrk="1" hangingPunct="1"/>
            <a:r>
              <a:rPr lang="en-US" altLang="en-US" sz="1867" b="1" dirty="0">
                <a:latin typeface="Arial" panose="020B0604020202020204" pitchFamily="34" charset="0"/>
                <a:cs typeface="Arial" panose="020B0604020202020204" pitchFamily="34" charset="0"/>
              </a:rPr>
              <a:t>      	   Store materials out of the weather</a:t>
            </a:r>
          </a:p>
          <a:p>
            <a:pPr eaLnBrk="1" hangingPunct="1"/>
            <a:r>
              <a:rPr lang="en-US" altLang="en-US" sz="1867" b="1" dirty="0">
                <a:latin typeface="Arial" panose="020B0604020202020204" pitchFamily="34" charset="0"/>
                <a:cs typeface="Arial" panose="020B0604020202020204" pitchFamily="34" charset="0"/>
              </a:rPr>
              <a:t>        	   Cover them temporarily</a:t>
            </a:r>
          </a:p>
          <a:p>
            <a:pPr eaLnBrk="1" hangingPunct="1"/>
            <a:r>
              <a:rPr lang="en-US" altLang="en-US" sz="1867" b="1" dirty="0">
                <a:latin typeface="Arial" panose="020B0604020202020204" pitchFamily="34" charset="0"/>
                <a:cs typeface="Arial" panose="020B0604020202020204" pitchFamily="34" charset="0"/>
              </a:rPr>
              <a:t>        	   Load/Unload out of the weather</a:t>
            </a:r>
          </a:p>
        </p:txBody>
      </p:sp>
      <p:sp>
        <p:nvSpPr>
          <p:cNvPr id="22533" name="Rectangle 4"/>
          <p:cNvSpPr>
            <a:spLocks noChangeArrowheads="1"/>
          </p:cNvSpPr>
          <p:nvPr/>
        </p:nvSpPr>
        <p:spPr bwMode="auto">
          <a:xfrm>
            <a:off x="914400" y="4064377"/>
            <a:ext cx="6089118" cy="15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Arial" panose="020B0604020202020204" pitchFamily="34" charset="0"/>
                <a:cs typeface="Arial" panose="020B0604020202020204" pitchFamily="34" charset="0"/>
              </a:rPr>
              <a:t>3.</a:t>
            </a:r>
            <a:r>
              <a:rPr lang="en-US" altLang="en-US" sz="1867" b="1" dirty="0">
                <a:latin typeface="Times New Roman" panose="02020603050405020304" pitchFamily="18" charset="0"/>
                <a:cs typeface="Times New Roman" panose="02020603050405020304" pitchFamily="18" charset="0"/>
              </a:rPr>
              <a:t>          </a:t>
            </a:r>
            <a:r>
              <a:rPr lang="en-US" altLang="en-US" sz="1867" b="1" u="sng" dirty="0">
                <a:latin typeface="Arial" panose="020B0604020202020204" pitchFamily="34" charset="0"/>
                <a:cs typeface="Arial" panose="020B0604020202020204" pitchFamily="34" charset="0"/>
              </a:rPr>
              <a:t>Spill Response</a:t>
            </a:r>
          </a:p>
          <a:p>
            <a:pPr eaLnBrk="1" hangingPunct="1"/>
            <a:r>
              <a:rPr lang="en-US" altLang="en-US" sz="1867" b="1" dirty="0">
                <a:latin typeface="Arial" panose="020B0604020202020204" pitchFamily="34" charset="0"/>
                <a:cs typeface="Arial" panose="020B0604020202020204" pitchFamily="34" charset="0"/>
              </a:rPr>
              <a:t>	   NEVER hose down a spill</a:t>
            </a:r>
          </a:p>
          <a:p>
            <a:pPr eaLnBrk="1" hangingPunct="1"/>
            <a:r>
              <a:rPr lang="en-US" altLang="en-US" sz="1867" b="1" dirty="0">
                <a:latin typeface="Arial" panose="020B0604020202020204" pitchFamily="34" charset="0"/>
                <a:cs typeface="Arial" panose="020B0604020202020204" pitchFamily="34" charset="0"/>
              </a:rPr>
              <a:t>	   Prompt “dry” clean-up of spills</a:t>
            </a:r>
          </a:p>
          <a:p>
            <a:pPr eaLnBrk="1" hangingPunct="1"/>
            <a:r>
              <a:rPr lang="en-US" altLang="en-US" sz="1867" b="1" dirty="0">
                <a:latin typeface="Arial" panose="020B0604020202020204" pitchFamily="34" charset="0"/>
                <a:cs typeface="Arial" panose="020B0604020202020204" pitchFamily="34" charset="0"/>
              </a:rPr>
              <a:t>	   Protect storm drains - hay bales/socks</a:t>
            </a:r>
          </a:p>
          <a:p>
            <a:pPr eaLnBrk="1" hangingPunct="1"/>
            <a:r>
              <a:rPr lang="en-US" altLang="en-US" sz="1867" b="1" dirty="0">
                <a:latin typeface="Arial" panose="020B0604020202020204" pitchFamily="34" charset="0"/>
                <a:cs typeface="Arial" panose="020B0604020202020204" pitchFamily="34" charset="0"/>
              </a:rPr>
              <a:t>	   Dispose of clean-up wastes properly</a:t>
            </a:r>
          </a:p>
        </p:txBody>
      </p:sp>
      <p:pic>
        <p:nvPicPr>
          <p:cNvPr id="22534" name="Picture 3" descr="C:\Users\Sal\AppData\Local\Microsoft\Windows\Temporary Internet Files\Content.IE5\L778AX4S\MP9003861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1275426"/>
            <a:ext cx="2343151" cy="23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hs.virginia.edu/ehs/ehs.stormwater/stormwater.images/draindump.jpg"/>
          <p:cNvPicPr>
            <a:picLocks noChangeAspect="1" noChangeArrowheads="1"/>
          </p:cNvPicPr>
          <p:nvPr/>
        </p:nvPicPr>
        <p:blipFill rotWithShape="1">
          <a:blip r:embed="rId4"/>
          <a:srcRect l="15386" t="17847" r="10750" b="10941"/>
          <a:stretch/>
        </p:blipFill>
        <p:spPr bwMode="auto">
          <a:xfrm>
            <a:off x="8982076" y="3802916"/>
            <a:ext cx="2667000" cy="2165073"/>
          </a:xfrm>
          <a:prstGeom prst="rect">
            <a:avLst/>
          </a:prstGeom>
          <a:noFill/>
        </p:spPr>
      </p:pic>
    </p:spTree>
    <p:extLst>
      <p:ext uri="{BB962C8B-B14F-4D97-AF65-F5344CB8AC3E}">
        <p14:creationId xmlns:p14="http://schemas.microsoft.com/office/powerpoint/2010/main" val="186077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4A57FCDB-94B3-B041-B8BE-7E3F5C0423CF}"/>
              </a:ext>
            </a:extLst>
          </p:cNvPr>
          <p:cNvSpPr txBox="1">
            <a:spLocks/>
          </p:cNvSpPr>
          <p:nvPr/>
        </p:nvSpPr>
        <p:spPr>
          <a:xfrm>
            <a:off x="1176698" y="542024"/>
            <a:ext cx="9676224" cy="4514808"/>
          </a:xfrm>
          <a:prstGeom prst="rect">
            <a:avLst/>
          </a:prstGeom>
        </p:spPr>
        <p:txBody>
          <a:bodyPr anchor="t">
            <a:normAutofit fontScale="77500" lnSpcReduction="20000"/>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br>
              <a:rPr lang="en-US" sz="4750" b="1" dirty="0">
                <a:latin typeface="Arial" panose="020B0604020202020204" pitchFamily="34" charset="0"/>
                <a:cs typeface="Arial" panose="020B0604020202020204" pitchFamily="34" charset="0"/>
              </a:rPr>
            </a:br>
            <a:br>
              <a:rPr lang="en-US" sz="4750" b="1" dirty="0">
                <a:latin typeface="Arial" panose="020B0604020202020204" pitchFamily="34" charset="0"/>
                <a:cs typeface="Arial" panose="020B0604020202020204" pitchFamily="34" charset="0"/>
              </a:rPr>
            </a:br>
            <a:r>
              <a:rPr lang="en-US" sz="4750" b="1" dirty="0">
                <a:latin typeface="Arial" panose="020B0604020202020204" pitchFamily="34" charset="0"/>
                <a:cs typeface="Arial" panose="020B0604020202020204" pitchFamily="34" charset="0"/>
              </a:rPr>
              <a:t>Speaker: Salvatore Caccavale CPEA-EHS</a:t>
            </a:r>
          </a:p>
          <a:p>
            <a:endParaRPr lang="en-US" sz="4750" b="1" dirty="0">
              <a:latin typeface="Arial" panose="020B0604020202020204" pitchFamily="34" charset="0"/>
              <a:cs typeface="Arial" panose="020B0604020202020204" pitchFamily="34" charset="0"/>
            </a:endParaRPr>
          </a:p>
          <a:p>
            <a:r>
              <a:rPr lang="en-US" sz="4750" b="1" dirty="0">
                <a:latin typeface="Arial" panose="020B0604020202020204" pitchFamily="34" charset="0"/>
                <a:cs typeface="Arial" panose="020B0604020202020204" pitchFamily="34" charset="0"/>
              </a:rPr>
              <a:t>Contact information:</a:t>
            </a:r>
          </a:p>
          <a:p>
            <a:r>
              <a:rPr lang="en-US" sz="4400" b="1" dirty="0">
                <a:latin typeface="Arial" panose="020B0604020202020204" pitchFamily="34" charset="0"/>
                <a:cs typeface="Arial" panose="020B0604020202020204" pitchFamily="34" charset="0"/>
                <a:hlinkClick r:id="rId2"/>
              </a:rPr>
              <a:t>scaccavale@martzbus.com</a:t>
            </a:r>
            <a:endParaRPr lang="en-US" sz="4400" b="1" dirty="0">
              <a:latin typeface="Arial" panose="020B0604020202020204" pitchFamily="34" charset="0"/>
              <a:cs typeface="Arial" panose="020B0604020202020204" pitchFamily="34" charset="0"/>
            </a:endParaRP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570-821-3830 (office)</a:t>
            </a:r>
          </a:p>
          <a:p>
            <a:r>
              <a:rPr lang="en-US" sz="4400" b="1" dirty="0">
                <a:latin typeface="Arial" panose="020B0604020202020204" pitchFamily="34" charset="0"/>
                <a:cs typeface="Arial" panose="020B0604020202020204" pitchFamily="34" charset="0"/>
              </a:rPr>
              <a:t>815-302-9185 (cell)</a:t>
            </a:r>
          </a:p>
          <a:p>
            <a:br>
              <a:rPr lang="en-US" sz="4400" b="1"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pic>
        <p:nvPicPr>
          <p:cNvPr id="4" name="Picture 3" descr="A person holding a guitar">
            <a:extLst>
              <a:ext uri="{FF2B5EF4-FFF2-40B4-BE49-F238E27FC236}">
                <a16:creationId xmlns:a16="http://schemas.microsoft.com/office/drawing/2014/main" id="{B85363EC-EB8D-532A-4D80-960E0CF13A0D}"/>
              </a:ext>
            </a:extLst>
          </p:cNvPr>
          <p:cNvPicPr>
            <a:picLocks noChangeAspect="1"/>
          </p:cNvPicPr>
          <p:nvPr/>
        </p:nvPicPr>
        <p:blipFill>
          <a:blip r:embed="rId3"/>
          <a:stretch>
            <a:fillRect/>
          </a:stretch>
        </p:blipFill>
        <p:spPr>
          <a:xfrm>
            <a:off x="7818540" y="1917837"/>
            <a:ext cx="4373462" cy="4940163"/>
          </a:xfrm>
          <a:prstGeom prst="rect">
            <a:avLst/>
          </a:prstGeom>
        </p:spPr>
      </p:pic>
      <p:pic>
        <p:nvPicPr>
          <p:cNvPr id="3" name="Picture 2" descr="Martz-Bus-Logo_RGB">
            <a:extLst>
              <a:ext uri="{FF2B5EF4-FFF2-40B4-BE49-F238E27FC236}">
                <a16:creationId xmlns:a16="http://schemas.microsoft.com/office/drawing/2014/main" id="{03B1B607-91AB-8B92-6690-8A02781624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9078" y="5056832"/>
            <a:ext cx="3803953" cy="1008277"/>
          </a:xfrm>
          <a:prstGeom prst="rect">
            <a:avLst/>
          </a:prstGeom>
          <a:noFill/>
          <a:ln>
            <a:noFill/>
          </a:ln>
        </p:spPr>
      </p:pic>
    </p:spTree>
    <p:extLst>
      <p:ext uri="{BB962C8B-B14F-4D97-AF65-F5344CB8AC3E}">
        <p14:creationId xmlns:p14="http://schemas.microsoft.com/office/powerpoint/2010/main" val="146195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http://www.unitliner.com/Images/Secondary_Contaiment/PCC301connect.jpg"/>
          <p:cNvPicPr>
            <a:picLocks noChangeAspect="1" noChangeArrowheads="1"/>
          </p:cNvPicPr>
          <p:nvPr/>
        </p:nvPicPr>
        <p:blipFill>
          <a:blip r:embed="rId3"/>
          <a:srcRect/>
          <a:stretch>
            <a:fillRect/>
          </a:stretch>
        </p:blipFill>
        <p:spPr bwMode="auto">
          <a:xfrm>
            <a:off x="1812324" y="119139"/>
            <a:ext cx="3936020" cy="3333379"/>
          </a:xfrm>
          <a:prstGeom prst="rect">
            <a:avLst/>
          </a:prstGeom>
          <a:noFill/>
        </p:spPr>
      </p:pic>
      <p:pic>
        <p:nvPicPr>
          <p:cNvPr id="5" name="Picture 4"/>
          <p:cNvPicPr>
            <a:picLocks noChangeAspect="1"/>
          </p:cNvPicPr>
          <p:nvPr/>
        </p:nvPicPr>
        <p:blipFill rotWithShape="1">
          <a:blip r:embed="rId4"/>
          <a:srcRect r="23496"/>
          <a:stretch/>
        </p:blipFill>
        <p:spPr>
          <a:xfrm>
            <a:off x="6019800" y="3429000"/>
            <a:ext cx="4771768" cy="3228918"/>
          </a:xfrm>
          <a:prstGeom prst="rect">
            <a:avLst/>
          </a:prstGeom>
        </p:spPr>
      </p:pic>
      <p:pic>
        <p:nvPicPr>
          <p:cNvPr id="6" name="Picture 5"/>
          <p:cNvPicPr>
            <a:picLocks noChangeAspect="1"/>
          </p:cNvPicPr>
          <p:nvPr/>
        </p:nvPicPr>
        <p:blipFill>
          <a:blip r:embed="rId5"/>
          <a:stretch>
            <a:fillRect/>
          </a:stretch>
        </p:blipFill>
        <p:spPr>
          <a:xfrm>
            <a:off x="1717590" y="3429000"/>
            <a:ext cx="4030754" cy="3334283"/>
          </a:xfrm>
          <a:prstGeom prst="rect">
            <a:avLst/>
          </a:prstGeom>
        </p:spPr>
      </p:pic>
      <p:pic>
        <p:nvPicPr>
          <p:cNvPr id="7" name="Picture 6"/>
          <p:cNvPicPr>
            <a:picLocks noChangeAspect="1"/>
          </p:cNvPicPr>
          <p:nvPr/>
        </p:nvPicPr>
        <p:blipFill>
          <a:blip r:embed="rId6"/>
          <a:stretch>
            <a:fillRect/>
          </a:stretch>
        </p:blipFill>
        <p:spPr>
          <a:xfrm>
            <a:off x="6019800" y="85372"/>
            <a:ext cx="4771768" cy="3175395"/>
          </a:xfrm>
          <a:prstGeom prst="rect">
            <a:avLst/>
          </a:prstGeom>
        </p:spPr>
      </p:pic>
    </p:spTree>
    <p:extLst>
      <p:ext uri="{BB962C8B-B14F-4D97-AF65-F5344CB8AC3E}">
        <p14:creationId xmlns:p14="http://schemas.microsoft.com/office/powerpoint/2010/main" val="3243295358"/>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184089" y="412749"/>
            <a:ext cx="5594804"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rgbClr val="000000"/>
                </a:solidFill>
                <a:latin typeface="Arial" panose="020B0604020202020204" pitchFamily="34" charset="0"/>
                <a:cs typeface="Arial" panose="020B0604020202020204" pitchFamily="34" charset="0"/>
              </a:rPr>
              <a:t>What led to RCRA?</a:t>
            </a:r>
          </a:p>
        </p:txBody>
      </p:sp>
      <p:sp>
        <p:nvSpPr>
          <p:cNvPr id="24579" name="Rectangle 3"/>
          <p:cNvSpPr>
            <a:spLocks noGrp="1" noChangeArrowheads="1"/>
          </p:cNvSpPr>
          <p:nvPr>
            <p:ph type="body" idx="1"/>
          </p:nvPr>
        </p:nvSpPr>
        <p:spPr bwMode="auto">
          <a:xfrm>
            <a:off x="225569" y="1166869"/>
            <a:ext cx="1163646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a:bodyPr>
          <a:lstStyle/>
          <a:p>
            <a:pPr eaLnBrk="1" hangingPunct="1"/>
            <a:r>
              <a:rPr lang="en-US" altLang="en-US" sz="2133" b="1" dirty="0">
                <a:latin typeface="Arial" panose="020B0604020202020204" pitchFamily="34" charset="0"/>
                <a:cs typeface="Arial" panose="020B0604020202020204" pitchFamily="34" charset="0"/>
              </a:rPr>
              <a:t>Industrial Revolution – acceptable dumping practices</a:t>
            </a:r>
          </a:p>
          <a:p>
            <a:pPr eaLnBrk="1" hangingPunct="1"/>
            <a:r>
              <a:rPr lang="en-US" altLang="en-US" sz="2133" b="1" dirty="0">
                <a:latin typeface="Arial" panose="020B0604020202020204" pitchFamily="34" charset="0"/>
                <a:cs typeface="Arial" panose="020B0604020202020204" pitchFamily="34" charset="0"/>
              </a:rPr>
              <a:t>Energy crisis of 1973/1974 (concerns about resource conservation and recovery)</a:t>
            </a:r>
          </a:p>
          <a:p>
            <a:pPr eaLnBrk="1" hangingPunct="1"/>
            <a:r>
              <a:rPr lang="en-US" altLang="en-US" sz="2133" b="1" dirty="0">
                <a:latin typeface="Arial" panose="020B0604020202020204" pitchFamily="34" charset="0"/>
                <a:cs typeface="Arial" panose="020B0604020202020204" pitchFamily="34" charset="0"/>
              </a:rPr>
              <a:t>Leaking landfills contaminate drinking water supplies  </a:t>
            </a:r>
          </a:p>
          <a:p>
            <a:pPr eaLnBrk="1" hangingPunct="1"/>
            <a:r>
              <a:rPr lang="en-US" altLang="en-US" sz="2133" b="1" dirty="0">
                <a:latin typeface="Arial" panose="020B0604020202020204" pitchFamily="34" charset="0"/>
                <a:cs typeface="Arial" panose="020B0604020202020204" pitchFamily="34" charset="0"/>
              </a:rPr>
              <a:t>Incidents</a:t>
            </a:r>
          </a:p>
          <a:p>
            <a:pPr lvl="1" eaLnBrk="1" hangingPunct="1"/>
            <a:r>
              <a:rPr lang="en-US" altLang="en-US" sz="2133" b="1" dirty="0">
                <a:latin typeface="Arial" panose="020B0604020202020204" pitchFamily="34" charset="0"/>
                <a:cs typeface="Arial" panose="020B0604020202020204" pitchFamily="34" charset="0"/>
              </a:rPr>
              <a:t>Times Beach, MO</a:t>
            </a:r>
          </a:p>
          <a:p>
            <a:pPr lvl="1" eaLnBrk="1" hangingPunct="1"/>
            <a:r>
              <a:rPr lang="en-US" altLang="en-US" sz="2133" b="1" dirty="0">
                <a:latin typeface="Arial" panose="020B0604020202020204" pitchFamily="34" charset="0"/>
                <a:cs typeface="Arial" panose="020B0604020202020204" pitchFamily="34" charset="0"/>
              </a:rPr>
              <a:t>Love Canal, NY</a:t>
            </a:r>
          </a:p>
        </p:txBody>
      </p:sp>
      <p:pic>
        <p:nvPicPr>
          <p:cNvPr id="24580" name="Picture 5" descr="https://tse1.mm.bing.net/th?&amp;id=OIP.Mb6a5466381d632d9b5d20ce0281e6d77o0&amp;w=274&amp;h=179&amp;c=0&amp;pid=1.9&amp;rs=0&amp;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086" y="3529977"/>
            <a:ext cx="5094914" cy="332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184049"/>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64200" y="356572"/>
            <a:ext cx="6515100" cy="723900"/>
          </a:xfrm>
          <a:effectLst>
            <a:outerShdw dist="17961" dir="2700000" algn="ctr" rotWithShape="0">
              <a:srgbClr val="360009"/>
            </a:outerShdw>
          </a:effectLst>
        </p:spPr>
        <p:txBody>
          <a:bodyPr vert="horz" lIns="67867" tIns="33338" rIns="67867" bIns="33338" rtlCol="0" anchor="b" anchorCtr="0">
            <a:noAutofit/>
            <a:scene3d>
              <a:camera prst="orthographicFront"/>
              <a:lightRig rig="soft" dir="t"/>
            </a:scene3d>
            <a:sp3d prstMaterial="softEdge">
              <a:bevelT w="25400" h="25400"/>
            </a:sp3d>
          </a:bodyPr>
          <a:lstStyle/>
          <a:p>
            <a:pPr algn="ctr" eaLnBrk="1" hangingPunct="1">
              <a:defRPr/>
            </a:pPr>
            <a:r>
              <a:rPr lang="en-US" altLang="en-US" b="1" dirty="0">
                <a:solidFill>
                  <a:srgbClr val="000000"/>
                </a:solidFill>
                <a:latin typeface="Arial" panose="020B0604020202020204" pitchFamily="34" charset="0"/>
                <a:cs typeface="Arial" panose="020B0604020202020204" pitchFamily="34" charset="0"/>
              </a:rPr>
              <a:t>History of RCRA</a:t>
            </a:r>
          </a:p>
        </p:txBody>
      </p:sp>
      <p:sp>
        <p:nvSpPr>
          <p:cNvPr id="25603" name="Rectangle 3"/>
          <p:cNvSpPr>
            <a:spLocks noGrp="1" noChangeArrowheads="1"/>
          </p:cNvSpPr>
          <p:nvPr>
            <p:ph type="body" idx="1"/>
          </p:nvPr>
        </p:nvSpPr>
        <p:spPr bwMode="auto">
          <a:xfrm>
            <a:off x="1705708" y="1605350"/>
            <a:ext cx="8686800" cy="2571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lnSpcReduction="10000"/>
          </a:bodyPr>
          <a:lstStyle/>
          <a:p>
            <a:pPr eaLnBrk="1" hangingPunct="1">
              <a:lnSpc>
                <a:spcPct val="90000"/>
              </a:lnSpc>
            </a:pPr>
            <a:r>
              <a:rPr lang="en-US" altLang="en-US" b="1" dirty="0">
                <a:latin typeface="Arial" panose="020B0604020202020204" pitchFamily="34" charset="0"/>
                <a:cs typeface="Arial" panose="020B0604020202020204" pitchFamily="34" charset="0"/>
              </a:rPr>
              <a:t>Solid Waste Disposal Act (SWDA) of 1965</a:t>
            </a:r>
          </a:p>
          <a:p>
            <a:pPr eaLnBrk="1" hangingPunct="1">
              <a:lnSpc>
                <a:spcPct val="90000"/>
              </a:lnSpc>
            </a:pPr>
            <a:r>
              <a:rPr lang="en-US" altLang="en-US" b="1" dirty="0">
                <a:latin typeface="Arial" panose="020B0604020202020204" pitchFamily="34" charset="0"/>
                <a:cs typeface="Arial" panose="020B0604020202020204" pitchFamily="34" charset="0"/>
              </a:rPr>
              <a:t>Resource Conservation and Recovery Act (RCRA) of 1976</a:t>
            </a:r>
          </a:p>
          <a:p>
            <a:pPr eaLnBrk="1" hangingPunct="1">
              <a:lnSpc>
                <a:spcPct val="90000"/>
              </a:lnSpc>
            </a:pPr>
            <a:r>
              <a:rPr lang="en-US" altLang="en-US" b="1" dirty="0">
                <a:latin typeface="Arial" panose="020B0604020202020204" pitchFamily="34" charset="0"/>
                <a:cs typeface="Arial" panose="020B0604020202020204" pitchFamily="34" charset="0"/>
              </a:rPr>
              <a:t>Hazardous and Solid Waste Amendments (HSWA) of 1984</a:t>
            </a:r>
          </a:p>
          <a:p>
            <a:pPr eaLnBrk="1" hangingPunct="1">
              <a:lnSpc>
                <a:spcPct val="90000"/>
              </a:lnSpc>
            </a:pPr>
            <a:r>
              <a:rPr lang="en-US" altLang="en-US" b="1" dirty="0">
                <a:latin typeface="Arial" panose="020B0604020202020204" pitchFamily="34" charset="0"/>
                <a:cs typeface="Arial" panose="020B0604020202020204" pitchFamily="34" charset="0"/>
              </a:rPr>
              <a:t>Federal Facility Compliance Act (FFCA) 1992</a:t>
            </a:r>
          </a:p>
          <a:p>
            <a:pPr eaLnBrk="1" hangingPunct="1">
              <a:lnSpc>
                <a:spcPct val="90000"/>
              </a:lnSpc>
            </a:pPr>
            <a:r>
              <a:rPr lang="en-US" altLang="en-US" b="1" dirty="0">
                <a:latin typeface="Arial" panose="020B0604020202020204" pitchFamily="34" charset="0"/>
                <a:cs typeface="Arial" panose="020B0604020202020204" pitchFamily="34" charset="0"/>
              </a:rPr>
              <a:t>Land Disposal Program Flexibility Act of 1996</a:t>
            </a:r>
          </a:p>
          <a:p>
            <a:pPr eaLnBrk="1" hangingPunct="1">
              <a:lnSpc>
                <a:spcPct val="90000"/>
              </a:lnSpc>
            </a:pPr>
            <a:r>
              <a:rPr lang="en-US" altLang="en-US" b="1" dirty="0">
                <a:latin typeface="Arial" panose="020B0604020202020204" pitchFamily="34" charset="0"/>
                <a:cs typeface="Arial" panose="020B0604020202020204" pitchFamily="34" charset="0"/>
              </a:rPr>
              <a:t>HW Generator Improvements Rule (5/30/2017)</a:t>
            </a:r>
          </a:p>
          <a:p>
            <a:pPr eaLnBrk="1" hangingPunct="1">
              <a:lnSpc>
                <a:spcPct val="90000"/>
              </a:lnSpc>
            </a:pPr>
            <a:r>
              <a:rPr lang="en-US" altLang="en-US" b="1" dirty="0">
                <a:latin typeface="Arial" panose="020B0604020202020204" pitchFamily="34" charset="0"/>
                <a:cs typeface="Arial" panose="020B0604020202020204" pitchFamily="34" charset="0"/>
              </a:rPr>
              <a:t>Authorized states had to adopt more stringent rules by 7/1/2018</a:t>
            </a:r>
          </a:p>
        </p:txBody>
      </p:sp>
      <p:sp>
        <p:nvSpPr>
          <p:cNvPr id="4" name="Rectangle 3"/>
          <p:cNvSpPr txBox="1">
            <a:spLocks noChangeArrowheads="1"/>
          </p:cNvSpPr>
          <p:nvPr/>
        </p:nvSpPr>
        <p:spPr>
          <a:xfrm>
            <a:off x="1705709" y="4133852"/>
            <a:ext cx="9032083" cy="3569495"/>
          </a:xfrm>
          <a:prstGeom prst="rect">
            <a:avLst/>
          </a:prstGeom>
        </p:spPr>
        <p:txBody>
          <a:bodyPr vert="horz" lIns="67867" tIns="33338" rIns="67867" bIns="33338" rtlCol="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4" indent="0">
              <a:buNone/>
              <a:defRPr/>
            </a:pPr>
            <a:endParaRPr lang="en-US" altLang="en-US" sz="2000" b="1" dirty="0">
              <a:latin typeface="Arial" panose="020B0604020202020204" pitchFamily="34" charset="0"/>
              <a:cs typeface="Arial" panose="020B0604020202020204" pitchFamily="34" charset="0"/>
            </a:endParaRPr>
          </a:p>
          <a:p>
            <a:pPr>
              <a:defRPr/>
            </a:pPr>
            <a:r>
              <a:rPr lang="en-US" altLang="en-US" sz="2000" b="1" dirty="0">
                <a:latin typeface="Arial" panose="020B0604020202020204" pitchFamily="34" charset="0"/>
                <a:cs typeface="Arial" panose="020B0604020202020204" pitchFamily="34" charset="0"/>
              </a:rPr>
              <a:t>Minimize generation of hazardous waste by encouraging:</a:t>
            </a:r>
          </a:p>
          <a:p>
            <a:pPr lvl="1">
              <a:defRPr/>
            </a:pPr>
            <a:r>
              <a:rPr lang="en-US" altLang="en-US" sz="2000" b="1" dirty="0">
                <a:latin typeface="Arial" panose="020B0604020202020204" pitchFamily="34" charset="0"/>
                <a:cs typeface="Arial" panose="020B0604020202020204" pitchFamily="34" charset="0"/>
              </a:rPr>
              <a:t>process substitution</a:t>
            </a:r>
          </a:p>
          <a:p>
            <a:pPr lvl="1">
              <a:defRPr/>
            </a:pPr>
            <a:r>
              <a:rPr lang="en-US" altLang="en-US" sz="2000" b="1" dirty="0">
                <a:latin typeface="Arial" panose="020B0604020202020204" pitchFamily="34" charset="0"/>
                <a:cs typeface="Arial" panose="020B0604020202020204" pitchFamily="34" charset="0"/>
              </a:rPr>
              <a:t>materials recovery </a:t>
            </a:r>
          </a:p>
          <a:p>
            <a:pPr lvl="1">
              <a:defRPr/>
            </a:pPr>
            <a:r>
              <a:rPr lang="en-US" altLang="en-US" sz="2000" b="1" dirty="0">
                <a:latin typeface="Arial" panose="020B0604020202020204" pitchFamily="34" charset="0"/>
                <a:cs typeface="Arial" panose="020B0604020202020204" pitchFamily="34" charset="0"/>
              </a:rPr>
              <a:t>properly conducted recycling and reuse treatment</a:t>
            </a:r>
          </a:p>
          <a:p>
            <a:pPr>
              <a:defRPr/>
            </a:pPr>
            <a:endParaRPr lang="en-US" altLang="en-US" b="1" dirty="0">
              <a:latin typeface="Times New Roman" pitchFamily="18" charset="0"/>
              <a:cs typeface="Arial" charset="0"/>
            </a:endParaRPr>
          </a:p>
          <a:p>
            <a:pPr>
              <a:defRPr/>
            </a:pPr>
            <a:endParaRPr lang="en-US" altLang="en-US" b="1" dirty="0">
              <a:latin typeface="Times New Roman" pitchFamily="18" charset="0"/>
              <a:cs typeface="Arial" charset="0"/>
            </a:endParaRPr>
          </a:p>
        </p:txBody>
      </p:sp>
    </p:spTree>
    <p:extLst>
      <p:ext uri="{BB962C8B-B14F-4D97-AF65-F5344CB8AC3E}">
        <p14:creationId xmlns:p14="http://schemas.microsoft.com/office/powerpoint/2010/main" val="1097067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930461" y="717121"/>
            <a:ext cx="9912594"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rgbClr val="000000"/>
                </a:solidFill>
                <a:latin typeface="Arial" panose="020B0604020202020204" pitchFamily="34" charset="0"/>
                <a:cs typeface="Arial" panose="020B0604020202020204" pitchFamily="34" charset="0"/>
              </a:rPr>
              <a:t>Where are the RCRA Rules Found?</a:t>
            </a:r>
          </a:p>
        </p:txBody>
      </p:sp>
      <p:sp>
        <p:nvSpPr>
          <p:cNvPr id="29699" name="Rectangle 3"/>
          <p:cNvSpPr>
            <a:spLocks noGrp="1" noChangeArrowheads="1"/>
          </p:cNvSpPr>
          <p:nvPr>
            <p:ph type="body" idx="1"/>
          </p:nvPr>
        </p:nvSpPr>
        <p:spPr bwMode="auto">
          <a:xfrm>
            <a:off x="1016000" y="1829172"/>
            <a:ext cx="10160000" cy="36004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a:bodyPr>
          <a:lstStyle/>
          <a:p>
            <a:pPr eaLnBrk="1" hangingPunct="1">
              <a:buFontTx/>
              <a:buNone/>
            </a:pPr>
            <a:r>
              <a:rPr lang="en-US" altLang="en-US" b="1" dirty="0">
                <a:latin typeface="Arial" panose="020B0604020202020204" pitchFamily="34" charset="0"/>
                <a:cs typeface="Arial" panose="020B0604020202020204" pitchFamily="34" charset="0"/>
              </a:rPr>
              <a:t>RCRA - </a:t>
            </a:r>
            <a:r>
              <a:rPr lang="en-US" altLang="en-US" sz="2500" b="1" dirty="0">
                <a:latin typeface="Arial" panose="020B0604020202020204" pitchFamily="34" charset="0"/>
                <a:cs typeface="Arial" panose="020B0604020202020204" pitchFamily="34" charset="0"/>
              </a:rPr>
              <a:t>federal program defines/sets standards for hazardous waste activities of generators, transporters, and TSD facilities</a:t>
            </a:r>
            <a:r>
              <a:rPr lang="en-US" altLang="en-US" b="1" dirty="0">
                <a:latin typeface="Arial" panose="020B0604020202020204" pitchFamily="34" charset="0"/>
                <a:cs typeface="Arial" panose="020B0604020202020204" pitchFamily="34" charset="0"/>
              </a:rPr>
              <a:t>.</a:t>
            </a:r>
            <a:r>
              <a:rPr lang="en-US" altLang="en-US" sz="2551" b="1" dirty="0">
                <a:latin typeface="Arial" panose="020B0604020202020204" pitchFamily="34" charset="0"/>
                <a:cs typeface="Arial" panose="020B0604020202020204" pitchFamily="34" charset="0"/>
              </a:rPr>
              <a:t>  </a:t>
            </a:r>
          </a:p>
          <a:p>
            <a:pPr eaLnBrk="1" hangingPunct="1"/>
            <a:r>
              <a:rPr lang="en-US" altLang="en-US" sz="2500" b="1" dirty="0">
                <a:solidFill>
                  <a:srgbClr val="FF0000"/>
                </a:solidFill>
                <a:latin typeface="Arial" panose="020B0604020202020204" pitchFamily="34" charset="0"/>
                <a:cs typeface="Arial" panose="020B0604020202020204" pitchFamily="34" charset="0"/>
              </a:rPr>
              <a:t>40 CFR Part 260 through 282 and 148</a:t>
            </a:r>
          </a:p>
          <a:p>
            <a:pPr eaLnBrk="1" hangingPunct="1">
              <a:buFontTx/>
              <a:buNone/>
            </a:pPr>
            <a:endParaRPr lang="en-US" altLang="en-US" sz="2100" b="1" dirty="0">
              <a:latin typeface="Times New Roman" pitchFamily="18" charset="0"/>
              <a:cs typeface="Arial" charset="0"/>
            </a:endParaRPr>
          </a:p>
          <a:p>
            <a:pPr eaLnBrk="1" hangingPunct="1">
              <a:buFontTx/>
              <a:buNone/>
            </a:pPr>
            <a:endParaRPr lang="en-US" altLang="en-US" sz="2551" b="1" dirty="0">
              <a:latin typeface="Times New Roman" pitchFamily="18" charset="0"/>
              <a:cs typeface="Arial" charset="0"/>
            </a:endParaRPr>
          </a:p>
          <a:p>
            <a:pPr eaLnBrk="1" hangingPunct="1">
              <a:buFontTx/>
              <a:buNone/>
            </a:pPr>
            <a:endParaRPr lang="en-US" altLang="en-US" sz="2551" b="1" dirty="0">
              <a:latin typeface="Times New Roman" pitchFamily="18" charset="0"/>
              <a:cs typeface="Arial" charset="0"/>
            </a:endParaRPr>
          </a:p>
        </p:txBody>
      </p:sp>
    </p:spTree>
    <p:extLst>
      <p:ext uri="{BB962C8B-B14F-4D97-AF65-F5344CB8AC3E}">
        <p14:creationId xmlns:p14="http://schemas.microsoft.com/office/powerpoint/2010/main" val="2650407080"/>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149601" y="279401"/>
            <a:ext cx="5772151" cy="1428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br>
              <a:rPr lang="en-US" altLang="en-US" sz="2851" dirty="0">
                <a:latin typeface="Times New Roman" pitchFamily="18" charset="0"/>
                <a:cs typeface="Arial" charset="0"/>
              </a:rPr>
            </a:br>
            <a:r>
              <a:rPr lang="en-US" altLang="en-US" sz="4800" b="1" dirty="0">
                <a:solidFill>
                  <a:srgbClr val="000000"/>
                </a:solidFill>
                <a:latin typeface="Arial" panose="020B0604020202020204" pitchFamily="34" charset="0"/>
                <a:cs typeface="Arial" panose="020B0604020202020204" pitchFamily="34" charset="0"/>
              </a:rPr>
              <a:t>Main Components</a:t>
            </a:r>
            <a:br>
              <a:rPr lang="en-US" altLang="en-US" sz="4800" b="1" dirty="0">
                <a:latin typeface="Times New Roman" pitchFamily="18" charset="0"/>
                <a:cs typeface="Arial" charset="0"/>
              </a:rPr>
            </a:br>
            <a:endParaRPr lang="en-US" altLang="en-US" sz="4800" b="1" dirty="0">
              <a:latin typeface="Times New Roman" pitchFamily="18" charset="0"/>
              <a:cs typeface="Arial" charset="0"/>
            </a:endParaRPr>
          </a:p>
        </p:txBody>
      </p:sp>
      <p:sp>
        <p:nvSpPr>
          <p:cNvPr id="30723" name="Rectangle 3"/>
          <p:cNvSpPr>
            <a:spLocks noChangeArrowheads="1"/>
          </p:cNvSpPr>
          <p:nvPr/>
        </p:nvSpPr>
        <p:spPr bwMode="auto">
          <a:xfrm>
            <a:off x="812800" y="1498601"/>
            <a:ext cx="10972800" cy="36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7" tIns="33338" rIns="67867"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b="1" dirty="0">
              <a:latin typeface="Times New Roman" pitchFamily="18" charset="0"/>
            </a:endParaRPr>
          </a:p>
          <a:p>
            <a:pPr eaLnBrk="1" hangingPunct="1">
              <a:buFontTx/>
              <a:buChar char="•"/>
            </a:pPr>
            <a:r>
              <a:rPr lang="en-US" altLang="en-US" sz="1800" b="1" dirty="0">
                <a:latin typeface="Times New Roman" pitchFamily="18" charset="0"/>
              </a:rPr>
              <a:t> </a:t>
            </a:r>
            <a:r>
              <a:rPr lang="en-US" altLang="en-US" sz="2133" b="1" dirty="0">
                <a:latin typeface="Arial" panose="020B0604020202020204" pitchFamily="34" charset="0"/>
                <a:cs typeface="Arial" panose="020B0604020202020204" pitchFamily="34" charset="0"/>
              </a:rPr>
              <a:t>Identification of hazardous waste</a:t>
            </a:r>
          </a:p>
          <a:p>
            <a:pPr eaLnBrk="1" hangingPunct="1"/>
            <a:endParaRPr lang="en-US" altLang="en-US" sz="2133" b="1" dirty="0">
              <a:latin typeface="Arial" panose="020B0604020202020204" pitchFamily="34" charset="0"/>
              <a:cs typeface="Arial" panose="020B0604020202020204" pitchFamily="34" charset="0"/>
            </a:endParaRPr>
          </a:p>
          <a:p>
            <a:pPr eaLnBrk="1" hangingPunct="1">
              <a:buFontTx/>
              <a:buChar char="•"/>
            </a:pPr>
            <a:r>
              <a:rPr lang="en-US" altLang="en-US" sz="2133" b="1" dirty="0">
                <a:latin typeface="Arial" panose="020B0604020202020204" pitchFamily="34" charset="0"/>
                <a:cs typeface="Arial" panose="020B0604020202020204" pitchFamily="34" charset="0"/>
              </a:rPr>
              <a:t> Manifest tracking - “Cradle-to-Grave”</a:t>
            </a:r>
          </a:p>
          <a:p>
            <a:pPr eaLnBrk="1" hangingPunct="1"/>
            <a:endParaRPr lang="en-US" altLang="en-US" sz="2133" b="1" dirty="0">
              <a:latin typeface="Arial" panose="020B0604020202020204" pitchFamily="34" charset="0"/>
              <a:cs typeface="Arial" panose="020B0604020202020204" pitchFamily="34" charset="0"/>
            </a:endParaRPr>
          </a:p>
          <a:p>
            <a:pPr eaLnBrk="1" hangingPunct="1">
              <a:buFontTx/>
              <a:buChar char="•"/>
            </a:pPr>
            <a:r>
              <a:rPr lang="en-US" altLang="en-US" sz="2133" b="1" dirty="0">
                <a:latin typeface="Arial" panose="020B0604020202020204" pitchFamily="34" charset="0"/>
                <a:cs typeface="Arial" panose="020B0604020202020204" pitchFamily="34" charset="0"/>
              </a:rPr>
              <a:t> Operating standards for generators, transporters, and treatment, storage, and     disposal facilities</a:t>
            </a:r>
          </a:p>
          <a:p>
            <a:pPr eaLnBrk="1" hangingPunct="1"/>
            <a:endParaRPr lang="en-US" altLang="en-US" sz="2133" b="1" dirty="0">
              <a:latin typeface="Arial" panose="020B0604020202020204" pitchFamily="34" charset="0"/>
              <a:cs typeface="Arial" panose="020B0604020202020204" pitchFamily="34" charset="0"/>
            </a:endParaRPr>
          </a:p>
          <a:p>
            <a:pPr eaLnBrk="1" hangingPunct="1">
              <a:buFontTx/>
              <a:buChar char="•"/>
            </a:pPr>
            <a:r>
              <a:rPr lang="en-US" altLang="en-US" sz="2133" b="1" dirty="0">
                <a:latin typeface="Arial" panose="020B0604020202020204" pitchFamily="34" charset="0"/>
                <a:cs typeface="Arial" panose="020B0604020202020204" pitchFamily="34" charset="0"/>
              </a:rPr>
              <a:t> Permit system for TSDFs</a:t>
            </a:r>
          </a:p>
          <a:p>
            <a:pPr eaLnBrk="1" hangingPunct="1"/>
            <a:endParaRPr lang="en-US" altLang="en-US" sz="2133" b="1" dirty="0">
              <a:latin typeface="Arial" panose="020B0604020202020204" pitchFamily="34" charset="0"/>
              <a:cs typeface="Arial" panose="020B0604020202020204" pitchFamily="34" charset="0"/>
            </a:endParaRPr>
          </a:p>
          <a:p>
            <a:pPr eaLnBrk="1" hangingPunct="1">
              <a:buFontTx/>
              <a:buChar char="•"/>
            </a:pPr>
            <a:r>
              <a:rPr lang="en-US" altLang="en-US" sz="2133" b="1" dirty="0">
                <a:latin typeface="Arial" panose="020B0604020202020204" pitchFamily="34" charset="0"/>
                <a:cs typeface="Arial" panose="020B0604020202020204" pitchFamily="34" charset="0"/>
              </a:rPr>
              <a:t> State authorization to assist in implementing program</a:t>
            </a:r>
          </a:p>
        </p:txBody>
      </p:sp>
    </p:spTree>
    <p:extLst>
      <p:ext uri="{BB962C8B-B14F-4D97-AF65-F5344CB8AC3E}">
        <p14:creationId xmlns:p14="http://schemas.microsoft.com/office/powerpoint/2010/main" val="17245180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352803" y="838200"/>
            <a:ext cx="6254703"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solidFill>
                  <a:srgbClr val="000000"/>
                </a:solidFill>
                <a:latin typeface="Arial" panose="020B0604020202020204" pitchFamily="34" charset="0"/>
                <a:cs typeface="Arial" panose="020B0604020202020204" pitchFamily="34" charset="0"/>
              </a:rPr>
              <a:t>Generator Standards</a:t>
            </a:r>
          </a:p>
        </p:txBody>
      </p:sp>
      <p:sp>
        <p:nvSpPr>
          <p:cNvPr id="31747" name="Rectangle 3"/>
          <p:cNvSpPr>
            <a:spLocks noChangeArrowheads="1"/>
          </p:cNvSpPr>
          <p:nvPr/>
        </p:nvSpPr>
        <p:spPr bwMode="auto">
          <a:xfrm>
            <a:off x="1117600" y="1600201"/>
            <a:ext cx="9855200" cy="423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7" tIns="33338" rIns="67867"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500" b="1" dirty="0">
              <a:latin typeface="Times New Roman" pitchFamily="18" charset="0"/>
            </a:endParaRPr>
          </a:p>
          <a:p>
            <a:pPr eaLnBrk="1" hangingPunct="1"/>
            <a:r>
              <a:rPr lang="en-US" altLang="en-US" sz="2133" b="1" dirty="0">
                <a:latin typeface="Arial" panose="020B0604020202020204" pitchFamily="34" charset="0"/>
                <a:cs typeface="Arial" panose="020B0604020202020204" pitchFamily="34" charset="0"/>
              </a:rPr>
              <a:t>RCRA sets standards for generators to include:</a:t>
            </a:r>
          </a:p>
          <a:p>
            <a:pPr eaLnBrk="1" hangingPunct="1">
              <a:buFontTx/>
              <a:buChar char="•"/>
            </a:pPr>
            <a:r>
              <a:rPr lang="en-US" altLang="en-US" sz="2133" b="1" dirty="0">
                <a:latin typeface="Arial" panose="020B0604020202020204" pitchFamily="34" charset="0"/>
                <a:cs typeface="Arial" panose="020B0604020202020204" pitchFamily="34" charset="0"/>
              </a:rPr>
              <a:t>	Hazardous waste identification</a:t>
            </a:r>
          </a:p>
          <a:p>
            <a:pPr eaLnBrk="1" hangingPunct="1">
              <a:buFontTx/>
              <a:buChar char="•"/>
            </a:pPr>
            <a:r>
              <a:rPr lang="en-US" altLang="en-US" sz="2133" b="1" dirty="0">
                <a:latin typeface="Arial" panose="020B0604020202020204" pitchFamily="34" charset="0"/>
                <a:cs typeface="Arial" panose="020B0604020202020204" pitchFamily="34" charset="0"/>
              </a:rPr>
              <a:t>	EPA ID number</a:t>
            </a:r>
          </a:p>
          <a:p>
            <a:pPr eaLnBrk="1" hangingPunct="1">
              <a:buFontTx/>
              <a:buChar char="•"/>
            </a:pPr>
            <a:r>
              <a:rPr lang="en-US" altLang="en-US" sz="2133" b="1" dirty="0">
                <a:latin typeface="Arial" panose="020B0604020202020204" pitchFamily="34" charset="0"/>
                <a:cs typeface="Arial" panose="020B0604020202020204" pitchFamily="34" charset="0"/>
              </a:rPr>
              <a:t>	Proper storage of waste (container and tank requirements)</a:t>
            </a:r>
          </a:p>
          <a:p>
            <a:pPr eaLnBrk="1" hangingPunct="1">
              <a:buFontTx/>
              <a:buChar char="•"/>
            </a:pPr>
            <a:r>
              <a:rPr lang="en-US" altLang="en-US" sz="2133" b="1" dirty="0">
                <a:latin typeface="Arial" panose="020B0604020202020204" pitchFamily="34" charset="0"/>
                <a:cs typeface="Arial" panose="020B0604020202020204" pitchFamily="34" charset="0"/>
              </a:rPr>
              <a:t>	Packaging and labeling requirements</a:t>
            </a:r>
          </a:p>
          <a:p>
            <a:pPr eaLnBrk="1" hangingPunct="1">
              <a:buFontTx/>
              <a:buChar char="•"/>
            </a:pPr>
            <a:r>
              <a:rPr lang="en-US" altLang="en-US" sz="2133" b="1" dirty="0">
                <a:latin typeface="Arial" panose="020B0604020202020204" pitchFamily="34" charset="0"/>
                <a:cs typeface="Arial" panose="020B0604020202020204" pitchFamily="34" charset="0"/>
              </a:rPr>
              <a:t>	Manifest requirements</a:t>
            </a:r>
          </a:p>
          <a:p>
            <a:pPr eaLnBrk="1" hangingPunct="1">
              <a:buFontTx/>
              <a:buChar char="•"/>
            </a:pPr>
            <a:r>
              <a:rPr lang="en-US" altLang="en-US" sz="2133" b="1" dirty="0">
                <a:latin typeface="Arial" panose="020B0604020202020204" pitchFamily="34" charset="0"/>
                <a:cs typeface="Arial" panose="020B0604020202020204" pitchFamily="34" charset="0"/>
              </a:rPr>
              <a:t>	Accumulation storage area inspections</a:t>
            </a:r>
          </a:p>
          <a:p>
            <a:pPr eaLnBrk="1" hangingPunct="1">
              <a:buFontTx/>
              <a:buChar char="•"/>
            </a:pPr>
            <a:r>
              <a:rPr lang="en-US" altLang="en-US" sz="2133" b="1" dirty="0">
                <a:latin typeface="Arial" panose="020B0604020202020204" pitchFamily="34" charset="0"/>
                <a:cs typeface="Arial" panose="020B0604020202020204" pitchFamily="34" charset="0"/>
              </a:rPr>
              <a:t>	Personnel training</a:t>
            </a:r>
          </a:p>
          <a:p>
            <a:pPr eaLnBrk="1" hangingPunct="1">
              <a:buFontTx/>
              <a:buChar char="•"/>
            </a:pPr>
            <a:r>
              <a:rPr lang="en-US" altLang="en-US" sz="2133" b="1" dirty="0">
                <a:latin typeface="Arial" panose="020B0604020202020204" pitchFamily="34" charset="0"/>
                <a:cs typeface="Arial" panose="020B0604020202020204" pitchFamily="34" charset="0"/>
              </a:rPr>
              <a:t>	Contingency plan and emergency procedures</a:t>
            </a:r>
          </a:p>
          <a:p>
            <a:pPr eaLnBrk="1" hangingPunct="1">
              <a:buFontTx/>
              <a:buChar char="•"/>
            </a:pPr>
            <a:r>
              <a:rPr lang="en-US" altLang="en-US" sz="2133" b="1" dirty="0">
                <a:latin typeface="Arial" panose="020B0604020202020204" pitchFamily="34" charset="0"/>
                <a:cs typeface="Arial" panose="020B0604020202020204" pitchFamily="34" charset="0"/>
              </a:rPr>
              <a:t>	Preparedness and prevention</a:t>
            </a:r>
          </a:p>
          <a:p>
            <a:pPr eaLnBrk="1" hangingPunct="1">
              <a:buFontTx/>
              <a:buChar char="•"/>
            </a:pPr>
            <a:r>
              <a:rPr lang="en-US" altLang="en-US" sz="2133" b="1" dirty="0">
                <a:latin typeface="Arial" panose="020B0604020202020204" pitchFamily="34" charset="0"/>
                <a:cs typeface="Arial" panose="020B0604020202020204" pitchFamily="34" charset="0"/>
              </a:rPr>
              <a:t>	Waste minimization</a:t>
            </a:r>
          </a:p>
          <a:p>
            <a:pPr eaLnBrk="1" hangingPunct="1">
              <a:buFontTx/>
              <a:buChar char="•"/>
            </a:pPr>
            <a:r>
              <a:rPr lang="en-US" altLang="en-US" sz="2133" b="1" dirty="0">
                <a:latin typeface="Arial" panose="020B0604020202020204" pitchFamily="34" charset="0"/>
                <a:cs typeface="Arial" panose="020B0604020202020204" pitchFamily="34" charset="0"/>
              </a:rPr>
              <a:t>	Recordkeeping</a:t>
            </a:r>
          </a:p>
        </p:txBody>
      </p:sp>
    </p:spTree>
    <p:extLst>
      <p:ext uri="{BB962C8B-B14F-4D97-AF65-F5344CB8AC3E}">
        <p14:creationId xmlns:p14="http://schemas.microsoft.com/office/powerpoint/2010/main" val="12326859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202398" y="1106920"/>
            <a:ext cx="9601853" cy="854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3733" b="1" dirty="0">
                <a:solidFill>
                  <a:srgbClr val="000000"/>
                </a:solidFill>
                <a:latin typeface="Arial" panose="020B0604020202020204" pitchFamily="34" charset="0"/>
                <a:cs typeface="Arial" panose="020B0604020202020204" pitchFamily="34" charset="0"/>
              </a:rPr>
              <a:t>Treatment, Storage and Disposal Facility</a:t>
            </a:r>
            <a:br>
              <a:rPr lang="en-US" altLang="en-US" sz="3733" b="1" dirty="0">
                <a:solidFill>
                  <a:srgbClr val="000000"/>
                </a:solidFill>
                <a:latin typeface="Times New Roman" pitchFamily="18" charset="0"/>
                <a:cs typeface="Arial" charset="0"/>
              </a:rPr>
            </a:br>
            <a:endParaRPr lang="en-US" altLang="en-US" sz="3733" b="1" dirty="0">
              <a:solidFill>
                <a:srgbClr val="000000"/>
              </a:solidFill>
              <a:latin typeface="Times New Roman" pitchFamily="18" charset="0"/>
              <a:cs typeface="Arial" charset="0"/>
            </a:endParaRPr>
          </a:p>
        </p:txBody>
      </p:sp>
      <p:sp>
        <p:nvSpPr>
          <p:cNvPr id="32771" name="Rectangle 3"/>
          <p:cNvSpPr>
            <a:spLocks noChangeArrowheads="1"/>
          </p:cNvSpPr>
          <p:nvPr/>
        </p:nvSpPr>
        <p:spPr bwMode="auto">
          <a:xfrm>
            <a:off x="762000" y="2307969"/>
            <a:ext cx="10668000" cy="301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7" tIns="33338" rIns="67867" bIns="33338">
            <a:spAutoFit/>
          </a:bodyPr>
          <a:lstStyle>
            <a:lvl1pPr>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Arial" panose="020B0604020202020204" pitchFamily="34" charset="0"/>
                <a:cs typeface="Arial" panose="020B0604020202020204" pitchFamily="34" charset="0"/>
              </a:rPr>
              <a:t>Any person who treats, stores or disposes of hazardous waste is considered a TSDF – need approval feds/state </a:t>
            </a:r>
          </a:p>
          <a:p>
            <a:pPr eaLnBrk="1" hangingPunct="1"/>
            <a:endParaRPr lang="en-US" altLang="en-US" sz="1867" b="1" dirty="0">
              <a:latin typeface="Arial" panose="020B0604020202020204" pitchFamily="34" charset="0"/>
              <a:cs typeface="Arial" panose="020B0604020202020204" pitchFamily="34" charset="0"/>
            </a:endParaRPr>
          </a:p>
          <a:p>
            <a:pPr eaLnBrk="1" hangingPunct="1">
              <a:lnSpc>
                <a:spcPct val="90000"/>
              </a:lnSpc>
            </a:pPr>
            <a:r>
              <a:rPr lang="en-US" altLang="en-US" sz="1867" b="1" dirty="0">
                <a:latin typeface="Arial" panose="020B0604020202020204" pitchFamily="34" charset="0"/>
                <a:cs typeface="Arial" panose="020B0604020202020204" pitchFamily="34" charset="0"/>
              </a:rPr>
              <a:t>Disposal </a:t>
            </a:r>
            <a:r>
              <a:rPr lang="en-US" altLang="en-US" sz="1867" dirty="0">
                <a:latin typeface="Arial" panose="020B0604020202020204" pitchFamily="34" charset="0"/>
                <a:cs typeface="Arial" panose="020B0604020202020204" pitchFamily="34" charset="0"/>
              </a:rPr>
              <a:t>facility is defined as facility (or part) at which hazardous waste is intentionally placed, and will remain after closure</a:t>
            </a:r>
          </a:p>
          <a:p>
            <a:pPr eaLnBrk="1" hangingPunct="1">
              <a:lnSpc>
                <a:spcPct val="90000"/>
              </a:lnSpc>
            </a:pPr>
            <a:endParaRPr lang="en-US" altLang="en-US" sz="1867" b="1" dirty="0">
              <a:latin typeface="Arial" panose="020B0604020202020204" pitchFamily="34" charset="0"/>
              <a:cs typeface="Arial" panose="020B0604020202020204" pitchFamily="34" charset="0"/>
            </a:endParaRPr>
          </a:p>
          <a:p>
            <a:pPr eaLnBrk="1" hangingPunct="1">
              <a:lnSpc>
                <a:spcPct val="90000"/>
              </a:lnSpc>
            </a:pPr>
            <a:r>
              <a:rPr lang="en-US" altLang="en-US" sz="1867" b="1" dirty="0">
                <a:latin typeface="Arial" panose="020B0604020202020204" pitchFamily="34" charset="0"/>
                <a:cs typeface="Arial" panose="020B0604020202020204" pitchFamily="34" charset="0"/>
              </a:rPr>
              <a:t>Activities</a:t>
            </a:r>
            <a:r>
              <a:rPr lang="en-US" altLang="en-US" sz="1867" dirty="0">
                <a:latin typeface="Arial" panose="020B0604020202020204" pitchFamily="34" charset="0"/>
                <a:cs typeface="Arial" panose="020B0604020202020204" pitchFamily="34" charset="0"/>
              </a:rPr>
              <a:t> are regulated as "disposal" if a facility is used for:</a:t>
            </a:r>
          </a:p>
          <a:p>
            <a:pPr lvl="1" eaLnBrk="1" hangingPunct="1">
              <a:lnSpc>
                <a:spcPct val="90000"/>
              </a:lnSpc>
            </a:pPr>
            <a:r>
              <a:rPr lang="en-US" altLang="en-US" sz="1867" b="1" dirty="0">
                <a:latin typeface="Arial" panose="020B0604020202020204" pitchFamily="34" charset="0"/>
                <a:cs typeface="Arial" panose="020B0604020202020204" pitchFamily="34" charset="0"/>
              </a:rPr>
              <a:t>Discharge, deposit, injection, dumping, spilling, leaking, or placing of any solid or hazardous waste into or on any land or water such that waste or constituents may enter environment, including air and waters</a:t>
            </a:r>
          </a:p>
          <a:p>
            <a:pPr eaLnBrk="1" hangingPunct="1"/>
            <a:endParaRPr lang="en-US" altLang="en-US" sz="1800" b="1" dirty="0">
              <a:latin typeface="Times New Roman" pitchFamily="18" charset="0"/>
            </a:endParaRPr>
          </a:p>
        </p:txBody>
      </p:sp>
    </p:spTree>
    <p:extLst>
      <p:ext uri="{BB962C8B-B14F-4D97-AF65-F5344CB8AC3E}">
        <p14:creationId xmlns:p14="http://schemas.microsoft.com/office/powerpoint/2010/main" val="32292345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962401" y="457200"/>
            <a:ext cx="4229100"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solidFill>
                  <a:srgbClr val="000000"/>
                </a:solidFill>
                <a:latin typeface="Arial" panose="020B0604020202020204" pitchFamily="34" charset="0"/>
                <a:cs typeface="Arial" panose="020B0604020202020204" pitchFamily="34" charset="0"/>
              </a:rPr>
              <a:t>Transporter</a:t>
            </a:r>
            <a:br>
              <a:rPr lang="en-US" altLang="en-US" b="1" dirty="0">
                <a:solidFill>
                  <a:srgbClr val="002060"/>
                </a:solidFill>
                <a:latin typeface="Times New Roman" pitchFamily="18" charset="0"/>
                <a:cs typeface="Arial" charset="0"/>
              </a:rPr>
            </a:br>
            <a:endParaRPr lang="en-US" altLang="en-US" b="1" dirty="0">
              <a:solidFill>
                <a:srgbClr val="002060"/>
              </a:solidFill>
              <a:latin typeface="Times New Roman" pitchFamily="18" charset="0"/>
              <a:cs typeface="Arial" charset="0"/>
            </a:endParaRPr>
          </a:p>
        </p:txBody>
      </p:sp>
      <p:sp>
        <p:nvSpPr>
          <p:cNvPr id="33795" name="Rectangle 3"/>
          <p:cNvSpPr>
            <a:spLocks noChangeArrowheads="1"/>
          </p:cNvSpPr>
          <p:nvPr/>
        </p:nvSpPr>
        <p:spPr bwMode="auto">
          <a:xfrm>
            <a:off x="2875360" y="2151461"/>
            <a:ext cx="1983719"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7" tIns="33338" rIns="67867" bIns="33338">
            <a:spAutoFit/>
          </a:bodyPr>
          <a:lstStyle>
            <a:lvl1pPr marL="342900" indent="-342900">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eaLnBrk="1" hangingPunct="1"/>
            <a:r>
              <a:rPr lang="en-US" altLang="en-US" sz="1800" b="1">
                <a:latin typeface="Times New Roman" pitchFamily="18" charset="0"/>
              </a:rPr>
              <a:t>		</a:t>
            </a:r>
          </a:p>
        </p:txBody>
      </p:sp>
      <p:sp>
        <p:nvSpPr>
          <p:cNvPr id="33796" name="Rectangle 4"/>
          <p:cNvSpPr>
            <a:spLocks noChangeArrowheads="1"/>
          </p:cNvSpPr>
          <p:nvPr/>
        </p:nvSpPr>
        <p:spPr bwMode="auto">
          <a:xfrm>
            <a:off x="1117601" y="1295400"/>
            <a:ext cx="7997801" cy="322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7" tIns="33338" rIns="67867"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Tx/>
              <a:buChar char="•"/>
            </a:pPr>
            <a:r>
              <a:rPr lang="en-US" altLang="en-US" sz="1800" b="1" dirty="0">
                <a:latin typeface="Times New Roman" pitchFamily="18" charset="0"/>
              </a:rPr>
              <a:t>  </a:t>
            </a:r>
            <a:r>
              <a:rPr lang="en-US" altLang="en-US" sz="1867" b="1" dirty="0">
                <a:latin typeface="Arial" panose="020B0604020202020204" pitchFamily="34" charset="0"/>
                <a:cs typeface="Arial" panose="020B0604020202020204" pitchFamily="34" charset="0"/>
              </a:rPr>
              <a:t>Comply with Federal RCRA (delivery, clean-up, spill reporting)</a:t>
            </a:r>
          </a:p>
          <a:p>
            <a:pPr eaLnBrk="1" hangingPunct="1"/>
            <a:endParaRPr lang="en-US" altLang="en-US" sz="1867" b="1" dirty="0">
              <a:latin typeface="Arial" panose="020B0604020202020204" pitchFamily="34" charset="0"/>
              <a:cs typeface="Arial" panose="020B0604020202020204" pitchFamily="34" charset="0"/>
            </a:endParaRPr>
          </a:p>
          <a:p>
            <a:pPr eaLnBrk="1" hangingPunct="1">
              <a:buFontTx/>
              <a:buChar char="•"/>
            </a:pPr>
            <a:r>
              <a:rPr lang="en-US" altLang="en-US" sz="1867" b="1" dirty="0">
                <a:latin typeface="Arial" panose="020B0604020202020204" pitchFamily="34" charset="0"/>
                <a:cs typeface="Arial" panose="020B0604020202020204" pitchFamily="34" charset="0"/>
              </a:rPr>
              <a:t>  Licensed (States)</a:t>
            </a:r>
          </a:p>
          <a:p>
            <a:pPr eaLnBrk="1" hangingPunct="1"/>
            <a:endParaRPr lang="en-US" altLang="en-US" sz="1867" b="1" dirty="0">
              <a:latin typeface="Arial" panose="020B0604020202020204" pitchFamily="34" charset="0"/>
              <a:cs typeface="Arial" panose="020B0604020202020204" pitchFamily="34" charset="0"/>
            </a:endParaRPr>
          </a:p>
          <a:p>
            <a:pPr eaLnBrk="1" hangingPunct="1">
              <a:buFontTx/>
              <a:buChar char="•"/>
            </a:pPr>
            <a:r>
              <a:rPr lang="en-US" altLang="en-US" sz="1867" b="1" dirty="0">
                <a:latin typeface="Arial" panose="020B0604020202020204" pitchFamily="34" charset="0"/>
                <a:cs typeface="Arial" panose="020B0604020202020204" pitchFamily="34" charset="0"/>
              </a:rPr>
              <a:t>  DOT requirements  (driver quals, hazmat training, insurance)</a:t>
            </a:r>
          </a:p>
          <a:p>
            <a:pPr eaLnBrk="1" hangingPunct="1"/>
            <a:endParaRPr lang="en-US" altLang="en-US" sz="1867" b="1" dirty="0">
              <a:latin typeface="Arial" panose="020B0604020202020204" pitchFamily="34" charset="0"/>
              <a:cs typeface="Arial" panose="020B0604020202020204" pitchFamily="34" charset="0"/>
            </a:endParaRPr>
          </a:p>
          <a:p>
            <a:pPr eaLnBrk="1" hangingPunct="1">
              <a:buFontTx/>
              <a:buChar char="•"/>
            </a:pPr>
            <a:r>
              <a:rPr lang="en-US" altLang="en-US" sz="1867" b="1" dirty="0">
                <a:latin typeface="Arial" panose="020B0604020202020204" pitchFamily="34" charset="0"/>
                <a:cs typeface="Arial" panose="020B0604020202020204" pitchFamily="34" charset="0"/>
              </a:rPr>
              <a:t>  Accept waste in accordance with manifest system</a:t>
            </a:r>
          </a:p>
          <a:p>
            <a:pPr eaLnBrk="1" hangingPunct="1"/>
            <a:endParaRPr lang="en-US" altLang="en-US" sz="1867" b="1" dirty="0">
              <a:latin typeface="Arial" panose="020B0604020202020204" pitchFamily="34" charset="0"/>
              <a:cs typeface="Arial" panose="020B0604020202020204" pitchFamily="34" charset="0"/>
            </a:endParaRPr>
          </a:p>
          <a:p>
            <a:pPr eaLnBrk="1" hangingPunct="1">
              <a:buFontTx/>
              <a:buChar char="•"/>
            </a:pPr>
            <a:r>
              <a:rPr lang="en-US" altLang="en-US" sz="1867" b="1" dirty="0">
                <a:latin typeface="Arial" panose="020B0604020202020204" pitchFamily="34" charset="0"/>
                <a:cs typeface="Arial" panose="020B0604020202020204" pitchFamily="34" charset="0"/>
              </a:rPr>
              <a:t>  Maintain copy of manifests for minimum of 3 years</a:t>
            </a:r>
          </a:p>
          <a:p>
            <a:pPr eaLnBrk="1" hangingPunct="1">
              <a:buFontTx/>
              <a:buChar char="•"/>
            </a:pPr>
            <a:endParaRPr lang="en-US" altLang="en-US" sz="1867" b="1" dirty="0">
              <a:latin typeface="Arial" panose="020B0604020202020204" pitchFamily="34" charset="0"/>
              <a:cs typeface="Arial" panose="020B0604020202020204" pitchFamily="34" charset="0"/>
            </a:endParaRPr>
          </a:p>
          <a:p>
            <a:pPr eaLnBrk="1" hangingPunct="1">
              <a:buFontTx/>
              <a:buChar char="•"/>
            </a:pPr>
            <a:r>
              <a:rPr lang="en-US" altLang="en-US" sz="1867" b="1" dirty="0">
                <a:latin typeface="Arial" panose="020B0604020202020204" pitchFamily="34" charset="0"/>
                <a:cs typeface="Arial" panose="020B0604020202020204" pitchFamily="34" charset="0"/>
              </a:rPr>
              <a:t>  Transfer facilities store waste in containers no greater than 10 days</a:t>
            </a:r>
          </a:p>
        </p:txBody>
      </p:sp>
      <p:pic>
        <p:nvPicPr>
          <p:cNvPr id="2" name="Picture 1" descr="Fotos gratis : la carretera, tráfico, tractor, petroler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66738"/>
            <a:ext cx="3733800" cy="2280731"/>
          </a:xfrm>
          <a:prstGeom prst="rect">
            <a:avLst/>
          </a:prstGeom>
        </p:spPr>
      </p:pic>
    </p:spTree>
    <p:extLst>
      <p:ext uri="{BB962C8B-B14F-4D97-AF65-F5344CB8AC3E}">
        <p14:creationId xmlns:p14="http://schemas.microsoft.com/office/powerpoint/2010/main" val="7505131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94855" y="697465"/>
            <a:ext cx="7181851" cy="492918"/>
          </a:xfrm>
        </p:spPr>
        <p:txBody>
          <a:bodyPr>
            <a:noAutofit/>
          </a:bodyPr>
          <a:lstStyle/>
          <a:p>
            <a:pPr algn="ctr" eaLnBrk="1" hangingPunct="1">
              <a:defRPr/>
            </a:pPr>
            <a:r>
              <a:rPr lang="en-US" altLang="en-US" b="1" dirty="0">
                <a:solidFill>
                  <a:srgbClr val="000000"/>
                </a:solidFill>
                <a:latin typeface="Arial" panose="020B0604020202020204" pitchFamily="34" charset="0"/>
                <a:cs typeface="Arial" panose="020B0604020202020204" pitchFamily="34" charset="0"/>
              </a:rPr>
              <a:t>Generator Classifications</a:t>
            </a:r>
          </a:p>
        </p:txBody>
      </p:sp>
      <p:sp>
        <p:nvSpPr>
          <p:cNvPr id="34819" name="Rectangle 3"/>
          <p:cNvSpPr>
            <a:spLocks noGrp="1" noChangeArrowheads="1"/>
          </p:cNvSpPr>
          <p:nvPr>
            <p:ph type="body" idx="1"/>
          </p:nvPr>
        </p:nvSpPr>
        <p:spPr bwMode="auto">
          <a:xfrm>
            <a:off x="1574800" y="1710189"/>
            <a:ext cx="9042400" cy="4564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fontScale="62500" lnSpcReduction="20000"/>
          </a:bodyPr>
          <a:lstStyle/>
          <a:p>
            <a:pPr eaLnBrk="1" hangingPunct="1">
              <a:buFontTx/>
              <a:buNone/>
            </a:pPr>
            <a:endParaRPr lang="en-US" altLang="en-US" sz="2438" b="1" dirty="0">
              <a:latin typeface="Arial" panose="020B0604020202020204" pitchFamily="34" charset="0"/>
              <a:cs typeface="Arial" panose="020B0604020202020204" pitchFamily="34" charset="0"/>
            </a:endParaRPr>
          </a:p>
          <a:p>
            <a:pPr eaLnBrk="1" hangingPunct="1">
              <a:buFontTx/>
              <a:buNone/>
            </a:pPr>
            <a:r>
              <a:rPr lang="en-US" altLang="en-US" sz="3800" b="1" dirty="0">
                <a:latin typeface="Arial" panose="020B0604020202020204" pitchFamily="34" charset="0"/>
                <a:cs typeface="Arial" panose="020B0604020202020204" pitchFamily="34" charset="0"/>
              </a:rPr>
              <a:t>Very Small Quantity Generator</a:t>
            </a:r>
          </a:p>
          <a:p>
            <a:pPr lvl="1" eaLnBrk="1" hangingPunct="1">
              <a:buFont typeface="Wingdings" pitchFamily="2" charset="2"/>
              <a:buChar char="Ø"/>
            </a:pPr>
            <a:r>
              <a:rPr lang="en-US" altLang="en-US" sz="3800" b="1" dirty="0">
                <a:latin typeface="Arial" panose="020B0604020202020204" pitchFamily="34" charset="0"/>
                <a:cs typeface="Arial" panose="020B0604020202020204" pitchFamily="34" charset="0"/>
              </a:rPr>
              <a:t>	</a:t>
            </a:r>
            <a:r>
              <a:rPr lang="en-US" altLang="en-US" sz="3800" b="1" dirty="0">
                <a:solidFill>
                  <a:srgbClr val="00B0F0"/>
                </a:solidFill>
                <a:latin typeface="Arial" panose="020B0604020202020204" pitchFamily="34" charset="0"/>
                <a:cs typeface="Arial" panose="020B0604020202020204" pitchFamily="34" charset="0"/>
              </a:rPr>
              <a:t>Conditionally Exempt Small Quantity Generator </a:t>
            </a:r>
          </a:p>
          <a:p>
            <a:pPr eaLnBrk="1" hangingPunct="1">
              <a:buFontTx/>
              <a:buNone/>
            </a:pPr>
            <a:r>
              <a:rPr lang="en-US" altLang="en-US" sz="3800" b="1" dirty="0">
                <a:latin typeface="Arial" panose="020B0604020202020204" pitchFamily="34" charset="0"/>
                <a:cs typeface="Arial" panose="020B0604020202020204" pitchFamily="34" charset="0"/>
              </a:rPr>
              <a:t>Small Quantity Generator</a:t>
            </a:r>
          </a:p>
          <a:p>
            <a:pPr eaLnBrk="1" hangingPunct="1">
              <a:buFontTx/>
              <a:buNone/>
            </a:pPr>
            <a:endParaRPr lang="en-US" altLang="en-US" sz="3800" b="1" dirty="0">
              <a:latin typeface="Arial" panose="020B0604020202020204" pitchFamily="34" charset="0"/>
              <a:cs typeface="Arial" panose="020B0604020202020204" pitchFamily="34" charset="0"/>
            </a:endParaRPr>
          </a:p>
          <a:p>
            <a:pPr eaLnBrk="1" hangingPunct="1">
              <a:buFontTx/>
              <a:buNone/>
            </a:pPr>
            <a:r>
              <a:rPr lang="en-US" altLang="en-US" sz="3800" b="1" dirty="0">
                <a:latin typeface="Arial" panose="020B0604020202020204" pitchFamily="34" charset="0"/>
                <a:cs typeface="Arial" panose="020B0604020202020204" pitchFamily="34" charset="0"/>
              </a:rPr>
              <a:t>Large Quantity Generator</a:t>
            </a:r>
          </a:p>
          <a:p>
            <a:pPr eaLnBrk="1" hangingPunct="1">
              <a:buFontTx/>
              <a:buNone/>
            </a:pPr>
            <a:endParaRPr lang="en-US" altLang="en-US" sz="3800" b="1" dirty="0">
              <a:latin typeface="Arial" panose="020B0604020202020204" pitchFamily="34" charset="0"/>
              <a:cs typeface="Arial" panose="020B0604020202020204" pitchFamily="34" charset="0"/>
            </a:endParaRPr>
          </a:p>
          <a:p>
            <a:pPr lvl="1" eaLnBrk="1" hangingPunct="1">
              <a:buFont typeface="Wingdings" pitchFamily="2" charset="2"/>
              <a:buChar char="Ø"/>
            </a:pPr>
            <a:r>
              <a:rPr lang="en-US" altLang="en-US" sz="3800" b="1" dirty="0">
                <a:latin typeface="Arial" panose="020B0604020202020204" pitchFamily="34" charset="0"/>
                <a:cs typeface="Arial" panose="020B0604020202020204" pitchFamily="34" charset="0"/>
              </a:rPr>
              <a:t>	</a:t>
            </a:r>
            <a:r>
              <a:rPr lang="en-US" altLang="en-US" sz="3800" b="1" dirty="0">
                <a:solidFill>
                  <a:srgbClr val="002060"/>
                </a:solidFill>
                <a:latin typeface="Arial" panose="020B0604020202020204" pitchFamily="34" charset="0"/>
                <a:cs typeface="Arial" panose="020B0604020202020204" pitchFamily="34" charset="0"/>
              </a:rPr>
              <a:t>Episodic Events (1X year)</a:t>
            </a:r>
          </a:p>
        </p:txBody>
      </p:sp>
    </p:spTree>
    <p:extLst>
      <p:ext uri="{BB962C8B-B14F-4D97-AF65-F5344CB8AC3E}">
        <p14:creationId xmlns:p14="http://schemas.microsoft.com/office/powerpoint/2010/main" val="403193304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625601" y="1097274"/>
            <a:ext cx="7926043" cy="466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3" tIns="33336" rIns="67863" bIns="33336">
            <a:spAutoFit/>
          </a:bodyPr>
          <a:lstStyle>
            <a:lvl1pPr>
              <a:defRPr sz="2400">
                <a:solidFill>
                  <a:schemeClr val="tx1"/>
                </a:solidFill>
                <a:latin typeface="Arial" charset="0"/>
                <a:ea typeface="ＭＳ Ｐゴシック" pitchFamily="34" charset="-128"/>
              </a:defRPr>
            </a:lvl1pPr>
            <a:lvl2pPr>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u="sng" dirty="0"/>
              <a:t>Very Small Quantity Generator (VSQG)</a:t>
            </a:r>
          </a:p>
          <a:p>
            <a:pPr eaLnBrk="1" hangingPunct="1"/>
            <a:r>
              <a:rPr lang="en-US" altLang="en-US" sz="1867" b="1" dirty="0"/>
              <a:t>	&lt; 100 kg (220 lbs.), and &lt;1 kg (quart) /calendar month acute</a:t>
            </a:r>
          </a:p>
          <a:p>
            <a:pPr eaLnBrk="1" hangingPunct="1"/>
            <a:r>
              <a:rPr lang="en-US" altLang="en-US" sz="1867" b="1" dirty="0"/>
              <a:t>	Maximum accumulation: 1000 Kg (2200 lbs.)/no time limit</a:t>
            </a:r>
          </a:p>
          <a:p>
            <a:pPr eaLnBrk="1" hangingPunct="1"/>
            <a:r>
              <a:rPr lang="en-US" altLang="en-US" sz="1867" b="1" dirty="0"/>
              <a:t>	Identify all hazardous wastes</a:t>
            </a:r>
          </a:p>
          <a:p>
            <a:pPr eaLnBrk="1" hangingPunct="1"/>
            <a:r>
              <a:rPr lang="en-US" altLang="en-US" sz="1867" b="1" dirty="0"/>
              <a:t>	Send waste to a hazardous waste facility</a:t>
            </a:r>
          </a:p>
          <a:p>
            <a:pPr marL="0" lvl="1">
              <a:buFont typeface="Wingdings" pitchFamily="2" charset="2"/>
              <a:buChar char="Ø"/>
            </a:pPr>
            <a:r>
              <a:rPr lang="en-US" altLang="en-US" sz="1867" b="1" dirty="0">
                <a:solidFill>
                  <a:srgbClr val="002060"/>
                </a:solidFill>
              </a:rPr>
              <a:t> Allow VSQG to ship waste to LQG under control of same person</a:t>
            </a:r>
            <a:endParaRPr lang="en-US" altLang="en-US" sz="1867" b="1" dirty="0"/>
          </a:p>
          <a:p>
            <a:pPr eaLnBrk="1" hangingPunct="1"/>
            <a:endParaRPr lang="en-US" altLang="en-US" sz="1867" b="1" dirty="0"/>
          </a:p>
          <a:p>
            <a:pPr eaLnBrk="1" hangingPunct="1"/>
            <a:r>
              <a:rPr lang="en-US" altLang="en-US" sz="1867" b="1" u="sng" dirty="0"/>
              <a:t>Small Quantity Generator (SQG)</a:t>
            </a:r>
          </a:p>
          <a:p>
            <a:pPr eaLnBrk="1" hangingPunct="1"/>
            <a:r>
              <a:rPr lang="en-US" altLang="en-US" sz="1867" b="1" dirty="0"/>
              <a:t>	100 - 1000 kg/calendar month and &lt; 1 kg/month acute</a:t>
            </a:r>
          </a:p>
          <a:p>
            <a:pPr eaLnBrk="1" hangingPunct="1"/>
            <a:r>
              <a:rPr lang="en-US" altLang="en-US" sz="1867" b="1" dirty="0"/>
              <a:t>	Maximum accumulation: 6000 kg (13,228 lbs.)/180 days (270)</a:t>
            </a:r>
          </a:p>
          <a:p>
            <a:pPr eaLnBrk="1" hangingPunct="1"/>
            <a:r>
              <a:rPr lang="en-US" altLang="en-US" sz="1867" b="1" dirty="0"/>
              <a:t>	3010 notification and EPA Identification Number</a:t>
            </a:r>
          </a:p>
          <a:p>
            <a:pPr eaLnBrk="1" hangingPunct="1"/>
            <a:r>
              <a:rPr lang="en-US" altLang="en-US" sz="1867" b="1" dirty="0"/>
              <a:t>	Container and tank standards</a:t>
            </a:r>
          </a:p>
          <a:p>
            <a:pPr eaLnBrk="1" hangingPunct="1"/>
            <a:r>
              <a:rPr lang="en-US" altLang="en-US" sz="1867" b="1" dirty="0"/>
              <a:t>	Preparedness and prevention/emergency coordinator</a:t>
            </a:r>
          </a:p>
          <a:p>
            <a:pPr eaLnBrk="1" hangingPunct="1"/>
            <a:r>
              <a:rPr lang="en-US" altLang="en-US" sz="1867" b="1" dirty="0"/>
              <a:t>	Employee training</a:t>
            </a:r>
          </a:p>
          <a:p>
            <a:pPr eaLnBrk="1" hangingPunct="1"/>
            <a:r>
              <a:rPr lang="en-US" altLang="en-US" sz="1867" b="1" dirty="0"/>
              <a:t>	Manifesting</a:t>
            </a:r>
          </a:p>
          <a:p>
            <a:pPr eaLnBrk="1" hangingPunct="1">
              <a:buFont typeface="Wingdings" pitchFamily="2" charset="2"/>
              <a:buChar char="Ø"/>
            </a:pPr>
            <a:r>
              <a:rPr lang="en-US" altLang="en-US" sz="1867" b="1" dirty="0">
                <a:solidFill>
                  <a:srgbClr val="002060"/>
                </a:solidFill>
              </a:rPr>
              <a:t> Must  resubmit notification every two years (2/1 on even years)</a:t>
            </a:r>
          </a:p>
        </p:txBody>
      </p:sp>
    </p:spTree>
    <p:extLst>
      <p:ext uri="{BB962C8B-B14F-4D97-AF65-F5344CB8AC3E}">
        <p14:creationId xmlns:p14="http://schemas.microsoft.com/office/powerpoint/2010/main" val="446896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47900" y="1092201"/>
            <a:ext cx="8001000" cy="686593"/>
          </a:xfrm>
        </p:spPr>
        <p:txBody>
          <a:bodyPr vert="horz" lIns="64008" tIns="32004" rIns="64008" bIns="32004" rtlCol="0" anchor="b" anchorCtr="0">
            <a:noAutofit/>
          </a:bodyPr>
          <a:lstStyle/>
          <a:p>
            <a:pPr algn="ctr" eaLnBrk="1" hangingPunct="1"/>
            <a:r>
              <a:rPr lang="en-US" altLang="en-US" sz="4266" b="1" dirty="0">
                <a:latin typeface="Arial" charset="0"/>
                <a:cs typeface="Arial" charset="0"/>
              </a:rPr>
              <a:t>Major Regulatory Areas</a:t>
            </a:r>
          </a:p>
        </p:txBody>
      </p:sp>
      <p:sp>
        <p:nvSpPr>
          <p:cNvPr id="5123" name="Text Box 3"/>
          <p:cNvSpPr txBox="1">
            <a:spLocks noChangeArrowheads="1"/>
          </p:cNvSpPr>
          <p:nvPr/>
        </p:nvSpPr>
        <p:spPr bwMode="auto">
          <a:xfrm>
            <a:off x="406400" y="2311401"/>
            <a:ext cx="11684000" cy="258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400" b="1" u="sng" dirty="0">
                <a:latin typeface="Arial" charset="0"/>
              </a:rPr>
              <a:t>Air quality</a:t>
            </a:r>
            <a:r>
              <a:rPr lang="en-US" altLang="en-US" sz="2400" b="1" dirty="0">
                <a:latin typeface="Arial" charset="0"/>
              </a:rPr>
              <a:t> – regulated under </a:t>
            </a:r>
            <a:r>
              <a:rPr lang="en-US" altLang="en-US" sz="2400" b="1" i="1" u="sng" dirty="0">
                <a:latin typeface="Arial" charset="0"/>
              </a:rPr>
              <a:t>Clean Air Act </a:t>
            </a:r>
            <a:r>
              <a:rPr lang="en-US" altLang="en-US" sz="2400" b="1" dirty="0">
                <a:latin typeface="Arial" charset="0"/>
              </a:rPr>
              <a:t>&amp; other laws to control the amount of hazardous materials released into the air people breath.</a:t>
            </a:r>
          </a:p>
          <a:p>
            <a:pPr eaLnBrk="1" hangingPunct="1">
              <a:spcBef>
                <a:spcPct val="0"/>
              </a:spcBef>
              <a:buFontTx/>
              <a:buNone/>
            </a:pPr>
            <a:endParaRPr lang="en-US" altLang="en-US" sz="2400" b="1" dirty="0">
              <a:latin typeface="Arial" charset="0"/>
            </a:endParaRPr>
          </a:p>
          <a:p>
            <a:pPr eaLnBrk="1" hangingPunct="1">
              <a:spcBef>
                <a:spcPct val="0"/>
              </a:spcBef>
              <a:buFontTx/>
              <a:buNone/>
            </a:pPr>
            <a:r>
              <a:rPr lang="en-US" altLang="en-US" sz="2400" b="1" u="sng" dirty="0">
                <a:latin typeface="Arial" charset="0"/>
              </a:rPr>
              <a:t>Water quality</a:t>
            </a:r>
            <a:r>
              <a:rPr lang="en-US" altLang="en-US" sz="2400" b="1" dirty="0">
                <a:latin typeface="Arial" charset="0"/>
              </a:rPr>
              <a:t> – regulated under </a:t>
            </a:r>
            <a:r>
              <a:rPr lang="en-US" altLang="en-US" sz="2400" b="1" i="1" u="sng" dirty="0">
                <a:latin typeface="Arial" charset="0"/>
              </a:rPr>
              <a:t>Clean Water Act</a:t>
            </a:r>
            <a:r>
              <a:rPr lang="en-US" altLang="en-US" sz="2400" b="1" dirty="0">
                <a:latin typeface="Arial" charset="0"/>
              </a:rPr>
              <a:t>, which governs discharges of pollution into surface waters such as lakes, rivers, and streams.  A separate law, </a:t>
            </a:r>
            <a:r>
              <a:rPr lang="en-US" altLang="en-US" sz="2400" b="1" i="1" u="sng" dirty="0">
                <a:latin typeface="Arial" charset="0"/>
              </a:rPr>
              <a:t>Safe Drinking Water Act</a:t>
            </a:r>
            <a:r>
              <a:rPr lang="en-US" altLang="en-US" sz="2400" b="1" dirty="0">
                <a:latin typeface="Arial" charset="0"/>
              </a:rPr>
              <a:t>, regulates the quality of water people drink.</a:t>
            </a:r>
          </a:p>
          <a:p>
            <a:pPr eaLnBrk="1" hangingPunct="1">
              <a:spcBef>
                <a:spcPct val="0"/>
              </a:spcBef>
              <a:buFontTx/>
              <a:buNone/>
            </a:pPr>
            <a:endParaRPr lang="en-US" altLang="en-US" sz="1800" b="1" dirty="0">
              <a:latin typeface="Times New Roman" pitchFamily="18" charset="0"/>
            </a:endParaRPr>
          </a:p>
        </p:txBody>
      </p:sp>
    </p:spTree>
    <p:extLst>
      <p:ext uri="{BB962C8B-B14F-4D97-AF65-F5344CB8AC3E}">
        <p14:creationId xmlns:p14="http://schemas.microsoft.com/office/powerpoint/2010/main" val="218250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812800" y="1397000"/>
            <a:ext cx="10566400" cy="362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3" tIns="33336" rIns="67863" bIns="33336">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u="sng" dirty="0"/>
              <a:t>Large Quantity Generator (LQG)</a:t>
            </a:r>
          </a:p>
          <a:p>
            <a:pPr eaLnBrk="1" hangingPunct="1"/>
            <a:r>
              <a:rPr lang="en-US" altLang="en-US" sz="1800" b="1" dirty="0"/>
              <a:t>	&gt;1000 kg/calendar month, or &gt;1 kg/month acute</a:t>
            </a:r>
          </a:p>
          <a:p>
            <a:pPr eaLnBrk="1" hangingPunct="1"/>
            <a:r>
              <a:rPr lang="en-US" altLang="en-US" sz="1800" b="1" dirty="0"/>
              <a:t>	Maximum accumulation: No limit/90 days</a:t>
            </a:r>
          </a:p>
          <a:p>
            <a:pPr eaLnBrk="1" hangingPunct="1"/>
            <a:r>
              <a:rPr lang="en-US" altLang="en-US" sz="1800" b="1" dirty="0"/>
              <a:t>	Written Contingency Plan</a:t>
            </a:r>
          </a:p>
          <a:p>
            <a:pPr eaLnBrk="1" hangingPunct="1"/>
            <a:r>
              <a:rPr lang="en-US" altLang="en-US" sz="1800" b="1" dirty="0"/>
              <a:t>	Written training program/job descriptions</a:t>
            </a:r>
          </a:p>
          <a:p>
            <a:pPr eaLnBrk="1" hangingPunct="1"/>
            <a:r>
              <a:rPr lang="en-US" altLang="en-US" sz="1800" b="1" dirty="0"/>
              <a:t>	Control of air emissions</a:t>
            </a:r>
          </a:p>
          <a:p>
            <a:pPr eaLnBrk="1" hangingPunct="1"/>
            <a:r>
              <a:rPr lang="en-US" altLang="en-US" sz="1800" b="1" dirty="0"/>
              <a:t>	Comply with ALL hazardous waste rules</a:t>
            </a:r>
          </a:p>
          <a:p>
            <a:pPr eaLnBrk="1" hangingPunct="1"/>
            <a:endParaRPr lang="en-US" altLang="en-US" sz="1800" b="1" dirty="0"/>
          </a:p>
          <a:p>
            <a:pPr eaLnBrk="1" hangingPunct="1"/>
            <a:r>
              <a:rPr lang="en-US" altLang="en-US" sz="1800" b="1" u="sng" dirty="0"/>
              <a:t>Acute hazardous wastes</a:t>
            </a:r>
            <a:r>
              <a:rPr lang="en-US" altLang="en-US" sz="1800" b="1" dirty="0"/>
              <a:t> are those wastes that, in small doses, are capable of causing death or significantly contributing to irreversible and/or incapacitating illness (e.g., dioxins)</a:t>
            </a:r>
          </a:p>
          <a:p>
            <a:pPr eaLnBrk="1" hangingPunct="1"/>
            <a:endParaRPr lang="en-US" altLang="en-US" sz="1800" b="1" dirty="0"/>
          </a:p>
          <a:p>
            <a:pPr eaLnBrk="1" hangingPunct="1">
              <a:buFont typeface="Wingdings" pitchFamily="2" charset="2"/>
              <a:buChar char="Ø"/>
            </a:pPr>
            <a:r>
              <a:rPr lang="en-US" altLang="en-US" sz="1800" b="1" dirty="0">
                <a:solidFill>
                  <a:srgbClr val="002060"/>
                </a:solidFill>
              </a:rPr>
              <a:t> Must  resubmit notification every two years (3/1 on even years) with biennial report</a:t>
            </a:r>
          </a:p>
          <a:p>
            <a:pPr eaLnBrk="1" hangingPunct="1"/>
            <a:endParaRPr lang="en-US" altLang="en-US" sz="1500" b="1" dirty="0"/>
          </a:p>
        </p:txBody>
      </p:sp>
    </p:spTree>
    <p:extLst>
      <p:ext uri="{BB962C8B-B14F-4D97-AF65-F5344CB8AC3E}">
        <p14:creationId xmlns:p14="http://schemas.microsoft.com/office/powerpoint/2010/main" val="33119616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2641612" y="428944"/>
            <a:ext cx="6908775"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chemeClr val="tx1"/>
                </a:solidFill>
                <a:latin typeface="Arial" panose="020B0604020202020204" pitchFamily="34" charset="0"/>
                <a:cs typeface="Arial" panose="020B0604020202020204" pitchFamily="34" charset="0"/>
              </a:rPr>
              <a:t>What is a Solid Waste?</a:t>
            </a:r>
          </a:p>
        </p:txBody>
      </p:sp>
      <p:sp>
        <p:nvSpPr>
          <p:cNvPr id="37891" name="Rectangle 3"/>
          <p:cNvSpPr>
            <a:spLocks noGrp="1" noChangeArrowheads="1"/>
          </p:cNvSpPr>
          <p:nvPr>
            <p:ph type="body" idx="1"/>
          </p:nvPr>
        </p:nvSpPr>
        <p:spPr bwMode="auto">
          <a:xfrm>
            <a:off x="372844" y="1165299"/>
            <a:ext cx="10769600" cy="36218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eaLnBrk="1" hangingPunct="1"/>
            <a:r>
              <a:rPr lang="en-US" altLang="en-US" sz="2133" b="1" dirty="0">
                <a:latin typeface="Arial" panose="020B0604020202020204" pitchFamily="34" charset="0"/>
                <a:cs typeface="Arial" panose="020B0604020202020204" pitchFamily="34" charset="0"/>
              </a:rPr>
              <a:t>Garbage, refuse, sludge and other discarded material</a:t>
            </a:r>
          </a:p>
          <a:p>
            <a:pPr eaLnBrk="1" hangingPunct="1"/>
            <a:r>
              <a:rPr lang="en-US" altLang="en-US" sz="2133" b="1" dirty="0">
                <a:latin typeface="Arial" panose="020B0604020202020204" pitchFamily="34" charset="0"/>
                <a:cs typeface="Arial" panose="020B0604020202020204" pitchFamily="34" charset="0"/>
              </a:rPr>
              <a:t>Can be a solid, liquid, semi-solid or contained gaseous material</a:t>
            </a:r>
          </a:p>
          <a:p>
            <a:pPr eaLnBrk="1" hangingPunct="1"/>
            <a:r>
              <a:rPr lang="en-US" altLang="en-US" sz="2133" b="1" dirty="0">
                <a:latin typeface="Arial" panose="020B0604020202020204" pitchFamily="34" charset="0"/>
                <a:cs typeface="Arial" panose="020B0604020202020204" pitchFamily="34" charset="0"/>
              </a:rPr>
              <a:t>A waste </a:t>
            </a:r>
            <a:r>
              <a:rPr lang="en-US" altLang="en-US" sz="2133" b="1" i="1" u="sng" dirty="0">
                <a:latin typeface="Arial" panose="020B0604020202020204" pitchFamily="34" charset="0"/>
                <a:cs typeface="Arial" panose="020B0604020202020204" pitchFamily="34" charset="0"/>
              </a:rPr>
              <a:t>MUST</a:t>
            </a:r>
            <a:r>
              <a:rPr lang="en-US" altLang="en-US" sz="2133" b="1" dirty="0">
                <a:latin typeface="Arial" panose="020B0604020202020204" pitchFamily="34" charset="0"/>
                <a:cs typeface="Arial" panose="020B0604020202020204" pitchFamily="34" charset="0"/>
              </a:rPr>
              <a:t> be a Solid Waste </a:t>
            </a:r>
            <a:r>
              <a:rPr lang="en-US" altLang="en-US" sz="2133" b="1" i="1" u="sng" dirty="0">
                <a:latin typeface="Arial" panose="020B0604020202020204" pitchFamily="34" charset="0"/>
                <a:cs typeface="Arial" panose="020B0604020202020204" pitchFamily="34" charset="0"/>
              </a:rPr>
              <a:t>BEFORE</a:t>
            </a:r>
            <a:r>
              <a:rPr lang="en-US" altLang="en-US" sz="2133" b="1" dirty="0">
                <a:latin typeface="Arial" panose="020B0604020202020204" pitchFamily="34" charset="0"/>
                <a:cs typeface="Arial" panose="020B0604020202020204" pitchFamily="34" charset="0"/>
              </a:rPr>
              <a:t> determined as Hazardous Waste!</a:t>
            </a:r>
          </a:p>
          <a:p>
            <a:pPr eaLnBrk="1" hangingPunct="1"/>
            <a:endParaRPr lang="en-US" altLang="en-US" sz="2133" b="1" dirty="0">
              <a:cs typeface="Arial" charset="0"/>
            </a:endParaRPr>
          </a:p>
        </p:txBody>
      </p:sp>
      <p:pic>
        <p:nvPicPr>
          <p:cNvPr id="37892" name="Picture 5" descr="MPj040695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200621"/>
            <a:ext cx="5062653" cy="365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9068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bwMode="auto">
          <a:xfrm>
            <a:off x="511625" y="2108200"/>
            <a:ext cx="11375576" cy="3143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a:bodyPr>
          <a:lstStyle/>
          <a:p>
            <a:pPr marL="346459" indent="-179778" defTabSz="603624">
              <a:tabLst>
                <a:tab pos="83341" algn="l"/>
              </a:tabLst>
            </a:pPr>
            <a:r>
              <a:rPr lang="en-US" altLang="en-US" b="1" dirty="0">
                <a:latin typeface="Arial" panose="020B0604020202020204" pitchFamily="34" charset="0"/>
                <a:cs typeface="Arial" panose="020B0604020202020204" pitchFamily="34" charset="0"/>
              </a:rPr>
              <a:t>Is Specifically Listed - </a:t>
            </a:r>
            <a:r>
              <a:rPr lang="en-US" altLang="en-US" b="1" dirty="0">
                <a:solidFill>
                  <a:srgbClr val="C00000"/>
                </a:solidFill>
                <a:latin typeface="Arial" panose="020B0604020202020204" pitchFamily="34" charset="0"/>
                <a:cs typeface="Arial" panose="020B0604020202020204" pitchFamily="34" charset="0"/>
              </a:rPr>
              <a:t>F, K, P, </a:t>
            </a:r>
            <a:r>
              <a:rPr lang="en-US" altLang="en-US" b="1" dirty="0">
                <a:latin typeface="Arial" panose="020B0604020202020204" pitchFamily="34" charset="0"/>
                <a:cs typeface="Arial" panose="020B0604020202020204" pitchFamily="34" charset="0"/>
              </a:rPr>
              <a:t>and </a:t>
            </a:r>
            <a:r>
              <a:rPr lang="en-US" altLang="en-US" b="1" dirty="0">
                <a:solidFill>
                  <a:srgbClr val="C00000"/>
                </a:solidFill>
                <a:latin typeface="Arial" panose="020B0604020202020204" pitchFamily="34" charset="0"/>
                <a:cs typeface="Arial" panose="020B0604020202020204" pitchFamily="34" charset="0"/>
              </a:rPr>
              <a:t>U </a:t>
            </a:r>
            <a:r>
              <a:rPr lang="en-US" altLang="en-US" b="1" dirty="0">
                <a:latin typeface="Arial" panose="020B0604020202020204" pitchFamily="34" charset="0"/>
                <a:cs typeface="Arial" panose="020B0604020202020204" pitchFamily="34" charset="0"/>
              </a:rPr>
              <a:t>Series or has Certain Characteristics - </a:t>
            </a:r>
            <a:r>
              <a:rPr lang="en-US" altLang="en-US" b="1" dirty="0">
                <a:solidFill>
                  <a:srgbClr val="0070C0"/>
                </a:solidFill>
                <a:latin typeface="Arial" panose="020B0604020202020204" pitchFamily="34" charset="0"/>
                <a:cs typeface="Arial" panose="020B0604020202020204" pitchFamily="34" charset="0"/>
              </a:rPr>
              <a:t>D</a:t>
            </a:r>
            <a:r>
              <a:rPr lang="en-US" altLang="en-US" b="1" dirty="0">
                <a:latin typeface="Arial" panose="020B0604020202020204" pitchFamily="34" charset="0"/>
                <a:cs typeface="Arial" panose="020B0604020202020204" pitchFamily="34" charset="0"/>
              </a:rPr>
              <a:t> Series </a:t>
            </a:r>
          </a:p>
          <a:p>
            <a:pPr marL="346459" indent="-179778" defTabSz="603624">
              <a:tabLst>
                <a:tab pos="83341" algn="l"/>
              </a:tabLst>
            </a:pPr>
            <a:r>
              <a:rPr lang="en-US" altLang="en-US" b="1" dirty="0">
                <a:latin typeface="Arial" panose="020B0604020202020204" pitchFamily="34" charset="0"/>
                <a:cs typeface="Arial" panose="020B0604020202020204" pitchFamily="34" charset="0"/>
              </a:rPr>
              <a:t>Is a "Mixture" of Listed Hazardous Waste and Non-Hazardous Waste </a:t>
            </a:r>
          </a:p>
          <a:p>
            <a:pPr marL="346459" indent="-179778" defTabSz="603624">
              <a:tabLst>
                <a:tab pos="83341" algn="l"/>
              </a:tabLst>
            </a:pPr>
            <a:r>
              <a:rPr lang="en-US" altLang="en-US" b="1" dirty="0">
                <a:latin typeface="Arial" panose="020B0604020202020204" pitchFamily="34" charset="0"/>
                <a:cs typeface="Arial" panose="020B0604020202020204" pitchFamily="34" charset="0"/>
              </a:rPr>
              <a:t>Listed hazardous waste “Contained In” soil or other environmental media </a:t>
            </a:r>
          </a:p>
          <a:p>
            <a:pPr marL="346459" indent="-179778" defTabSz="603624">
              <a:tabLst>
                <a:tab pos="83341" algn="l"/>
              </a:tabLst>
            </a:pPr>
            <a:r>
              <a:rPr lang="en-US" altLang="en-US" b="1" dirty="0">
                <a:latin typeface="Arial" panose="020B0604020202020204" pitchFamily="34" charset="0"/>
                <a:cs typeface="Arial" panose="020B0604020202020204" pitchFamily="34" charset="0"/>
              </a:rPr>
              <a:t>Is "Derived-From" treatment of hazardous waste </a:t>
            </a:r>
          </a:p>
          <a:p>
            <a:pPr marL="346459" indent="-179778" defTabSz="603624">
              <a:tabLst>
                <a:tab pos="83341" algn="l"/>
              </a:tabLst>
            </a:pPr>
            <a:r>
              <a:rPr lang="en-US" altLang="en-US" b="1" dirty="0">
                <a:latin typeface="Arial" panose="020B0604020202020204" pitchFamily="34" charset="0"/>
                <a:cs typeface="Arial" panose="020B0604020202020204" pitchFamily="34" charset="0"/>
              </a:rPr>
              <a:t>Is Declared as Such by the Generator </a:t>
            </a:r>
            <a:r>
              <a:rPr lang="en-US" altLang="en-US" b="1" dirty="0">
                <a:solidFill>
                  <a:srgbClr val="002060"/>
                </a:solidFill>
                <a:latin typeface="Arial" panose="020B0604020202020204" pitchFamily="34" charset="0"/>
                <a:cs typeface="Arial" panose="020B0604020202020204" pitchFamily="34" charset="0"/>
              </a:rPr>
              <a:t>“accurately”</a:t>
            </a:r>
          </a:p>
        </p:txBody>
      </p:sp>
      <p:sp>
        <p:nvSpPr>
          <p:cNvPr id="38915" name="Rectangle 4"/>
          <p:cNvSpPr>
            <a:spLocks noChangeArrowheads="1"/>
          </p:cNvSpPr>
          <p:nvPr/>
        </p:nvSpPr>
        <p:spPr bwMode="auto">
          <a:xfrm>
            <a:off x="1647904" y="1335277"/>
            <a:ext cx="8504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dirty="0">
                <a:solidFill>
                  <a:schemeClr val="tx2"/>
                </a:solidFill>
                <a:latin typeface="Arial" panose="020B0604020202020204" pitchFamily="34" charset="0"/>
                <a:cs typeface="Arial" panose="020B0604020202020204" pitchFamily="34" charset="0"/>
              </a:rPr>
              <a:t>RCRA defines a Solid Waste as a Hazardous Waste if it:</a:t>
            </a:r>
          </a:p>
        </p:txBody>
      </p:sp>
    </p:spTree>
    <p:extLst>
      <p:ext uri="{BB962C8B-B14F-4D97-AF65-F5344CB8AC3E}">
        <p14:creationId xmlns:p14="http://schemas.microsoft.com/office/powerpoint/2010/main" val="3831449271"/>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460784" y="625104"/>
            <a:ext cx="11513064" cy="5423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fontScale="85000" lnSpcReduction="10000"/>
          </a:bodyPr>
          <a:lstStyle/>
          <a:p>
            <a:pPr algn="ctr" eaLnBrk="1" hangingPunct="1">
              <a:buFontTx/>
              <a:buNone/>
            </a:pPr>
            <a:r>
              <a:rPr lang="en-US" altLang="en-US" sz="5100" b="1" dirty="0">
                <a:latin typeface="Arial" panose="020B0604020202020204" pitchFamily="34" charset="0"/>
                <a:cs typeface="Arial" panose="020B0604020202020204" pitchFamily="34" charset="0"/>
              </a:rPr>
              <a:t>Types of Listed Hazardous Waste</a:t>
            </a:r>
          </a:p>
          <a:p>
            <a:pPr eaLnBrk="1" hangingPunct="1">
              <a:buFontTx/>
              <a:buNone/>
            </a:pPr>
            <a:r>
              <a:rPr lang="en-US" altLang="en-US" sz="3067" b="1" dirty="0">
                <a:solidFill>
                  <a:srgbClr val="0070C0"/>
                </a:solidFill>
                <a:latin typeface="Arial" panose="020B0604020202020204" pitchFamily="34" charset="0"/>
                <a:cs typeface="Arial" panose="020B0604020202020204" pitchFamily="34" charset="0"/>
              </a:rPr>
              <a:t>F</a:t>
            </a:r>
            <a:r>
              <a:rPr lang="en-US" altLang="en-US" sz="3067" b="1" dirty="0">
                <a:latin typeface="Arial" panose="020B0604020202020204" pitchFamily="34" charset="0"/>
                <a:cs typeface="Arial" panose="020B0604020202020204" pitchFamily="34" charset="0"/>
              </a:rPr>
              <a:t> - Nonspecific Sources: Acetone  F003 (I)</a:t>
            </a:r>
          </a:p>
          <a:p>
            <a:pPr eaLnBrk="1" hangingPunct="1">
              <a:buFontTx/>
              <a:buNone/>
            </a:pPr>
            <a:r>
              <a:rPr lang="en-US" altLang="en-US" sz="3067" b="1" dirty="0">
                <a:solidFill>
                  <a:srgbClr val="0070C0"/>
                </a:solidFill>
                <a:latin typeface="Arial" panose="020B0604020202020204" pitchFamily="34" charset="0"/>
                <a:cs typeface="Arial" panose="020B0604020202020204" pitchFamily="34" charset="0"/>
              </a:rPr>
              <a:t>K</a:t>
            </a:r>
            <a:r>
              <a:rPr lang="en-US" altLang="en-US" sz="3067" b="1" dirty="0">
                <a:latin typeface="Arial" panose="020B0604020202020204" pitchFamily="34" charset="0"/>
                <a:cs typeface="Arial" panose="020B0604020202020204" pitchFamily="34" charset="0"/>
              </a:rPr>
              <a:t> - Specific Industrial Sources: (K001 - K151)</a:t>
            </a:r>
          </a:p>
          <a:p>
            <a:pPr eaLnBrk="1" hangingPunct="1">
              <a:buFontTx/>
              <a:buNone/>
            </a:pPr>
            <a:r>
              <a:rPr lang="en-US" altLang="en-US" sz="3067" b="1" dirty="0">
                <a:latin typeface="Arial" panose="020B0604020202020204" pitchFamily="34" charset="0"/>
                <a:cs typeface="Arial" panose="020B0604020202020204" pitchFamily="34" charset="0"/>
              </a:rPr>
              <a:t>		Toluene </a:t>
            </a:r>
            <a:r>
              <a:rPr lang="en-US" altLang="en-US" sz="3067" b="1" dirty="0" err="1">
                <a:latin typeface="Arial" panose="020B0604020202020204" pitchFamily="34" charset="0"/>
                <a:cs typeface="Arial" panose="020B0604020202020204" pitchFamily="34" charset="0"/>
              </a:rPr>
              <a:t>DiAmine</a:t>
            </a:r>
            <a:r>
              <a:rPr lang="en-US" altLang="en-US" sz="3067" b="1" dirty="0">
                <a:latin typeface="Arial" panose="020B0604020202020204" pitchFamily="34" charset="0"/>
                <a:cs typeface="Arial" panose="020B0604020202020204" pitchFamily="34" charset="0"/>
              </a:rPr>
              <a:t> (TDA) Production - K113 (T)</a:t>
            </a:r>
          </a:p>
          <a:p>
            <a:pPr eaLnBrk="1" hangingPunct="1">
              <a:buFontTx/>
              <a:buNone/>
            </a:pPr>
            <a:r>
              <a:rPr lang="en-US" altLang="en-US" sz="3067" b="1" dirty="0">
                <a:solidFill>
                  <a:srgbClr val="0070C0"/>
                </a:solidFill>
                <a:latin typeface="Arial" panose="020B0604020202020204" pitchFamily="34" charset="0"/>
                <a:cs typeface="Arial" panose="020B0604020202020204" pitchFamily="34" charset="0"/>
              </a:rPr>
              <a:t>P</a:t>
            </a:r>
            <a:r>
              <a:rPr lang="en-US" altLang="en-US" sz="3067" b="1" dirty="0">
                <a:latin typeface="Arial" panose="020B0604020202020204" pitchFamily="34" charset="0"/>
                <a:cs typeface="Arial" panose="020B0604020202020204" pitchFamily="34" charset="0"/>
              </a:rPr>
              <a:t> and </a:t>
            </a:r>
            <a:r>
              <a:rPr lang="en-US" altLang="en-US" sz="3067" b="1" dirty="0">
                <a:solidFill>
                  <a:srgbClr val="0070C0"/>
                </a:solidFill>
                <a:latin typeface="Arial" panose="020B0604020202020204" pitchFamily="34" charset="0"/>
                <a:cs typeface="Arial" panose="020B0604020202020204" pitchFamily="34" charset="0"/>
              </a:rPr>
              <a:t>U</a:t>
            </a:r>
            <a:r>
              <a:rPr lang="en-US" altLang="en-US" sz="3067" b="1" dirty="0">
                <a:latin typeface="Arial" panose="020B0604020202020204" pitchFamily="34" charset="0"/>
                <a:cs typeface="Arial" panose="020B0604020202020204" pitchFamily="34" charset="0"/>
              </a:rPr>
              <a:t> series - discarded commercial chemicals</a:t>
            </a:r>
          </a:p>
          <a:p>
            <a:pPr eaLnBrk="1" hangingPunct="1">
              <a:buFontTx/>
              <a:buNone/>
            </a:pPr>
            <a:r>
              <a:rPr lang="en-US" altLang="en-US" sz="3067" b="1" dirty="0">
                <a:solidFill>
                  <a:srgbClr val="0070C0"/>
                </a:solidFill>
                <a:latin typeface="Arial" panose="020B0604020202020204" pitchFamily="34" charset="0"/>
                <a:cs typeface="Arial" panose="020B0604020202020204" pitchFamily="34" charset="0"/>
              </a:rPr>
              <a:t>P</a:t>
            </a:r>
            <a:r>
              <a:rPr lang="en-US" altLang="en-US" sz="3067" b="1" dirty="0">
                <a:latin typeface="Arial" panose="020B0604020202020204" pitchFamily="34" charset="0"/>
                <a:cs typeface="Arial" panose="020B0604020202020204" pitchFamily="34" charset="0"/>
              </a:rPr>
              <a:t> - Acute Hazardous Waste: Phosgene  P095 (T)</a:t>
            </a:r>
          </a:p>
          <a:p>
            <a:pPr eaLnBrk="1" hangingPunct="1">
              <a:buFontTx/>
              <a:buNone/>
            </a:pPr>
            <a:r>
              <a:rPr lang="en-US" altLang="en-US" sz="3067" b="1" dirty="0">
                <a:solidFill>
                  <a:srgbClr val="0070C0"/>
                </a:solidFill>
                <a:latin typeface="Arial" panose="020B0604020202020204" pitchFamily="34" charset="0"/>
                <a:cs typeface="Arial" panose="020B0604020202020204" pitchFamily="34" charset="0"/>
              </a:rPr>
              <a:t>U</a:t>
            </a:r>
            <a:r>
              <a:rPr lang="en-US" altLang="en-US" sz="3067" b="1" dirty="0">
                <a:latin typeface="Arial" panose="020B0604020202020204" pitchFamily="34" charset="0"/>
                <a:cs typeface="Arial" panose="020B0604020202020204" pitchFamily="34" charset="0"/>
              </a:rPr>
              <a:t> -Toxic Hazardous Waste: Toluene Diisocyanate (TDI) U223 (R,T)</a:t>
            </a:r>
          </a:p>
        </p:txBody>
      </p:sp>
    </p:spTree>
    <p:extLst>
      <p:ext uri="{BB962C8B-B14F-4D97-AF65-F5344CB8AC3E}">
        <p14:creationId xmlns:p14="http://schemas.microsoft.com/office/powerpoint/2010/main" val="13563653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931266" y="846984"/>
            <a:ext cx="8651548" cy="570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3733" b="1" dirty="0">
                <a:solidFill>
                  <a:srgbClr val="070605"/>
                </a:solidFill>
                <a:latin typeface="Arial" panose="020B0604020202020204" pitchFamily="34" charset="0"/>
                <a:cs typeface="Arial" panose="020B0604020202020204" pitchFamily="34" charset="0"/>
              </a:rPr>
              <a:t>Characteristic Hazardous Waste</a:t>
            </a:r>
            <a:br>
              <a:rPr lang="en-US" altLang="en-US" sz="3733" dirty="0">
                <a:latin typeface="Times New Roman" pitchFamily="18" charset="0"/>
                <a:cs typeface="Times New Roman" pitchFamily="18" charset="0"/>
              </a:rPr>
            </a:br>
            <a:endParaRPr lang="en-US" altLang="en-US" sz="3733" dirty="0">
              <a:latin typeface="Times New Roman" pitchFamily="18" charset="0"/>
              <a:cs typeface="Times New Roman" pitchFamily="18" charset="0"/>
            </a:endParaRPr>
          </a:p>
        </p:txBody>
      </p:sp>
      <p:sp>
        <p:nvSpPr>
          <p:cNvPr id="40963" name="Rectangle 3"/>
          <p:cNvSpPr>
            <a:spLocks noGrp="1" noChangeArrowheads="1"/>
          </p:cNvSpPr>
          <p:nvPr>
            <p:ph type="body" idx="1"/>
          </p:nvPr>
        </p:nvSpPr>
        <p:spPr bwMode="auto">
          <a:xfrm>
            <a:off x="531255" y="1783494"/>
            <a:ext cx="10955895" cy="38267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marL="215496" indent="-215496">
              <a:buNone/>
            </a:pPr>
            <a:r>
              <a:rPr lang="en-US" altLang="en-US" sz="1875" b="1" dirty="0">
                <a:latin typeface="Arial" panose="020B0604020202020204" pitchFamily="34" charset="0"/>
                <a:cs typeface="Arial" panose="020B0604020202020204" pitchFamily="34" charset="0"/>
              </a:rPr>
              <a:t>A waste is considered a characteristic hazardous waste if it exhibits one (1) or more following characteristics:</a:t>
            </a:r>
          </a:p>
          <a:p>
            <a:pPr marL="215496" indent="-215496">
              <a:buNone/>
            </a:pPr>
            <a:endParaRPr lang="en-US" altLang="en-US" sz="825" dirty="0">
              <a:latin typeface="Arial" panose="020B0604020202020204" pitchFamily="34" charset="0"/>
              <a:cs typeface="Arial" panose="020B0604020202020204" pitchFamily="34" charset="0"/>
            </a:endParaRPr>
          </a:p>
          <a:p>
            <a:pPr marL="215496" indent="-215496">
              <a:buNone/>
            </a:pPr>
            <a:r>
              <a:rPr lang="en-US" altLang="en-US" sz="1875" b="1" dirty="0">
                <a:latin typeface="Arial" panose="020B0604020202020204" pitchFamily="34" charset="0"/>
                <a:cs typeface="Arial" panose="020B0604020202020204" pitchFamily="34" charset="0"/>
              </a:rPr>
              <a:t>Ignitability 			D001 (Paint, Dimethylformamide)</a:t>
            </a:r>
          </a:p>
          <a:p>
            <a:pPr marL="215496" indent="-215496">
              <a:buNone/>
            </a:pPr>
            <a:r>
              <a:rPr lang="en-US" altLang="en-US" sz="1875" b="1" dirty="0">
                <a:latin typeface="Arial" panose="020B0604020202020204" pitchFamily="34" charset="0"/>
                <a:cs typeface="Arial" panose="020B0604020202020204" pitchFamily="34" charset="0"/>
              </a:rPr>
              <a:t>Corrosivity 			D002 (Sulfuric Acid)</a:t>
            </a:r>
          </a:p>
          <a:p>
            <a:pPr marL="215496" indent="-215496">
              <a:buNone/>
            </a:pPr>
            <a:r>
              <a:rPr lang="en-US" altLang="en-US" sz="1875" b="1" dirty="0">
                <a:latin typeface="Arial" panose="020B0604020202020204" pitchFamily="34" charset="0"/>
                <a:cs typeface="Arial" panose="020B0604020202020204" pitchFamily="34" charset="0"/>
              </a:rPr>
              <a:t>Reactivity 			D003 (Silane)</a:t>
            </a:r>
          </a:p>
          <a:p>
            <a:pPr marL="215496" indent="-215496">
              <a:buNone/>
            </a:pPr>
            <a:r>
              <a:rPr lang="en-US" altLang="en-US" sz="1875" b="1" dirty="0">
                <a:latin typeface="Arial" panose="020B0604020202020204" pitchFamily="34" charset="0"/>
                <a:cs typeface="Arial" panose="020B0604020202020204" pitchFamily="34" charset="0"/>
              </a:rPr>
              <a:t>Toxicity Characteristics 	D004 through D043 (40 Chemical Constituents)</a:t>
            </a:r>
          </a:p>
        </p:txBody>
      </p:sp>
    </p:spTree>
    <p:extLst>
      <p:ext uri="{BB962C8B-B14F-4D97-AF65-F5344CB8AC3E}">
        <p14:creationId xmlns:p14="http://schemas.microsoft.com/office/powerpoint/2010/main" val="42143238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283516" y="335560"/>
            <a:ext cx="9714917" cy="6321886"/>
          </a:xfrm>
        </p:spPr>
        <p:txBody>
          <a:bodyPr vert="horz" lIns="67863" tIns="33336" rIns="67863" bIns="33336" rtlCol="0">
            <a:normAutofit fontScale="92500" lnSpcReduction="10000"/>
          </a:bodyPr>
          <a:lstStyle/>
          <a:p>
            <a:pPr eaLnBrk="1" hangingPunct="1">
              <a:buFontTx/>
              <a:buNone/>
              <a:defRPr/>
            </a:pPr>
            <a:r>
              <a:rPr lang="en-US" altLang="en-US" sz="1867" b="1" u="sng" dirty="0">
                <a:latin typeface="Arial" panose="020B0604020202020204" pitchFamily="34" charset="0"/>
                <a:cs typeface="Arial" panose="020B0604020202020204" pitchFamily="34" charset="0"/>
              </a:rPr>
              <a:t>Ignitability (D001)</a:t>
            </a:r>
            <a:endParaRPr lang="en-US" altLang="en-US" sz="1867" b="1" dirty="0">
              <a:latin typeface="Arial" panose="020B0604020202020204" pitchFamily="34" charset="0"/>
              <a:cs typeface="Arial" panose="020B0604020202020204" pitchFamily="34" charset="0"/>
            </a:endParaRPr>
          </a:p>
          <a:p>
            <a:pPr eaLnBrk="1" hangingPunct="1">
              <a:defRPr/>
            </a:pPr>
            <a:r>
              <a:rPr lang="en-US" altLang="en-US" sz="1867" b="1" dirty="0">
                <a:latin typeface="Arial" panose="020B0604020202020204" pitchFamily="34" charset="0"/>
                <a:cs typeface="Arial" panose="020B0604020202020204" pitchFamily="34" charset="0"/>
              </a:rPr>
              <a:t>Liquid - Flash point &lt;140 Degrees F (60 C)</a:t>
            </a:r>
          </a:p>
          <a:p>
            <a:pPr eaLnBrk="1" hangingPunct="1">
              <a:defRPr/>
            </a:pPr>
            <a:r>
              <a:rPr lang="en-US" altLang="en-US" sz="1867" b="1" dirty="0">
                <a:latin typeface="Arial" panose="020B0604020202020204" pitchFamily="34" charset="0"/>
                <a:cs typeface="Arial" panose="020B0604020202020204" pitchFamily="34" charset="0"/>
              </a:rPr>
              <a:t>Non-liquid - Capable, under STP, of causing fire through friction</a:t>
            </a:r>
          </a:p>
          <a:p>
            <a:pPr lvl="1" eaLnBrk="1" hangingPunct="1">
              <a:defRPr/>
            </a:pPr>
            <a:r>
              <a:rPr lang="en-US" altLang="en-US" sz="1867" b="1" dirty="0">
                <a:latin typeface="Arial" panose="020B0604020202020204" pitchFamily="34" charset="0"/>
                <a:cs typeface="Arial" panose="020B0604020202020204" pitchFamily="34" charset="0"/>
              </a:rPr>
              <a:t>Ignitable compressed gas (DOT 49 CFR 173.300)</a:t>
            </a:r>
          </a:p>
          <a:p>
            <a:pPr eaLnBrk="1" hangingPunct="1">
              <a:defRPr/>
            </a:pPr>
            <a:r>
              <a:rPr lang="en-US" altLang="en-US" sz="1867" b="1" dirty="0">
                <a:latin typeface="Arial" panose="020B0604020202020204" pitchFamily="34" charset="0"/>
                <a:cs typeface="Arial" panose="020B0604020202020204" pitchFamily="34" charset="0"/>
              </a:rPr>
              <a:t>Oxidizer (DOT 49 CFR 173.151)</a:t>
            </a:r>
          </a:p>
          <a:p>
            <a:pPr eaLnBrk="1" hangingPunct="1">
              <a:buFontTx/>
              <a:buNone/>
              <a:defRPr/>
            </a:pPr>
            <a:endParaRPr lang="en-US" altLang="en-US" sz="1867" b="1" dirty="0">
              <a:latin typeface="Arial" panose="020B0604020202020204" pitchFamily="34" charset="0"/>
              <a:cs typeface="Arial" panose="020B0604020202020204" pitchFamily="34" charset="0"/>
            </a:endParaRPr>
          </a:p>
          <a:p>
            <a:pPr marL="215496" indent="-215496">
              <a:buNone/>
              <a:defRPr/>
            </a:pPr>
            <a:r>
              <a:rPr lang="en-US" altLang="en-US" sz="1867" b="1" u="sng" dirty="0">
                <a:latin typeface="Arial" panose="020B0604020202020204" pitchFamily="34" charset="0"/>
                <a:cs typeface="Arial" panose="020B0604020202020204" pitchFamily="34" charset="0"/>
              </a:rPr>
              <a:t>Corrosivity (D002)</a:t>
            </a:r>
            <a:endParaRPr lang="en-US" altLang="en-US" sz="1867" b="1" dirty="0">
              <a:latin typeface="Arial" panose="020B0604020202020204" pitchFamily="34" charset="0"/>
              <a:cs typeface="Arial" panose="020B0604020202020204" pitchFamily="34" charset="0"/>
            </a:endParaRPr>
          </a:p>
          <a:p>
            <a:pPr marL="215496" indent="-215496">
              <a:defRPr/>
            </a:pPr>
            <a:r>
              <a:rPr lang="en-US" altLang="en-US" sz="1867" b="1" dirty="0">
                <a:latin typeface="Arial" panose="020B0604020202020204" pitchFamily="34" charset="0"/>
                <a:cs typeface="Arial" panose="020B0604020202020204" pitchFamily="34" charset="0"/>
              </a:rPr>
              <a:t>Aqueous and has a pH </a:t>
            </a:r>
            <a:r>
              <a:rPr lang="en-US" altLang="en-US" sz="1867" b="1" u="sng" dirty="0">
                <a:latin typeface="Arial" panose="020B0604020202020204" pitchFamily="34" charset="0"/>
                <a:cs typeface="Arial" panose="020B0604020202020204" pitchFamily="34" charset="0"/>
              </a:rPr>
              <a:t>&lt;</a:t>
            </a:r>
            <a:r>
              <a:rPr lang="en-US" altLang="en-US" sz="1867" b="1" dirty="0">
                <a:latin typeface="Arial" panose="020B0604020202020204" pitchFamily="34" charset="0"/>
                <a:cs typeface="Arial" panose="020B0604020202020204" pitchFamily="34" charset="0"/>
              </a:rPr>
              <a:t> 2 OR </a:t>
            </a:r>
            <a:r>
              <a:rPr lang="en-US" altLang="en-US" sz="1867" b="1" u="sng" dirty="0">
                <a:latin typeface="Arial" panose="020B0604020202020204" pitchFamily="34" charset="0"/>
                <a:cs typeface="Arial" panose="020B0604020202020204" pitchFamily="34" charset="0"/>
              </a:rPr>
              <a:t>&gt; </a:t>
            </a:r>
            <a:r>
              <a:rPr lang="en-US" altLang="en-US" sz="1867" b="1" dirty="0">
                <a:latin typeface="Arial" panose="020B0604020202020204" pitchFamily="34" charset="0"/>
                <a:cs typeface="Arial" panose="020B0604020202020204" pitchFamily="34" charset="0"/>
              </a:rPr>
              <a:t>12.5</a:t>
            </a:r>
          </a:p>
          <a:p>
            <a:pPr marL="215496" indent="-215496">
              <a:defRPr/>
            </a:pPr>
            <a:r>
              <a:rPr lang="en-US" altLang="en-US" sz="1867" b="1" dirty="0">
                <a:latin typeface="Arial" panose="020B0604020202020204" pitchFamily="34" charset="0"/>
                <a:cs typeface="Arial" panose="020B0604020202020204" pitchFamily="34" charset="0"/>
              </a:rPr>
              <a:t>Liquid &amp; corrodes steel at rate &gt;0.25 inches per year at 130F </a:t>
            </a:r>
          </a:p>
          <a:p>
            <a:pPr marL="215496" indent="-215496">
              <a:buNone/>
              <a:defRPr/>
            </a:pPr>
            <a:endParaRPr lang="en-US" altLang="en-US" sz="1867" b="1" u="sng" dirty="0">
              <a:latin typeface="Arial" panose="020B0604020202020204" pitchFamily="34" charset="0"/>
              <a:cs typeface="Arial" panose="020B0604020202020204" pitchFamily="34" charset="0"/>
            </a:endParaRPr>
          </a:p>
          <a:p>
            <a:pPr marL="215496" indent="-215496">
              <a:buNone/>
              <a:defRPr/>
            </a:pPr>
            <a:r>
              <a:rPr lang="en-US" altLang="en-US" sz="1867" b="1" u="sng" dirty="0">
                <a:latin typeface="Arial" panose="020B0604020202020204" pitchFamily="34" charset="0"/>
                <a:cs typeface="Arial" panose="020B0604020202020204" pitchFamily="34" charset="0"/>
              </a:rPr>
              <a:t>Reactivity (D003)</a:t>
            </a:r>
          </a:p>
          <a:p>
            <a:pPr marL="215496" indent="-215496">
              <a:defRPr/>
            </a:pPr>
            <a:r>
              <a:rPr lang="en-US" altLang="en-US" sz="1867" b="1" dirty="0">
                <a:latin typeface="Arial" panose="020B0604020202020204" pitchFamily="34" charset="0"/>
                <a:cs typeface="Arial" panose="020B0604020202020204" pitchFamily="34" charset="0"/>
              </a:rPr>
              <a:t>Unstable/undergoes violent change (organic peroxides, silane)</a:t>
            </a:r>
          </a:p>
          <a:p>
            <a:pPr marL="215496" indent="-215496">
              <a:defRPr/>
            </a:pPr>
            <a:r>
              <a:rPr lang="en-US" altLang="en-US" sz="1867" b="1" dirty="0">
                <a:latin typeface="Arial" panose="020B0604020202020204" pitchFamily="34" charset="0"/>
                <a:cs typeface="Arial" panose="020B0604020202020204" pitchFamily="34" charset="0"/>
              </a:rPr>
              <a:t>Violently water reactive/explosive certain metals - sodium</a:t>
            </a:r>
          </a:p>
          <a:p>
            <a:pPr eaLnBrk="1" hangingPunct="1">
              <a:defRPr/>
            </a:pPr>
            <a:endParaRPr lang="en-US" altLang="en-US" sz="1500" b="1" dirty="0">
              <a:cs typeface="Arial" charset="0"/>
            </a:endParaRPr>
          </a:p>
        </p:txBody>
      </p:sp>
    </p:spTree>
    <p:extLst>
      <p:ext uri="{BB962C8B-B14F-4D97-AF65-F5344CB8AC3E}">
        <p14:creationId xmlns:p14="http://schemas.microsoft.com/office/powerpoint/2010/main" val="14437563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bwMode="auto">
          <a:xfrm>
            <a:off x="686040" y="503987"/>
            <a:ext cx="10160000" cy="3648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bodyPr>
          <a:lstStyle/>
          <a:p>
            <a:pPr eaLnBrk="1" hangingPunct="1">
              <a:lnSpc>
                <a:spcPct val="90000"/>
              </a:lnSpc>
              <a:buFontTx/>
              <a:buNone/>
            </a:pPr>
            <a:r>
              <a:rPr lang="en-US" altLang="en-US" sz="1867" b="1" dirty="0">
                <a:latin typeface="Arial" panose="020B0604020202020204" pitchFamily="34" charset="0"/>
                <a:cs typeface="Arial" panose="020B0604020202020204" pitchFamily="34" charset="0"/>
              </a:rPr>
              <a:t>Toxicity (D004 - D043):</a:t>
            </a:r>
            <a:r>
              <a:rPr lang="en-US" altLang="en-US" sz="1867" dirty="0">
                <a:latin typeface="Arial" panose="020B0604020202020204" pitchFamily="34" charset="0"/>
                <a:cs typeface="Arial" panose="020B0604020202020204" pitchFamily="34" charset="0"/>
              </a:rPr>
              <a:t> </a:t>
            </a:r>
          </a:p>
          <a:p>
            <a:pPr eaLnBrk="1" hangingPunct="1">
              <a:lnSpc>
                <a:spcPct val="90000"/>
              </a:lnSpc>
              <a:buFontTx/>
              <a:buNone/>
            </a:pPr>
            <a:r>
              <a:rPr lang="en-US" altLang="en-US" sz="1867" dirty="0">
                <a:latin typeface="Arial" panose="020B0604020202020204" pitchFamily="34" charset="0"/>
                <a:cs typeface="Arial" panose="020B0604020202020204" pitchFamily="34" charset="0"/>
              </a:rPr>
              <a:t>	</a:t>
            </a:r>
            <a:r>
              <a:rPr lang="en-US" altLang="en-US" sz="1867" b="1" dirty="0">
                <a:latin typeface="Arial" panose="020B0604020202020204" pitchFamily="34" charset="0"/>
                <a:cs typeface="Arial" panose="020B0604020202020204" pitchFamily="34" charset="0"/>
              </a:rPr>
              <a:t>A waste may be a toxicity characteristic waste if any of the chemicals listed are present in the waste sample extract, resulting from the application of the TCLP to the waste, in excess of the regulatory limit. (Method 1311)</a:t>
            </a:r>
          </a:p>
          <a:p>
            <a:pPr eaLnBrk="1" hangingPunct="1">
              <a:lnSpc>
                <a:spcPct val="90000"/>
              </a:lnSpc>
              <a:buFontTx/>
              <a:buNone/>
            </a:pPr>
            <a:endParaRPr lang="en-US" altLang="en-US" sz="1867" b="1" dirty="0">
              <a:latin typeface="Arial" panose="020B0604020202020204" pitchFamily="34" charset="0"/>
              <a:cs typeface="Arial" panose="020B0604020202020204" pitchFamily="34" charset="0"/>
            </a:endParaRPr>
          </a:p>
          <a:p>
            <a:pPr eaLnBrk="1" hangingPunct="1">
              <a:lnSpc>
                <a:spcPct val="90000"/>
              </a:lnSpc>
              <a:buFontTx/>
              <a:buNone/>
            </a:pPr>
            <a:r>
              <a:rPr lang="en-US" altLang="en-US" sz="1867" b="1" dirty="0">
                <a:latin typeface="Arial" panose="020B0604020202020204" pitchFamily="34" charset="0"/>
                <a:cs typeface="Arial" panose="020B0604020202020204" pitchFamily="34" charset="0"/>
              </a:rPr>
              <a:t>The 40-toxicity characteristic waste chemical constituents consist of:</a:t>
            </a:r>
          </a:p>
          <a:p>
            <a:pPr lvl="1" eaLnBrk="1" hangingPunct="1">
              <a:lnSpc>
                <a:spcPct val="90000"/>
              </a:lnSpc>
            </a:pPr>
            <a:r>
              <a:rPr lang="en-US" altLang="en-US" sz="1867" b="1" dirty="0">
                <a:latin typeface="Arial" panose="020B0604020202020204" pitchFamily="34" charset="0"/>
                <a:cs typeface="Arial" panose="020B0604020202020204" pitchFamily="34" charset="0"/>
              </a:rPr>
              <a:t>8 insecticides and herbicides</a:t>
            </a:r>
          </a:p>
          <a:p>
            <a:pPr lvl="1" eaLnBrk="1" hangingPunct="1">
              <a:lnSpc>
                <a:spcPct val="90000"/>
              </a:lnSpc>
            </a:pPr>
            <a:r>
              <a:rPr lang="en-US" altLang="en-US" sz="1867" b="1" dirty="0">
                <a:latin typeface="Arial" panose="020B0604020202020204" pitchFamily="34" charset="0"/>
                <a:cs typeface="Arial" panose="020B0604020202020204" pitchFamily="34" charset="0"/>
              </a:rPr>
              <a:t>8 metals</a:t>
            </a:r>
          </a:p>
          <a:p>
            <a:pPr lvl="1" eaLnBrk="1" hangingPunct="1">
              <a:lnSpc>
                <a:spcPct val="90000"/>
              </a:lnSpc>
            </a:pPr>
            <a:r>
              <a:rPr lang="en-US" altLang="en-US" sz="1867" b="1" dirty="0">
                <a:latin typeface="Arial" panose="020B0604020202020204" pitchFamily="34" charset="0"/>
                <a:cs typeface="Arial" panose="020B0604020202020204" pitchFamily="34" charset="0"/>
              </a:rPr>
              <a:t>24 organics</a:t>
            </a:r>
          </a:p>
        </p:txBody>
      </p:sp>
      <p:pic>
        <p:nvPicPr>
          <p:cNvPr id="43011" name="Picture 2" descr="Ghost train death toll 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565" y="3591278"/>
            <a:ext cx="4572000" cy="326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0914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bwMode="auto">
          <a:xfrm>
            <a:off x="1149294" y="0"/>
            <a:ext cx="4790112" cy="6778305"/>
          </a:xfrm>
          <a:solidFill>
            <a:schemeClr val="tx1"/>
          </a:solidFill>
        </p:spPr>
        <p:txBody>
          <a:bodyPr vert="horz" wrap="square" lIns="68580" tIns="34291" rIns="68580" bIns="34291" numCol="1" rtlCol="0" anchor="t" anchorCtr="0" compatLnSpc="1">
            <a:prstTxWarp prst="textNoShape">
              <a:avLst/>
            </a:prstTxWarp>
            <a:normAutofit fontScale="62500" lnSpcReduction="20000"/>
          </a:bodyPr>
          <a:lstStyle/>
          <a:p>
            <a:pPr marL="0" indent="0" defTabSz="603624">
              <a:buNone/>
              <a:tabLst>
                <a:tab pos="595290" algn="l"/>
                <a:tab pos="2485926" algn="dec"/>
              </a:tabLst>
            </a:pPr>
            <a:r>
              <a:rPr lang="en-US" altLang="en-US" sz="1500" b="1" u="sng" dirty="0">
                <a:solidFill>
                  <a:srgbClr val="FFFF00"/>
                </a:solidFill>
                <a:latin typeface="Arial" panose="020B0604020202020204" pitchFamily="34" charset="0"/>
                <a:cs typeface="Arial" panose="020B0604020202020204" pitchFamily="34" charset="0"/>
              </a:rPr>
              <a:t>EPA</a:t>
            </a:r>
            <a:br>
              <a:rPr lang="en-US" altLang="en-US" sz="1500" b="1" u="sng" dirty="0">
                <a:solidFill>
                  <a:srgbClr val="FFFF00"/>
                </a:solidFill>
                <a:latin typeface="Arial" panose="020B0604020202020204" pitchFamily="34" charset="0"/>
                <a:cs typeface="Arial" panose="020B0604020202020204" pitchFamily="34" charset="0"/>
              </a:rPr>
            </a:br>
            <a:r>
              <a:rPr lang="en-US" altLang="en-US" sz="1500" b="1" u="sng" dirty="0">
                <a:solidFill>
                  <a:srgbClr val="FFFF00"/>
                </a:solidFill>
                <a:latin typeface="Arial" panose="020B0604020202020204" pitchFamily="34" charset="0"/>
                <a:cs typeface="Arial" panose="020B0604020202020204" pitchFamily="34" charset="0"/>
              </a:rPr>
              <a:t>Code	Contaminant		mg/L</a:t>
            </a:r>
            <a:endParaRPr lang="en-US" altLang="en-US" sz="1500" b="1" dirty="0">
              <a:solidFill>
                <a:srgbClr val="FFFF00"/>
              </a:solidFill>
              <a:latin typeface="Arial" panose="020B0604020202020204" pitchFamily="34" charset="0"/>
              <a:cs typeface="Arial" panose="020B0604020202020204" pitchFamily="34" charset="0"/>
            </a:endParaRP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D004   	Arsenic  		5.0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D005	Barium		100.0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D006	Cadmium		1.0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D007	Chromium		5.0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D008	Lead    		5.0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D009	Mercury		0.2</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D010	Selenium		1.0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D011	Silver    		5.0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D012	Endrin		0.02</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D013	Lindane		0.4</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D014	</a:t>
            </a:r>
            <a:r>
              <a:rPr lang="en-US" altLang="en-US" sz="1500" b="1" dirty="0" err="1">
                <a:solidFill>
                  <a:srgbClr val="FFFF00"/>
                </a:solidFill>
                <a:latin typeface="Arial" panose="020B0604020202020204" pitchFamily="34" charset="0"/>
                <a:cs typeface="Arial" panose="020B0604020202020204" pitchFamily="34" charset="0"/>
              </a:rPr>
              <a:t>Methoxychlor</a:t>
            </a:r>
            <a:r>
              <a:rPr lang="en-US" altLang="en-US" sz="1500" b="1" dirty="0">
                <a:solidFill>
                  <a:srgbClr val="FFFF00"/>
                </a:solidFill>
                <a:latin typeface="Arial" panose="020B0604020202020204" pitchFamily="34" charset="0"/>
                <a:cs typeface="Arial" panose="020B0604020202020204" pitchFamily="34" charset="0"/>
              </a:rPr>
              <a:t>		10.0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D015	Toxaphene		0.5</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D016	214-D		10.0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D017	2,4,5-TP(</a:t>
            </a:r>
            <a:r>
              <a:rPr lang="en-US" altLang="en-US" sz="1500" b="1" dirty="0" err="1">
                <a:solidFill>
                  <a:srgbClr val="FFFF00"/>
                </a:solidFill>
                <a:latin typeface="Arial" panose="020B0604020202020204" pitchFamily="34" charset="0"/>
                <a:cs typeface="Arial" panose="020B0604020202020204" pitchFamily="34" charset="0"/>
              </a:rPr>
              <a:t>Sivex</a:t>
            </a:r>
            <a:r>
              <a:rPr lang="en-US" altLang="en-US" sz="1500" b="1" dirty="0">
                <a:solidFill>
                  <a:srgbClr val="FFFF00"/>
                </a:solidFill>
                <a:latin typeface="Arial" panose="020B0604020202020204" pitchFamily="34" charset="0"/>
                <a:cs typeface="Arial" panose="020B0604020202020204" pitchFamily="34" charset="0"/>
              </a:rPr>
              <a:t>)		1.0</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D018	Benzene		0.5</a:t>
            </a:r>
          </a:p>
          <a:p>
            <a:pPr marL="0" indent="0" defTabSz="603624">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D019	Carbon Tetrachloride		0.5</a:t>
            </a:r>
          </a:p>
          <a:p>
            <a:pPr marL="0" indent="0" defTabSz="603624">
              <a:buClr>
                <a:srgbClr val="000000"/>
              </a:buClr>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D020	Chlordane		0.03</a:t>
            </a:r>
          </a:p>
          <a:p>
            <a:pPr marL="0" indent="0" defTabSz="603624">
              <a:buClr>
                <a:srgbClr val="000000"/>
              </a:buClr>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D021	Chlorobenzene		100.0</a:t>
            </a:r>
          </a:p>
          <a:p>
            <a:pPr marL="0" indent="0" defTabSz="603624">
              <a:buClr>
                <a:srgbClr val="000000"/>
              </a:buClr>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D022	Chloroform		6.0</a:t>
            </a:r>
          </a:p>
          <a:p>
            <a:pPr marL="0" indent="0" defTabSz="603624">
              <a:buClr>
                <a:srgbClr val="000000"/>
              </a:buClr>
              <a:buNone/>
              <a:tabLst>
                <a:tab pos="595290" algn="l"/>
                <a:tab pos="2485926" algn="dec"/>
              </a:tabLst>
            </a:pPr>
            <a:r>
              <a:rPr lang="en-US" altLang="en-US" sz="1500" b="1" dirty="0">
                <a:solidFill>
                  <a:srgbClr val="FFFF00"/>
                </a:solidFill>
                <a:latin typeface="Arial" panose="020B0604020202020204" pitchFamily="34" charset="0"/>
                <a:cs typeface="Arial" panose="020B0604020202020204" pitchFamily="34" charset="0"/>
              </a:rPr>
              <a:t>D023	o-Cresol		200.0</a:t>
            </a:r>
          </a:p>
          <a:p>
            <a:pPr marL="0" indent="0" defTabSz="603624">
              <a:buNone/>
              <a:tabLst>
                <a:tab pos="595290" algn="l"/>
                <a:tab pos="2485926" algn="dec"/>
              </a:tabLst>
            </a:pPr>
            <a:endParaRPr lang="en-US" altLang="en-US" sz="1500" dirty="0">
              <a:solidFill>
                <a:srgbClr val="FFFF00"/>
              </a:solidFill>
              <a:latin typeface="Arial" panose="020B0604020202020204" pitchFamily="34" charset="0"/>
              <a:cs typeface="Arial" panose="020B0604020202020204" pitchFamily="34" charset="0"/>
            </a:endParaRPr>
          </a:p>
          <a:p>
            <a:pPr marL="0" indent="0" defTabSz="603624">
              <a:buNone/>
              <a:tabLst>
                <a:tab pos="595290" algn="l"/>
                <a:tab pos="2485926" algn="dec"/>
              </a:tabLst>
            </a:pPr>
            <a:endParaRPr lang="en-US" altLang="en-US" sz="1500" dirty="0">
              <a:solidFill>
                <a:srgbClr val="FFFF00"/>
              </a:solidFill>
              <a:latin typeface="Times New Roman" pitchFamily="18" charset="0"/>
              <a:cs typeface="Arial" charset="0"/>
            </a:endParaRPr>
          </a:p>
        </p:txBody>
      </p:sp>
      <p:sp>
        <p:nvSpPr>
          <p:cNvPr id="44035" name="Rectangle 4"/>
          <p:cNvSpPr>
            <a:spLocks noGrp="1" noChangeArrowheads="1"/>
          </p:cNvSpPr>
          <p:nvPr>
            <p:ph type="body" sz="half" idx="2"/>
          </p:nvPr>
        </p:nvSpPr>
        <p:spPr bwMode="auto">
          <a:xfrm>
            <a:off x="5939406" y="1"/>
            <a:ext cx="5103300" cy="6778304"/>
          </a:xfrm>
          <a:solidFill>
            <a:schemeClr val="tx1"/>
          </a:solidFill>
        </p:spPr>
        <p:txBody>
          <a:bodyPr vert="horz" wrap="square" lIns="68580" tIns="34291" rIns="68580" bIns="34291" numCol="1" rtlCol="0" anchor="t" anchorCtr="0" compatLnSpc="1">
            <a:prstTxWarp prst="textNoShape">
              <a:avLst/>
            </a:prstTxWarp>
            <a:noAutofit/>
          </a:bodyPr>
          <a:lstStyle/>
          <a:p>
            <a:pPr marL="9525" indent="-9525" defTabSz="603624">
              <a:buClr>
                <a:srgbClr val="000000"/>
              </a:buClr>
              <a:buNone/>
              <a:tabLst>
                <a:tab pos="682202" algn="l"/>
                <a:tab pos="2619270" algn="dec"/>
              </a:tabLst>
            </a:pPr>
            <a:r>
              <a:rPr lang="en-US" altLang="en-US" sz="800" b="1" u="sng" dirty="0">
                <a:solidFill>
                  <a:srgbClr val="FFFF00"/>
                </a:solidFill>
                <a:latin typeface="Times New Roman" pitchFamily="18" charset="0"/>
                <a:cs typeface="Arial" charset="0"/>
              </a:rPr>
              <a:t>EPA</a:t>
            </a:r>
            <a:br>
              <a:rPr lang="en-US" altLang="en-US" sz="800" b="1" u="sng" dirty="0">
                <a:solidFill>
                  <a:srgbClr val="FFFF00"/>
                </a:solidFill>
                <a:latin typeface="Times New Roman" pitchFamily="18" charset="0"/>
                <a:cs typeface="Arial" charset="0"/>
              </a:rPr>
            </a:br>
            <a:r>
              <a:rPr lang="en-US" altLang="en-US" sz="800" b="1" u="sng" dirty="0">
                <a:solidFill>
                  <a:srgbClr val="FFFF00"/>
                </a:solidFill>
                <a:latin typeface="Arial" panose="020B0604020202020204" pitchFamily="34" charset="0"/>
                <a:cs typeface="Arial" panose="020B0604020202020204" pitchFamily="34" charset="0"/>
              </a:rPr>
              <a:t>Code	Contaminant			mg/L</a:t>
            </a:r>
            <a:r>
              <a:rPr lang="en-US" altLang="en-US" sz="800" b="1" dirty="0">
                <a:solidFill>
                  <a:srgbClr val="FFFF00"/>
                </a:solidFill>
                <a:latin typeface="Arial" panose="020B0604020202020204" pitchFamily="34" charset="0"/>
                <a:cs typeface="Arial" panose="020B0604020202020204" pitchFamily="34" charset="0"/>
              </a:rPr>
              <a:t> </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D024	m-Cresol			200.0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D025	p-Cresol			200.0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D026	Cresol			200.0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D027	1,4-Dichlorobenzene  			7.5</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D028	1,2-Dichloroethane			0.5</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D029	1, 1 -Dichloroethylene			0.7</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D030	 ,4-Dinltrotoluene			0.13</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D031	Heptachlor (and its. hydroxide)			0.008</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D032	Hexachlorobenzene			0.13</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D033	Hexachloro-1,3-Butadiene			0.5</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D034	Hexachloroethane			3.0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D035	Methyl Ethyl Ketone			200.0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D036	Nitrobenzene    	    		2.0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D037	Pentachlorophenol			100.0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D038	Pyridine			5.0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D039	Tetrachloroethylene	   		 0.7</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D040	Trichloroethylene	    		0.5</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D041	2,4,5-Trichlorophenol	 		400.0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D042	2,4,6-Trichlorophenol	     		2.0</a:t>
            </a:r>
          </a:p>
          <a:p>
            <a:pPr marL="9525" indent="-9525" defTabSz="603624">
              <a:buClr>
                <a:srgbClr val="000000"/>
              </a:buClr>
              <a:buNone/>
              <a:tabLst>
                <a:tab pos="682202" algn="l"/>
                <a:tab pos="2619270" algn="dec"/>
              </a:tabLst>
            </a:pPr>
            <a:r>
              <a:rPr lang="en-US" altLang="en-US" sz="800" dirty="0">
                <a:solidFill>
                  <a:srgbClr val="FFFF00"/>
                </a:solidFill>
                <a:latin typeface="Arial" panose="020B0604020202020204" pitchFamily="34" charset="0"/>
                <a:cs typeface="Arial" panose="020B0604020202020204" pitchFamily="34" charset="0"/>
              </a:rPr>
              <a:t>D043	Vinyl Chloride	     		0.2</a:t>
            </a:r>
          </a:p>
          <a:p>
            <a:pPr marL="9525" indent="-9525" defTabSz="603624">
              <a:tabLst>
                <a:tab pos="682202" algn="l"/>
                <a:tab pos="2619270" algn="dec"/>
              </a:tabLst>
            </a:pPr>
            <a:endParaRPr lang="en-US" altLang="en-US" sz="1200" b="1" dirty="0">
              <a:solidFill>
                <a:srgbClr val="FFFF00"/>
              </a:solidFill>
              <a:latin typeface="Times New Roman" pitchFamily="18" charset="0"/>
              <a:cs typeface="Arial" charset="0"/>
            </a:endParaRPr>
          </a:p>
        </p:txBody>
      </p:sp>
    </p:spTree>
    <p:extLst>
      <p:ext uri="{BB962C8B-B14F-4D97-AF65-F5344CB8AC3E}">
        <p14:creationId xmlns:p14="http://schemas.microsoft.com/office/powerpoint/2010/main" val="1992178059"/>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49523" y="250972"/>
            <a:ext cx="6572251" cy="971551"/>
          </a:xfrm>
        </p:spPr>
        <p:txBody>
          <a:bodyPr vert="horz" lIns="67867" tIns="33338" rIns="67867" bIns="33338" rtlCol="0" anchor="ctr" anchorCtr="0">
            <a:normAutofit fontScale="90000"/>
            <a:scene3d>
              <a:camera prst="orthographicFront"/>
              <a:lightRig rig="soft" dir="t"/>
            </a:scene3d>
            <a:sp3d prstMaterial="softEdge">
              <a:bevelT w="25400" h="25400"/>
            </a:sp3d>
          </a:bodyPr>
          <a:lstStyle/>
          <a:p>
            <a:pPr algn="ctr" eaLnBrk="1" hangingPunct="1">
              <a:defRPr/>
            </a:pPr>
            <a:br>
              <a:rPr lang="en-US" altLang="en-US" dirty="0">
                <a:latin typeface="Times New Roman" pitchFamily="18" charset="0"/>
                <a:cs typeface="Arial" charset="0"/>
              </a:rPr>
            </a:br>
            <a:r>
              <a:rPr lang="en-US" altLang="en-US" dirty="0">
                <a:latin typeface="Times New Roman" pitchFamily="18" charset="0"/>
                <a:cs typeface="Arial" charset="0"/>
              </a:rPr>
              <a:t>      </a:t>
            </a:r>
            <a:r>
              <a:rPr lang="en-US" altLang="en-US" sz="4400" b="1" dirty="0">
                <a:latin typeface="Arial" panose="020B0604020202020204" pitchFamily="34" charset="0"/>
                <a:cs typeface="Arial" panose="020B0604020202020204" pitchFamily="34" charset="0"/>
              </a:rPr>
              <a:t>Waste Examples</a:t>
            </a:r>
            <a:br>
              <a:rPr lang="en-US" altLang="en-US" b="1" dirty="0">
                <a:cs typeface="Arial" charset="0"/>
              </a:rPr>
            </a:br>
            <a:endParaRPr lang="en-US" altLang="en-US" b="1" u="sng" dirty="0">
              <a:latin typeface="Times New Roman" pitchFamily="18" charset="0"/>
              <a:cs typeface="Arial" charset="0"/>
            </a:endParaRPr>
          </a:p>
        </p:txBody>
      </p:sp>
      <p:sp>
        <p:nvSpPr>
          <p:cNvPr id="56323" name="Rectangle 3"/>
          <p:cNvSpPr>
            <a:spLocks noGrp="1" noChangeArrowheads="1"/>
          </p:cNvSpPr>
          <p:nvPr>
            <p:ph type="body" idx="1"/>
          </p:nvPr>
        </p:nvSpPr>
        <p:spPr>
          <a:xfrm>
            <a:off x="1581325" y="1411341"/>
            <a:ext cx="9190139" cy="2850356"/>
          </a:xfrm>
        </p:spPr>
        <p:txBody>
          <a:bodyPr vert="horz" lIns="67867" tIns="33338" rIns="67867" bIns="33338" rtlCol="0">
            <a:noAutofit/>
          </a:bodyPr>
          <a:lstStyle/>
          <a:p>
            <a:pPr marL="0" indent="0" defTabSz="603624">
              <a:buNone/>
              <a:defRPr/>
            </a:pPr>
            <a:r>
              <a:rPr lang="en-US" altLang="en-US" sz="2400" b="1" u="sng" dirty="0">
                <a:solidFill>
                  <a:srgbClr val="002060"/>
                </a:solidFill>
                <a:latin typeface="Arial" panose="020B0604020202020204" pitchFamily="34" charset="0"/>
                <a:cs typeface="Arial" panose="020B0604020202020204" pitchFamily="34" charset="0"/>
              </a:rPr>
              <a:t>Process Generating Waste</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u="sng" dirty="0">
                <a:solidFill>
                  <a:srgbClr val="002060"/>
                </a:solidFill>
                <a:latin typeface="Arial" panose="020B0604020202020204" pitchFamily="34" charset="0"/>
                <a:cs typeface="Arial" panose="020B0604020202020204" pitchFamily="34" charset="0"/>
              </a:rPr>
              <a:t>EPA Code</a:t>
            </a:r>
            <a:endParaRPr lang="en-US" altLang="en-US" sz="2400" b="1" dirty="0">
              <a:solidFill>
                <a:srgbClr val="002060"/>
              </a:solidFill>
              <a:latin typeface="Arial" panose="020B0604020202020204" pitchFamily="34" charset="0"/>
              <a:cs typeface="Arial" panose="020B0604020202020204" pitchFamily="34" charset="0"/>
            </a:endParaRPr>
          </a:p>
          <a:p>
            <a:pPr marL="0" indent="0" defTabSz="603624">
              <a:buNone/>
              <a:defRPr/>
            </a:pPr>
            <a:r>
              <a:rPr lang="en-US" altLang="en-US" sz="2400" b="1" dirty="0">
                <a:latin typeface="Arial" panose="020B0604020202020204" pitchFamily="34" charset="0"/>
                <a:cs typeface="Arial" panose="020B0604020202020204" pitchFamily="34" charset="0"/>
              </a:rPr>
              <a:t>Paint which contains MEK			D001 (I); D035 (T)</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Contaminated MEK 		       		U159 (I, T); D001 (I)</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(raw material)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  </a:t>
            </a:r>
          </a:p>
          <a:p>
            <a:pPr marL="0" indent="0" defTabSz="603624">
              <a:buNone/>
              <a:defRPr/>
            </a:pPr>
            <a:r>
              <a:rPr lang="en-US" altLang="en-US" sz="2400" b="1" dirty="0">
                <a:latin typeface="Arial" panose="020B0604020202020204" pitchFamily="34" charset="0"/>
                <a:cs typeface="Arial" panose="020B0604020202020204" pitchFamily="34" charset="0"/>
              </a:rPr>
              <a:t>Solvent mixture used 				F005 (I, T); D001 (I)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in process cleanup 			</a:t>
            </a:r>
          </a:p>
        </p:txBody>
      </p:sp>
    </p:spTree>
    <p:extLst>
      <p:ext uri="{BB962C8B-B14F-4D97-AF65-F5344CB8AC3E}">
        <p14:creationId xmlns:p14="http://schemas.microsoft.com/office/powerpoint/2010/main" val="1885547397"/>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bwMode="auto">
          <a:xfrm>
            <a:off x="406400" y="1291905"/>
            <a:ext cx="11074400" cy="4410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fontScale="85000" lnSpcReduction="20000"/>
          </a:bodyPr>
          <a:lstStyle/>
          <a:p>
            <a:pPr eaLnBrk="1" hangingPunct="1">
              <a:lnSpc>
                <a:spcPct val="90000"/>
              </a:lnSpc>
            </a:pPr>
            <a:r>
              <a:rPr lang="en-US" altLang="en-US" sz="2133" b="1" dirty="0">
                <a:latin typeface="Arial" panose="020B0604020202020204" pitchFamily="34" charset="0"/>
                <a:cs typeface="Arial" panose="020B0604020202020204" pitchFamily="34" charset="0"/>
              </a:rPr>
              <a:t>Originally developed as policy regulating contaminated areas</a:t>
            </a:r>
          </a:p>
          <a:p>
            <a:pPr eaLnBrk="1" hangingPunct="1">
              <a:lnSpc>
                <a:spcPct val="90000"/>
              </a:lnSpc>
            </a:pPr>
            <a:r>
              <a:rPr lang="en-US" altLang="en-US" sz="2133" b="1" dirty="0">
                <a:latin typeface="Arial" panose="020B0604020202020204" pitchFamily="34" charset="0"/>
                <a:cs typeface="Arial" panose="020B0604020202020204" pitchFamily="34" charset="0"/>
              </a:rPr>
              <a:t>Applies to soil, groundwater &amp; sediment contaminated by listed hazardous waste</a:t>
            </a:r>
          </a:p>
          <a:p>
            <a:pPr eaLnBrk="1" hangingPunct="1">
              <a:lnSpc>
                <a:spcPct val="90000"/>
              </a:lnSpc>
            </a:pPr>
            <a:r>
              <a:rPr lang="en-US" altLang="en-US" sz="2133" b="1" dirty="0">
                <a:latin typeface="Arial" panose="020B0604020202020204" pitchFamily="34" charset="0"/>
                <a:cs typeface="Arial" panose="020B0604020202020204" pitchFamily="34" charset="0"/>
              </a:rPr>
              <a:t>Media contaminated by a listed waste must be managed as listed waste</a:t>
            </a:r>
          </a:p>
          <a:p>
            <a:pPr eaLnBrk="1" hangingPunct="1"/>
            <a:r>
              <a:rPr lang="en-US" altLang="en-US" sz="2133" b="1" dirty="0">
                <a:latin typeface="Arial" panose="020B0604020202020204" pitchFamily="34" charset="0"/>
                <a:cs typeface="Arial" panose="020B0604020202020204" pitchFamily="34" charset="0"/>
              </a:rPr>
              <a:t>Contained-In Policy applies to:</a:t>
            </a:r>
          </a:p>
          <a:p>
            <a:pPr lvl="1" eaLnBrk="1" hangingPunct="1"/>
            <a:r>
              <a:rPr lang="en-US" altLang="en-US" sz="2133" b="1" dirty="0">
                <a:latin typeface="Arial" panose="020B0604020202020204" pitchFamily="34" charset="0"/>
                <a:cs typeface="Arial" panose="020B0604020202020204" pitchFamily="34" charset="0"/>
              </a:rPr>
              <a:t>	Contaminated laboratory equipment</a:t>
            </a:r>
          </a:p>
          <a:p>
            <a:pPr lvl="1" eaLnBrk="1" hangingPunct="1"/>
            <a:r>
              <a:rPr lang="en-US" altLang="en-US" sz="2133" b="1" dirty="0">
                <a:latin typeface="Arial" panose="020B0604020202020204" pitchFamily="34" charset="0"/>
                <a:cs typeface="Arial" panose="020B0604020202020204" pitchFamily="34" charset="0"/>
              </a:rPr>
              <a:t>	Contaminated pallets</a:t>
            </a:r>
          </a:p>
          <a:p>
            <a:pPr lvl="1" eaLnBrk="1" hangingPunct="1"/>
            <a:r>
              <a:rPr lang="en-US" altLang="en-US" sz="2133" b="1" dirty="0">
                <a:latin typeface="Arial" panose="020B0604020202020204" pitchFamily="34" charset="0"/>
                <a:cs typeface="Arial" panose="020B0604020202020204" pitchFamily="34" charset="0"/>
              </a:rPr>
              <a:t>	Dismantled scrubber components</a:t>
            </a:r>
          </a:p>
          <a:p>
            <a:pPr lvl="1" eaLnBrk="1" hangingPunct="1"/>
            <a:r>
              <a:rPr lang="en-US" altLang="en-US" sz="2133" b="1" dirty="0">
                <a:latin typeface="Arial" panose="020B0604020202020204" pitchFamily="34" charset="0"/>
                <a:cs typeface="Arial" panose="020B0604020202020204" pitchFamily="34" charset="0"/>
              </a:rPr>
              <a:t>	Fluidized bed media</a:t>
            </a:r>
          </a:p>
          <a:p>
            <a:pPr lvl="1" eaLnBrk="1" hangingPunct="1"/>
            <a:r>
              <a:rPr lang="en-US" altLang="en-US" sz="2133" b="1" dirty="0">
                <a:latin typeface="Arial" panose="020B0604020202020204" pitchFamily="34" charset="0"/>
                <a:cs typeface="Arial" panose="020B0604020202020204" pitchFamily="34" charset="0"/>
              </a:rPr>
              <a:t>	Spent carbon from fume treatment</a:t>
            </a:r>
          </a:p>
          <a:p>
            <a:pPr lvl="1" eaLnBrk="1" hangingPunct="1"/>
            <a:r>
              <a:rPr lang="en-US" altLang="en-US" sz="2133" b="1" dirty="0">
                <a:latin typeface="Arial" panose="020B0604020202020204" pitchFamily="34" charset="0"/>
                <a:cs typeface="Arial" panose="020B0604020202020204" pitchFamily="34" charset="0"/>
              </a:rPr>
              <a:t>	Incinerator refractory</a:t>
            </a:r>
          </a:p>
          <a:p>
            <a:pPr lvl="1" eaLnBrk="1" hangingPunct="1"/>
            <a:r>
              <a:rPr lang="en-US" altLang="en-US" sz="2133" b="1" dirty="0">
                <a:latin typeface="Arial" panose="020B0604020202020204" pitchFamily="34" charset="0"/>
                <a:cs typeface="Arial" panose="020B0604020202020204" pitchFamily="34" charset="0"/>
              </a:rPr>
              <a:t>	PPE</a:t>
            </a:r>
          </a:p>
          <a:p>
            <a:pPr eaLnBrk="1" hangingPunct="1">
              <a:lnSpc>
                <a:spcPct val="90000"/>
              </a:lnSpc>
            </a:pPr>
            <a:endParaRPr lang="en-US" altLang="en-US" sz="2100" b="1" dirty="0">
              <a:latin typeface="Times New Roman" pitchFamily="18" charset="0"/>
              <a:cs typeface="Arial" charset="0"/>
            </a:endParaRPr>
          </a:p>
        </p:txBody>
      </p:sp>
      <p:pic>
        <p:nvPicPr>
          <p:cNvPr id="47107" name="Picture 8" descr="http://tse1.mm.bing.net/th?&amp;id=OIP.Mfb71b37ec7193864785217d89009fc53H0&amp;w=300&amp;h=199&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405" y="3733802"/>
            <a:ext cx="433859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3604773" y="386258"/>
            <a:ext cx="49824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4400" b="1" dirty="0">
                <a:latin typeface="Arial" panose="020B0604020202020204" pitchFamily="34" charset="0"/>
                <a:cs typeface="Arial" panose="020B0604020202020204" pitchFamily="34" charset="0"/>
              </a:rPr>
              <a:t>Contained In Rule</a:t>
            </a:r>
            <a:endParaRPr lang="en-US" alt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190438"/>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933501" y="258894"/>
            <a:ext cx="6629798" cy="1143000"/>
          </a:xfrm>
        </p:spPr>
        <p:txBody>
          <a:bodyPr vert="horz" lIns="64008" tIns="32004" rIns="64008" bIns="32004" rtlCol="0" anchor="b" anchorCtr="0">
            <a:normAutofit/>
          </a:bodyPr>
          <a:lstStyle/>
          <a:p>
            <a:pPr eaLnBrk="1" hangingPunct="1"/>
            <a:r>
              <a:rPr lang="en-US" altLang="en-US" sz="4266" b="1" dirty="0">
                <a:latin typeface="Arial" charset="0"/>
                <a:cs typeface="Arial" charset="0"/>
              </a:rPr>
              <a:t>Major Regulatory Areas</a:t>
            </a:r>
          </a:p>
        </p:txBody>
      </p:sp>
      <p:sp>
        <p:nvSpPr>
          <p:cNvPr id="6147" name="Text Box 3"/>
          <p:cNvSpPr txBox="1">
            <a:spLocks noChangeArrowheads="1"/>
          </p:cNvSpPr>
          <p:nvPr/>
        </p:nvSpPr>
        <p:spPr bwMode="auto">
          <a:xfrm>
            <a:off x="203200" y="1701801"/>
            <a:ext cx="12090400" cy="33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400" b="1" u="sng" dirty="0">
                <a:latin typeface="Arial" charset="0"/>
              </a:rPr>
              <a:t>Waste materials</a:t>
            </a:r>
            <a:r>
              <a:rPr lang="en-US" altLang="en-US" sz="2400" b="1" dirty="0">
                <a:latin typeface="Arial" charset="0"/>
              </a:rPr>
              <a:t> are regulated under </a:t>
            </a:r>
            <a:r>
              <a:rPr lang="en-US" altLang="en-US" sz="2400" b="1" i="1" u="sng" dirty="0">
                <a:latin typeface="Arial" charset="0"/>
              </a:rPr>
              <a:t>Resource Conservation and Recovery Act (RCRA)</a:t>
            </a:r>
            <a:r>
              <a:rPr lang="en-US" altLang="en-US" sz="2400" b="1" dirty="0">
                <a:latin typeface="Arial" charset="0"/>
              </a:rPr>
              <a:t> which deals with waste disposal and recycling.  Focuses on proper disposal of hazardous wastes. </a:t>
            </a:r>
          </a:p>
          <a:p>
            <a:pPr eaLnBrk="1" hangingPunct="1">
              <a:spcBef>
                <a:spcPct val="0"/>
              </a:spcBef>
              <a:buFontTx/>
              <a:buNone/>
            </a:pPr>
            <a:endParaRPr lang="en-US" altLang="en-US" sz="2400" b="1" u="sng" dirty="0">
              <a:latin typeface="Arial" charset="0"/>
            </a:endParaRPr>
          </a:p>
          <a:p>
            <a:pPr eaLnBrk="1" hangingPunct="1">
              <a:spcBef>
                <a:spcPct val="0"/>
              </a:spcBef>
              <a:buFontTx/>
              <a:buNone/>
            </a:pPr>
            <a:r>
              <a:rPr lang="en-US" altLang="en-US" sz="2400" b="1" u="sng" dirty="0">
                <a:latin typeface="Arial" charset="0"/>
              </a:rPr>
              <a:t>Chemical safety &amp; use</a:t>
            </a:r>
            <a:r>
              <a:rPr lang="en-US" altLang="en-US" sz="2400" b="1" dirty="0">
                <a:latin typeface="Arial" charset="0"/>
              </a:rPr>
              <a:t> are regulated under 2 laws. </a:t>
            </a:r>
          </a:p>
          <a:p>
            <a:pPr marL="342886" indent="-342886" eaLnBrk="1" hangingPunct="1">
              <a:spcBef>
                <a:spcPct val="0"/>
              </a:spcBef>
            </a:pPr>
            <a:r>
              <a:rPr lang="en-US" altLang="en-US" sz="2400" b="1" i="1" u="sng" dirty="0">
                <a:latin typeface="Arial" charset="0"/>
              </a:rPr>
              <a:t>Toxic Substance Control Act (TSCA) </a:t>
            </a:r>
            <a:r>
              <a:rPr lang="en-US" altLang="en-US" sz="2400" b="1" dirty="0">
                <a:latin typeface="Arial" charset="0"/>
              </a:rPr>
              <a:t> covers hazards of new and existing chemicals. </a:t>
            </a:r>
          </a:p>
          <a:p>
            <a:pPr marL="342886" indent="-342886" eaLnBrk="1" hangingPunct="1">
              <a:spcBef>
                <a:spcPct val="0"/>
              </a:spcBef>
            </a:pPr>
            <a:r>
              <a:rPr lang="en-US" altLang="en-US" sz="2400" b="1" i="1" u="sng" dirty="0">
                <a:latin typeface="Arial" charset="0"/>
              </a:rPr>
              <a:t>Federal Insecticide, Fungicide and Rodenticide Act (FIFRA) </a:t>
            </a:r>
            <a:r>
              <a:rPr lang="en-US" altLang="en-US" sz="2400" b="1" dirty="0">
                <a:latin typeface="Arial" charset="0"/>
              </a:rPr>
              <a:t>covers pesticides.</a:t>
            </a:r>
          </a:p>
          <a:p>
            <a:pPr eaLnBrk="1" hangingPunct="1">
              <a:spcBef>
                <a:spcPct val="0"/>
              </a:spcBef>
              <a:buFontTx/>
              <a:buNone/>
            </a:pPr>
            <a:endParaRPr lang="en-US" altLang="en-US" sz="2000" b="1" u="sng" dirty="0">
              <a:latin typeface="Arial" charset="0"/>
            </a:endParaRPr>
          </a:p>
        </p:txBody>
      </p:sp>
      <p:pic>
        <p:nvPicPr>
          <p:cNvPr id="6148" name="Picture 4" descr="MC900441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974" y="4803018"/>
            <a:ext cx="2307448" cy="23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54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513589" y="281031"/>
            <a:ext cx="4972051"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Universal Waste</a:t>
            </a:r>
          </a:p>
        </p:txBody>
      </p:sp>
      <p:sp>
        <p:nvSpPr>
          <p:cNvPr id="48131" name="Rectangle 3"/>
          <p:cNvSpPr>
            <a:spLocks noGrp="1" noChangeArrowheads="1"/>
          </p:cNvSpPr>
          <p:nvPr>
            <p:ph type="body" idx="1"/>
          </p:nvPr>
        </p:nvSpPr>
        <p:spPr bwMode="auto">
          <a:xfrm>
            <a:off x="413857" y="1011106"/>
            <a:ext cx="11684000" cy="3199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bodyPr>
          <a:lstStyle/>
          <a:p>
            <a:pPr eaLnBrk="1" hangingPunct="1"/>
            <a:r>
              <a:rPr lang="en-US" altLang="en-US" b="1" dirty="0">
                <a:latin typeface="Arial" panose="020B0604020202020204" pitchFamily="34" charset="0"/>
                <a:cs typeface="Arial" panose="020B0604020202020204" pitchFamily="34" charset="0"/>
              </a:rPr>
              <a:t>encourages recycling of the designated wastes both by industry and retail establishments</a:t>
            </a:r>
          </a:p>
          <a:p>
            <a:pPr eaLnBrk="1" hangingPunct="1"/>
            <a:r>
              <a:rPr lang="en-US" altLang="en-US" b="1" dirty="0">
                <a:latin typeface="Arial" panose="020B0604020202020204" pitchFamily="34" charset="0"/>
                <a:cs typeface="Arial" panose="020B0604020202020204" pitchFamily="34" charset="0"/>
              </a:rPr>
              <a:t>covered universal wastes</a:t>
            </a:r>
          </a:p>
          <a:p>
            <a:pPr lvl="1" eaLnBrk="1" hangingPunct="1"/>
            <a:r>
              <a:rPr lang="en-US" altLang="en-US" b="1" dirty="0">
                <a:latin typeface="Arial" panose="020B0604020202020204" pitchFamily="34" charset="0"/>
                <a:cs typeface="Arial" panose="020B0604020202020204" pitchFamily="34" charset="0"/>
              </a:rPr>
              <a:t>hazardous waste nickel-cadmium and other batteries (lead-acid)</a:t>
            </a:r>
          </a:p>
          <a:p>
            <a:pPr lvl="1" eaLnBrk="1" hangingPunct="1"/>
            <a:r>
              <a:rPr lang="en-US" altLang="en-US" b="1" dirty="0">
                <a:latin typeface="Arial" panose="020B0604020202020204" pitchFamily="34" charset="0"/>
                <a:cs typeface="Arial" panose="020B0604020202020204" pitchFamily="34" charset="0"/>
              </a:rPr>
              <a:t> pesticides recalled or collected in a waste pesticide collection program</a:t>
            </a:r>
          </a:p>
          <a:p>
            <a:pPr lvl="1" eaLnBrk="1" hangingPunct="1"/>
            <a:r>
              <a:rPr lang="en-US" altLang="en-US" b="1" dirty="0">
                <a:latin typeface="Arial" panose="020B0604020202020204" pitchFamily="34" charset="0"/>
                <a:cs typeface="Arial" panose="020B0604020202020204" pitchFamily="34" charset="0"/>
              </a:rPr>
              <a:t>mercury-containing thermostats</a:t>
            </a:r>
          </a:p>
          <a:p>
            <a:pPr lvl="1" eaLnBrk="1" hangingPunct="1"/>
            <a:r>
              <a:rPr lang="en-US" altLang="en-US" b="1" dirty="0">
                <a:latin typeface="Arial" panose="020B0604020202020204" pitchFamily="34" charset="0"/>
                <a:cs typeface="Arial" panose="020B0604020202020204" pitchFamily="34" charset="0"/>
              </a:rPr>
              <a:t>fluorescent bulbs</a:t>
            </a:r>
          </a:p>
          <a:p>
            <a:pPr lvl="1" eaLnBrk="1" hangingPunct="1"/>
            <a:r>
              <a:rPr lang="en-US" altLang="en-US" b="1" dirty="0">
                <a:latin typeface="Arial" panose="020B0604020202020204" pitchFamily="34" charset="0"/>
                <a:cs typeface="Arial" panose="020B0604020202020204" pitchFamily="34" charset="0"/>
              </a:rPr>
              <a:t>electronics (state by state)</a:t>
            </a:r>
          </a:p>
        </p:txBody>
      </p:sp>
      <p:pic>
        <p:nvPicPr>
          <p:cNvPr id="48132" name="Picture 4" descr="MCj0433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993" y="4018396"/>
            <a:ext cx="2895600" cy="247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s://images-na.ssl-images-amazon.com/images/I/614rwUNBqaL._SX342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699" y="4054393"/>
            <a:ext cx="3449157" cy="278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245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114801" y="457201"/>
            <a:ext cx="3948113"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solidFill>
                  <a:srgbClr val="000000"/>
                </a:solidFill>
                <a:latin typeface="Arial" panose="020B0604020202020204" pitchFamily="34" charset="0"/>
                <a:cs typeface="Arial" panose="020B0604020202020204" pitchFamily="34" charset="0"/>
              </a:rPr>
              <a:t>Used Oil</a:t>
            </a:r>
            <a:br>
              <a:rPr lang="en-US" altLang="en-US" dirty="0">
                <a:solidFill>
                  <a:srgbClr val="002060"/>
                </a:solidFill>
                <a:latin typeface="Arial" panose="020B0604020202020204" pitchFamily="34" charset="0"/>
                <a:cs typeface="Arial" panose="020B0604020202020204" pitchFamily="34" charset="0"/>
              </a:rPr>
            </a:br>
            <a:endParaRPr lang="en-US" altLang="en-US" dirty="0">
              <a:solidFill>
                <a:srgbClr val="002060"/>
              </a:solidFill>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203200" y="1195499"/>
            <a:ext cx="11638692" cy="404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863" tIns="33336" rIns="67863" bIns="33336">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t>Used Oil if it is recycled or reclaimed does not have to be managed as a hazardous waste if it meets specific conditions:</a:t>
            </a:r>
          </a:p>
          <a:p>
            <a:pPr eaLnBrk="1" hangingPunct="1"/>
            <a:endParaRPr lang="en-US" altLang="en-US" sz="1867" b="1" dirty="0"/>
          </a:p>
          <a:p>
            <a:pPr eaLnBrk="1" hangingPunct="1">
              <a:buFont typeface="Wingdings" pitchFamily="2" charset="2"/>
              <a:buChar char="Ø"/>
            </a:pPr>
            <a:r>
              <a:rPr lang="en-US" altLang="en-US" sz="1867" b="1" dirty="0"/>
              <a:t>  Includes any oil refined from crude oil or any other synthetic oil contaminated by chemical or 	physical impurities.</a:t>
            </a:r>
          </a:p>
          <a:p>
            <a:pPr eaLnBrk="1" hangingPunct="1">
              <a:buFont typeface="Wingdings" pitchFamily="2" charset="2"/>
              <a:buChar char="Ø"/>
            </a:pPr>
            <a:endParaRPr lang="en-US" altLang="en-US" sz="1867" b="1" dirty="0"/>
          </a:p>
          <a:p>
            <a:pPr eaLnBrk="1" hangingPunct="1">
              <a:buFont typeface="Wingdings" pitchFamily="2" charset="2"/>
              <a:buChar char="Ø"/>
            </a:pPr>
            <a:r>
              <a:rPr lang="en-US" altLang="en-US" sz="1867" b="1" dirty="0"/>
              <a:t>  Is not mixed with any listed hazardous waste.</a:t>
            </a:r>
          </a:p>
          <a:p>
            <a:pPr eaLnBrk="1" hangingPunct="1">
              <a:buFont typeface="Wingdings" pitchFamily="2" charset="2"/>
              <a:buChar char="Ø"/>
            </a:pPr>
            <a:endParaRPr lang="en-US" altLang="en-US" sz="1867" b="1" dirty="0"/>
          </a:p>
          <a:p>
            <a:pPr eaLnBrk="1" hangingPunct="1">
              <a:buFont typeface="Wingdings" pitchFamily="2" charset="2"/>
              <a:buChar char="Ø"/>
            </a:pPr>
            <a:r>
              <a:rPr lang="en-US" altLang="en-US" sz="1867" b="1" dirty="0"/>
              <a:t>  Contains less than 1,000 ppm total halogens.</a:t>
            </a:r>
          </a:p>
          <a:p>
            <a:pPr eaLnBrk="1" hangingPunct="1">
              <a:buFont typeface="Wingdings" pitchFamily="2" charset="2"/>
              <a:buChar char="Ø"/>
            </a:pPr>
            <a:endParaRPr lang="en-US" altLang="en-US" sz="1867" b="1" dirty="0"/>
          </a:p>
          <a:p>
            <a:pPr eaLnBrk="1" hangingPunct="1">
              <a:buFont typeface="Wingdings" pitchFamily="2" charset="2"/>
              <a:buChar char="Ø"/>
            </a:pPr>
            <a:r>
              <a:rPr lang="en-US" altLang="en-US" sz="1867" b="1" dirty="0"/>
              <a:t>  Does not exhibit a hazardous waste characteristic.</a:t>
            </a:r>
          </a:p>
          <a:p>
            <a:pPr eaLnBrk="1" hangingPunct="1"/>
            <a:endParaRPr lang="en-US" altLang="en-US" sz="1867" b="1" dirty="0"/>
          </a:p>
          <a:p>
            <a:pPr eaLnBrk="1" hangingPunct="1"/>
            <a:r>
              <a:rPr lang="en-US" altLang="en-US" sz="1867" b="1" dirty="0"/>
              <a:t>NOTE:  Proper </a:t>
            </a:r>
            <a:r>
              <a:rPr lang="en-US" altLang="en-US" sz="1867" b="1" u="sng" dirty="0"/>
              <a:t>Federal</a:t>
            </a:r>
            <a:r>
              <a:rPr lang="en-US" altLang="en-US" sz="1867" b="1" dirty="0"/>
              <a:t> terminology for labels and/or markings on containers and tanks is </a:t>
            </a:r>
            <a:r>
              <a:rPr lang="en-US" altLang="en-US" sz="1867" b="1" i="1" u="sng" dirty="0"/>
              <a:t>“Used Oil.”</a:t>
            </a:r>
          </a:p>
          <a:p>
            <a:pPr eaLnBrk="1" hangingPunct="1"/>
            <a:r>
              <a:rPr lang="en-US" altLang="en-US" sz="1600" b="1" dirty="0"/>
              <a:t>    </a:t>
            </a:r>
          </a:p>
        </p:txBody>
      </p:sp>
      <p:pic>
        <p:nvPicPr>
          <p:cNvPr id="2" name="Picture 1" descr="Humbliceous: January 20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0" y="5083790"/>
            <a:ext cx="2336800" cy="1764145"/>
          </a:xfrm>
          <a:prstGeom prst="rect">
            <a:avLst/>
          </a:prstGeom>
        </p:spPr>
      </p:pic>
    </p:spTree>
    <p:extLst>
      <p:ext uri="{BB962C8B-B14F-4D97-AF65-F5344CB8AC3E}">
        <p14:creationId xmlns:p14="http://schemas.microsoft.com/office/powerpoint/2010/main" val="24571242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844800" y="630431"/>
            <a:ext cx="6400800" cy="1085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b="1" dirty="0">
                <a:latin typeface="Arial" panose="020B0604020202020204" pitchFamily="34" charset="0"/>
                <a:cs typeface="Arial" panose="020B0604020202020204" pitchFamily="34" charset="0"/>
              </a:rPr>
              <a:t>On-Site Accumulation</a:t>
            </a:r>
            <a:br>
              <a:rPr lang="en-US" altLang="en-US" b="1" dirty="0">
                <a:solidFill>
                  <a:schemeClr val="tx1"/>
                </a:solidFill>
                <a:effectLst/>
                <a:latin typeface="Arial" panose="020B0604020202020204" pitchFamily="34" charset="0"/>
                <a:cs typeface="Arial" panose="020B0604020202020204" pitchFamily="34" charset="0"/>
              </a:rPr>
            </a:br>
            <a:r>
              <a:rPr lang="en-US" altLang="en-US" sz="3100" b="1" dirty="0">
                <a:latin typeface="Arial" panose="020B0604020202020204" pitchFamily="34" charset="0"/>
                <a:cs typeface="Arial" panose="020B0604020202020204" pitchFamily="34" charset="0"/>
              </a:rPr>
              <a:t>Large Quantity Generators</a:t>
            </a:r>
          </a:p>
        </p:txBody>
      </p:sp>
      <p:sp>
        <p:nvSpPr>
          <p:cNvPr id="50179" name="Rectangle 3"/>
          <p:cNvSpPr>
            <a:spLocks noGrp="1" noChangeArrowheads="1"/>
          </p:cNvSpPr>
          <p:nvPr>
            <p:ph type="body" idx="1"/>
          </p:nvPr>
        </p:nvSpPr>
        <p:spPr bwMode="auto">
          <a:xfrm>
            <a:off x="508000" y="1845578"/>
            <a:ext cx="10464800" cy="3507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fontScale="92500" lnSpcReduction="10000"/>
          </a:bodyPr>
          <a:lstStyle/>
          <a:p>
            <a:pPr marL="0" indent="0" defTabSz="603624">
              <a:buClr>
                <a:schemeClr val="tx1"/>
              </a:buClr>
              <a:buNone/>
            </a:pPr>
            <a:r>
              <a:rPr lang="en-US" altLang="en-US" sz="1867" b="1" dirty="0">
                <a:latin typeface="Arial" panose="020B0604020202020204" pitchFamily="34" charset="0"/>
                <a:cs typeface="Arial" panose="020B0604020202020204" pitchFamily="34" charset="0"/>
              </a:rPr>
              <a:t>Accumulate Hazardous Waste On-site Up to </a:t>
            </a:r>
            <a:r>
              <a:rPr lang="en-US" altLang="en-US" sz="1867" b="1" u="sng" dirty="0">
                <a:latin typeface="Arial" panose="020B0604020202020204" pitchFamily="34" charset="0"/>
                <a:cs typeface="Arial" panose="020B0604020202020204" pitchFamily="34" charset="0"/>
              </a:rPr>
              <a:t>90 Days </a:t>
            </a:r>
            <a:r>
              <a:rPr lang="en-US" altLang="en-US" sz="1867" b="1" dirty="0">
                <a:latin typeface="Arial" panose="020B0604020202020204" pitchFamily="34" charset="0"/>
                <a:cs typeface="Arial" panose="020B0604020202020204" pitchFamily="34" charset="0"/>
              </a:rPr>
              <a:t>provided:</a:t>
            </a:r>
          </a:p>
          <a:p>
            <a:pPr marL="490519" lvl="1" indent="-178588" defTabSz="603624"/>
            <a:r>
              <a:rPr lang="en-US" altLang="en-US" sz="1867" b="1" dirty="0">
                <a:latin typeface="Arial" panose="020B0604020202020204" pitchFamily="34" charset="0"/>
                <a:cs typeface="Arial" panose="020B0604020202020204" pitchFamily="34" charset="0"/>
              </a:rPr>
              <a:t>The Waste is Placed in Containers or Tanks </a:t>
            </a:r>
          </a:p>
          <a:p>
            <a:pPr marL="490519" lvl="1" indent="-178588" defTabSz="603624"/>
            <a:r>
              <a:rPr lang="en-US" altLang="en-US" sz="1867" b="1" dirty="0">
                <a:latin typeface="Arial" panose="020B0604020202020204" pitchFamily="34" charset="0"/>
                <a:cs typeface="Arial" panose="020B0604020202020204" pitchFamily="34" charset="0"/>
              </a:rPr>
              <a:t>The Accumulation Start Date is Clearly Marked and Visible On Each Container</a:t>
            </a:r>
          </a:p>
          <a:p>
            <a:pPr marL="490519" lvl="1" indent="-178588" defTabSz="603624"/>
            <a:r>
              <a:rPr lang="en-US" altLang="en-US" sz="1867" b="1" dirty="0">
                <a:latin typeface="Arial" panose="020B0604020202020204" pitchFamily="34" charset="0"/>
                <a:cs typeface="Arial" panose="020B0604020202020204" pitchFamily="34" charset="0"/>
              </a:rPr>
              <a:t>Each container or Tank is Marked: "Hazardous Waste"</a:t>
            </a:r>
          </a:p>
          <a:p>
            <a:pPr marL="490519" lvl="1" indent="-178588" defTabSz="603624"/>
            <a:r>
              <a:rPr lang="en-US" altLang="en-US" sz="1867" b="1" dirty="0">
                <a:latin typeface="Arial" panose="020B0604020202020204" pitchFamily="34" charset="0"/>
                <a:cs typeface="Arial" panose="020B0604020202020204" pitchFamily="34" charset="0"/>
              </a:rPr>
              <a:t>Preparedness and Prevention</a:t>
            </a:r>
          </a:p>
          <a:p>
            <a:pPr marL="490519" lvl="1" indent="-178588" defTabSz="603624"/>
            <a:r>
              <a:rPr lang="en-US" altLang="en-US" sz="1867" b="1" dirty="0">
                <a:latin typeface="Arial" panose="020B0604020202020204" pitchFamily="34" charset="0"/>
                <a:cs typeface="Arial" panose="020B0604020202020204" pitchFamily="34" charset="0"/>
              </a:rPr>
              <a:t>Contingency Plan and Emergency Procedures </a:t>
            </a:r>
          </a:p>
          <a:p>
            <a:pPr marL="490519" lvl="1" indent="-178588" defTabSz="603624"/>
            <a:r>
              <a:rPr lang="en-US" altLang="en-US" sz="1867" b="1" dirty="0">
                <a:latin typeface="Arial" panose="020B0604020202020204" pitchFamily="34" charset="0"/>
                <a:cs typeface="Arial" panose="020B0604020202020204" pitchFamily="34" charset="0"/>
              </a:rPr>
              <a:t>Training</a:t>
            </a:r>
          </a:p>
          <a:p>
            <a:pPr marL="490519" lvl="1" indent="-178588" defTabSz="603624"/>
            <a:r>
              <a:rPr lang="en-US" altLang="en-US" sz="1800" b="1" dirty="0">
                <a:latin typeface="Arial" panose="020B0604020202020204" pitchFamily="34" charset="0"/>
                <a:cs typeface="Arial" panose="020B0604020202020204" pitchFamily="34" charset="0"/>
              </a:rPr>
              <a:t>	 </a:t>
            </a:r>
          </a:p>
        </p:txBody>
      </p:sp>
      <p:pic>
        <p:nvPicPr>
          <p:cNvPr id="50180" name="Picture 4" descr="MCj02404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685" y="4334078"/>
            <a:ext cx="1883456"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17377"/>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bwMode="auto">
          <a:xfrm>
            <a:off x="2133600" y="377505"/>
            <a:ext cx="8239125" cy="5889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fontScale="92500" lnSpcReduction="10000"/>
          </a:bodyPr>
          <a:lstStyle/>
          <a:p>
            <a:pPr eaLnBrk="1" hangingPunct="1">
              <a:buClr>
                <a:schemeClr val="tx1"/>
              </a:buClr>
              <a:buFontTx/>
              <a:buNone/>
            </a:pPr>
            <a:r>
              <a:rPr lang="en-US" altLang="en-US" sz="2400" b="1" u="sng" dirty="0">
                <a:latin typeface="Arial" panose="020B0604020202020204" pitchFamily="34" charset="0"/>
                <a:cs typeface="Arial" panose="020B0604020202020204" pitchFamily="34" charset="0"/>
              </a:rPr>
              <a:t>Satellite Accumulation Area:</a:t>
            </a:r>
          </a:p>
          <a:p>
            <a:pPr eaLnBrk="1" hangingPunct="1">
              <a:buClr>
                <a:schemeClr val="tx1"/>
              </a:buClr>
              <a:buFontTx/>
              <a:buNone/>
            </a:pPr>
            <a:endParaRPr lang="en-US" altLang="en-US" sz="1800" b="1" u="sng" dirty="0">
              <a:latin typeface="Arial" panose="020B0604020202020204" pitchFamily="34" charset="0"/>
              <a:cs typeface="Arial" panose="020B0604020202020204" pitchFamily="34" charset="0"/>
            </a:endParaRPr>
          </a:p>
          <a:p>
            <a:pPr lvl="1" eaLnBrk="1" hangingPunct="1"/>
            <a:r>
              <a:rPr lang="en-US" altLang="en-US" sz="1867" b="1" dirty="0">
                <a:latin typeface="Arial" panose="020B0604020202020204" pitchFamily="34" charset="0"/>
                <a:cs typeface="Arial" panose="020B0604020202020204" pitchFamily="34" charset="0"/>
              </a:rPr>
              <a:t>Volume limitation of 1 qt P-listed or 55 gallons of hazardous waste</a:t>
            </a:r>
          </a:p>
          <a:p>
            <a:pPr lvl="1" eaLnBrk="1" hangingPunct="1"/>
            <a:r>
              <a:rPr lang="en-US" altLang="en-US" sz="1867" b="1" dirty="0">
                <a:latin typeface="Arial" panose="020B0604020202020204" pitchFamily="34" charset="0"/>
                <a:cs typeface="Arial" panose="020B0604020202020204" pitchFamily="34" charset="0"/>
              </a:rPr>
              <a:t>At or near point of generation under control of process operator</a:t>
            </a:r>
          </a:p>
          <a:p>
            <a:pPr lvl="1" eaLnBrk="1" hangingPunct="1"/>
            <a:r>
              <a:rPr lang="en-US" altLang="en-US" sz="1867" b="1" dirty="0">
                <a:latin typeface="Arial" panose="020B0604020202020204" pitchFamily="34" charset="0"/>
                <a:cs typeface="Arial" panose="020B0604020202020204" pitchFamily="34" charset="0"/>
              </a:rPr>
              <a:t>One satellite area per  waste stream at each point of generation</a:t>
            </a:r>
          </a:p>
          <a:p>
            <a:pPr lvl="1" eaLnBrk="1" hangingPunct="1"/>
            <a:r>
              <a:rPr lang="en-US" altLang="en-US" sz="1867" b="1" dirty="0">
                <a:latin typeface="Arial" panose="020B0604020202020204" pitchFamily="34" charset="0"/>
                <a:cs typeface="Arial" panose="020B0604020202020204" pitchFamily="34" charset="0"/>
              </a:rPr>
              <a:t>No limit as to how long the waste can accumulate </a:t>
            </a:r>
          </a:p>
          <a:p>
            <a:pPr eaLnBrk="1" hangingPunct="1">
              <a:buClr>
                <a:schemeClr val="tx1"/>
              </a:buClr>
              <a:buFontTx/>
              <a:buNone/>
            </a:pPr>
            <a:endParaRPr lang="en-US" altLang="en-US" sz="1800" b="1" u="sng" dirty="0">
              <a:latin typeface="Arial" panose="020B0604020202020204" pitchFamily="34" charset="0"/>
              <a:cs typeface="Arial" panose="020B0604020202020204" pitchFamily="34" charset="0"/>
            </a:endParaRPr>
          </a:p>
          <a:p>
            <a:pPr eaLnBrk="1" hangingPunct="1">
              <a:buClr>
                <a:schemeClr val="tx1"/>
              </a:buClr>
              <a:buFontTx/>
              <a:buNone/>
            </a:pPr>
            <a:r>
              <a:rPr lang="en-US" altLang="en-US" sz="2400" b="1" u="sng" dirty="0">
                <a:solidFill>
                  <a:srgbClr val="002060"/>
                </a:solidFill>
                <a:latin typeface="Arial" panose="020B0604020202020204" pitchFamily="34" charset="0"/>
                <a:cs typeface="Arial" panose="020B0604020202020204" pitchFamily="34" charset="0"/>
              </a:rPr>
              <a:t>Central</a:t>
            </a:r>
            <a:r>
              <a:rPr lang="en-US" altLang="en-US" sz="2400" b="1" u="sng" dirty="0">
                <a:latin typeface="Arial" panose="020B0604020202020204" pitchFamily="34" charset="0"/>
                <a:cs typeface="Arial" panose="020B0604020202020204" pitchFamily="34" charset="0"/>
              </a:rPr>
              <a:t> Accumulation Area</a:t>
            </a:r>
            <a:r>
              <a:rPr lang="en-US" altLang="en-US" sz="2400" b="1" dirty="0">
                <a:latin typeface="Arial" panose="020B0604020202020204" pitchFamily="34" charset="0"/>
                <a:cs typeface="Arial" panose="020B0604020202020204" pitchFamily="34" charset="0"/>
              </a:rPr>
              <a:t>:</a:t>
            </a:r>
            <a:endParaRPr lang="en-US" altLang="en-US" sz="1800" b="1" dirty="0">
              <a:latin typeface="Arial" panose="020B0604020202020204" pitchFamily="34" charset="0"/>
              <a:cs typeface="Arial" panose="020B0604020202020204" pitchFamily="34" charset="0"/>
            </a:endParaRPr>
          </a:p>
          <a:p>
            <a:pPr lvl="1" eaLnBrk="1" hangingPunct="1"/>
            <a:r>
              <a:rPr lang="en-US" altLang="en-US" b="1" dirty="0">
                <a:latin typeface="Arial" panose="020B0604020202020204" pitchFamily="34" charset="0"/>
                <a:cs typeface="Arial" panose="020B0604020202020204" pitchFamily="34" charset="0"/>
              </a:rPr>
              <a:t>No volume limitation</a:t>
            </a:r>
          </a:p>
          <a:p>
            <a:pPr lvl="1" eaLnBrk="1" hangingPunct="1"/>
            <a:r>
              <a:rPr lang="en-US" altLang="en-US" b="1" dirty="0">
                <a:latin typeface="Arial" panose="020B0604020202020204" pitchFamily="34" charset="0"/>
                <a:cs typeface="Arial" panose="020B0604020202020204" pitchFamily="34" charset="0"/>
              </a:rPr>
              <a:t>No requirement to be at or near the point of generation</a:t>
            </a:r>
          </a:p>
          <a:p>
            <a:pPr lvl="1" eaLnBrk="1" hangingPunct="1"/>
            <a:r>
              <a:rPr lang="en-US" altLang="en-US" b="1" dirty="0">
                <a:latin typeface="Arial" panose="020B0604020202020204" pitchFamily="34" charset="0"/>
                <a:cs typeface="Arial" panose="020B0604020202020204" pitchFamily="34" charset="0"/>
              </a:rPr>
              <a:t>Storage time is limited to 90-days</a:t>
            </a:r>
          </a:p>
          <a:p>
            <a:pPr lvl="1" eaLnBrk="1" hangingPunct="1"/>
            <a:r>
              <a:rPr lang="en-US" altLang="en-US" b="1" dirty="0">
                <a:latin typeface="Arial" panose="020B0604020202020204" pitchFamily="34" charset="0"/>
                <a:cs typeface="Arial" panose="020B0604020202020204" pitchFamily="34" charset="0"/>
              </a:rPr>
              <a:t>No limit as to the number of 90-day accumulation areas</a:t>
            </a:r>
          </a:p>
          <a:p>
            <a:pPr lvl="1" eaLnBrk="1" hangingPunct="1">
              <a:buFontTx/>
              <a:buNone/>
            </a:pPr>
            <a:endParaRPr lang="en-US" altLang="en-US" sz="1651" b="1" dirty="0">
              <a:latin typeface="Times New Roman" pitchFamily="18" charset="0"/>
              <a:cs typeface="Arial" charset="0"/>
            </a:endParaRPr>
          </a:p>
        </p:txBody>
      </p:sp>
    </p:spTree>
    <p:extLst>
      <p:ext uri="{BB962C8B-B14F-4D97-AF65-F5344CB8AC3E}">
        <p14:creationId xmlns:p14="http://schemas.microsoft.com/office/powerpoint/2010/main" val="3463832799"/>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861296" y="296243"/>
            <a:ext cx="8621807"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scene3d>
              <a:camera prst="orthographicFront"/>
              <a:lightRig rig="soft" dir="t"/>
            </a:scene3d>
            <a:sp3d prstMaterial="softEdge">
              <a:bevelT w="25400" h="25400"/>
            </a:sp3d>
          </a:bodyPr>
          <a:lstStyle/>
          <a:p>
            <a:pPr eaLnBrk="1" hangingPunct="1"/>
            <a:r>
              <a:rPr lang="en-US" altLang="en-US" sz="3600" b="1" dirty="0">
                <a:latin typeface="Arial" panose="020B0604020202020204" pitchFamily="34" charset="0"/>
                <a:cs typeface="Arial" panose="020B0604020202020204" pitchFamily="34" charset="0"/>
              </a:rPr>
              <a:t>Shipping &amp; Manifesting Requirements</a:t>
            </a:r>
          </a:p>
        </p:txBody>
      </p:sp>
      <p:sp>
        <p:nvSpPr>
          <p:cNvPr id="54275" name="Rectangle 3"/>
          <p:cNvSpPr>
            <a:spLocks noGrp="1" noChangeArrowheads="1"/>
          </p:cNvSpPr>
          <p:nvPr>
            <p:ph type="body" idx="1"/>
          </p:nvPr>
        </p:nvSpPr>
        <p:spPr bwMode="auto">
          <a:xfrm>
            <a:off x="203200" y="1057659"/>
            <a:ext cx="117856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lnSpcReduction="10000"/>
          </a:bodyPr>
          <a:lstStyle/>
          <a:p>
            <a:pPr eaLnBrk="1" hangingPunct="1"/>
            <a:r>
              <a:rPr lang="en-US" altLang="en-US" sz="1951" b="1" dirty="0">
                <a:latin typeface="Arial" panose="020B0604020202020204" pitchFamily="34" charset="0"/>
                <a:cs typeface="Arial" panose="020B0604020202020204" pitchFamily="34" charset="0"/>
              </a:rPr>
              <a:t>Uniform Hazardous Waste Manifest (</a:t>
            </a:r>
            <a:r>
              <a:rPr lang="en-US" altLang="en-US" sz="2251" b="1" dirty="0">
                <a:solidFill>
                  <a:srgbClr val="C00000"/>
                </a:solidFill>
                <a:latin typeface="Arial" panose="020B0604020202020204" pitchFamily="34" charset="0"/>
                <a:cs typeface="Arial" panose="020B0604020202020204" pitchFamily="34" charset="0"/>
              </a:rPr>
              <a:t>e-manifest</a:t>
            </a:r>
            <a:r>
              <a:rPr lang="en-US" altLang="en-US" sz="1951" b="1" dirty="0">
                <a:latin typeface="Arial" panose="020B0604020202020204" pitchFamily="34" charset="0"/>
                <a:cs typeface="Arial" panose="020B0604020202020204" pitchFamily="34" charset="0"/>
              </a:rPr>
              <a:t>)</a:t>
            </a:r>
          </a:p>
          <a:p>
            <a:pPr lvl="1" eaLnBrk="1" hangingPunct="1"/>
            <a:r>
              <a:rPr lang="en-US" altLang="en-US" sz="1951" b="1" dirty="0">
                <a:latin typeface="Arial" panose="020B0604020202020204" pitchFamily="34" charset="0"/>
                <a:cs typeface="Arial" panose="020B0604020202020204" pitchFamily="34" charset="0"/>
              </a:rPr>
              <a:t>Must accompany all hazardous shipments and in some state's certain non-hazardous wastes</a:t>
            </a:r>
          </a:p>
          <a:p>
            <a:pPr lvl="1" eaLnBrk="1" hangingPunct="1"/>
            <a:r>
              <a:rPr lang="en-US" altLang="en-US" sz="1951" b="1" dirty="0">
                <a:latin typeface="Arial" panose="020B0604020202020204" pitchFamily="34" charset="0"/>
                <a:cs typeface="Arial" panose="020B0604020202020204" pitchFamily="34" charset="0"/>
              </a:rPr>
              <a:t>Must include Land Disposal Restriction paperwork for hazardous waste </a:t>
            </a:r>
          </a:p>
          <a:p>
            <a:pPr lvl="1" eaLnBrk="1" hangingPunct="1"/>
            <a:r>
              <a:rPr lang="en-US" altLang="en-US" sz="1951" b="1" dirty="0">
                <a:latin typeface="Arial" panose="020B0604020202020204" pitchFamily="34" charset="0"/>
                <a:cs typeface="Arial" panose="020B0604020202020204" pitchFamily="34" charset="0"/>
              </a:rPr>
              <a:t>ERG guide page if driver does not have book </a:t>
            </a:r>
          </a:p>
          <a:p>
            <a:pPr eaLnBrk="1" hangingPunct="1"/>
            <a:r>
              <a:rPr lang="en-US" altLang="en-US" sz="1951" b="1" dirty="0">
                <a:latin typeface="Arial" panose="020B0604020202020204" pitchFamily="34" charset="0"/>
                <a:cs typeface="Arial" panose="020B0604020202020204" pitchFamily="34" charset="0"/>
              </a:rPr>
              <a:t>Labeling and Marking</a:t>
            </a:r>
          </a:p>
          <a:p>
            <a:pPr lvl="1" eaLnBrk="1" hangingPunct="1"/>
            <a:r>
              <a:rPr lang="en-US" altLang="en-US" sz="1951" b="1" dirty="0">
                <a:latin typeface="Arial" panose="020B0604020202020204" pitchFamily="34" charset="0"/>
                <a:cs typeface="Arial" panose="020B0604020202020204" pitchFamily="34" charset="0"/>
              </a:rPr>
              <a:t>Hazardous waste marking (yellow label)</a:t>
            </a:r>
          </a:p>
          <a:p>
            <a:pPr lvl="1" eaLnBrk="1" hangingPunct="1"/>
            <a:r>
              <a:rPr lang="en-US" altLang="en-US" sz="1951" b="1" dirty="0">
                <a:latin typeface="Arial" panose="020B0604020202020204" pitchFamily="34" charset="0"/>
                <a:cs typeface="Arial" panose="020B0604020202020204" pitchFamily="34" charset="0"/>
              </a:rPr>
              <a:t>DOT label (i.e., corrosive, flammable)</a:t>
            </a:r>
            <a:endParaRPr lang="en-US" altLang="en-US" sz="1951" b="1" dirty="0">
              <a:solidFill>
                <a:srgbClr val="FF0000"/>
              </a:solidFill>
              <a:latin typeface="Arial" panose="020B0604020202020204" pitchFamily="34" charset="0"/>
              <a:cs typeface="Arial" panose="020B0604020202020204" pitchFamily="34" charset="0"/>
            </a:endParaRPr>
          </a:p>
        </p:txBody>
      </p:sp>
      <p:pic>
        <p:nvPicPr>
          <p:cNvPr id="11268" name="Picture 4" descr="https://www.empiresafety.com/media/catalog/product/cache/1/image/700x700/9df78eab33525d08d6e5fb8d27136e95/M/H/MHZW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6160" y="3294065"/>
            <a:ext cx="3475839" cy="347583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OT Hazmat Lab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361" y="3808753"/>
            <a:ext cx="2641600" cy="249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18826"/>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667000" y="554122"/>
            <a:ext cx="6858000"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Completion of Manifests</a:t>
            </a:r>
          </a:p>
        </p:txBody>
      </p:sp>
      <p:sp>
        <p:nvSpPr>
          <p:cNvPr id="55299" name="Rectangle 3"/>
          <p:cNvSpPr>
            <a:spLocks noGrp="1" noChangeArrowheads="1"/>
          </p:cNvSpPr>
          <p:nvPr>
            <p:ph type="body" idx="1"/>
          </p:nvPr>
        </p:nvSpPr>
        <p:spPr bwMode="auto">
          <a:xfrm>
            <a:off x="1016000" y="1600199"/>
            <a:ext cx="7924800" cy="4054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rmAutofit fontScale="85000" lnSpcReduction="20000"/>
          </a:bodyPr>
          <a:lstStyle/>
          <a:p>
            <a:pPr eaLnBrk="1" hangingPunct="1">
              <a:buFontTx/>
              <a:buNone/>
            </a:pPr>
            <a:r>
              <a:rPr lang="en-US" altLang="en-US" sz="2133" b="1" dirty="0">
                <a:latin typeface="Arial" panose="020B0604020202020204" pitchFamily="34" charset="0"/>
                <a:cs typeface="Arial" panose="020B0604020202020204" pitchFamily="34" charset="0"/>
              </a:rPr>
              <a:t>Manifest must include the following information</a:t>
            </a:r>
            <a:r>
              <a:rPr lang="en-US" altLang="en-US" sz="2133" dirty="0">
                <a:latin typeface="Arial" panose="020B0604020202020204" pitchFamily="34" charset="0"/>
                <a:cs typeface="Arial" panose="020B0604020202020204" pitchFamily="34" charset="0"/>
              </a:rPr>
              <a:t>:</a:t>
            </a:r>
          </a:p>
          <a:p>
            <a:pPr eaLnBrk="1" hangingPunct="1"/>
            <a:r>
              <a:rPr lang="en-US" altLang="en-US" sz="1867" b="1" dirty="0">
                <a:latin typeface="Arial" panose="020B0604020202020204" pitchFamily="34" charset="0"/>
                <a:cs typeface="Arial" panose="020B0604020202020204" pitchFamily="34" charset="0"/>
              </a:rPr>
              <a:t>Generator, Transporter, and TSDF Information</a:t>
            </a:r>
          </a:p>
          <a:p>
            <a:pPr eaLnBrk="1" hangingPunct="1"/>
            <a:r>
              <a:rPr lang="en-US" altLang="en-US" sz="1867" b="1" dirty="0">
                <a:latin typeface="Arial" panose="020B0604020202020204" pitchFamily="34" charset="0"/>
                <a:cs typeface="Arial" panose="020B0604020202020204" pitchFamily="34" charset="0"/>
              </a:rPr>
              <a:t>DOT Description of Waste</a:t>
            </a:r>
          </a:p>
          <a:p>
            <a:pPr eaLnBrk="1" hangingPunct="1"/>
            <a:r>
              <a:rPr lang="en-US" altLang="en-US" sz="1867" b="1" dirty="0">
                <a:latin typeface="Arial" panose="020B0604020202020204" pitchFamily="34" charset="0"/>
                <a:cs typeface="Arial" panose="020B0604020202020204" pitchFamily="34" charset="0"/>
              </a:rPr>
              <a:t>Quantity of Waste</a:t>
            </a:r>
          </a:p>
          <a:p>
            <a:pPr eaLnBrk="1" hangingPunct="1"/>
            <a:r>
              <a:rPr lang="en-US" altLang="en-US" sz="1867" b="1" dirty="0">
                <a:latin typeface="Arial" panose="020B0604020202020204" pitchFamily="34" charset="0"/>
                <a:cs typeface="Arial" panose="020B0604020202020204" pitchFamily="34" charset="0"/>
              </a:rPr>
              <a:t>EPA/State Waste Code</a:t>
            </a:r>
          </a:p>
          <a:p>
            <a:pPr eaLnBrk="1" hangingPunct="1"/>
            <a:r>
              <a:rPr lang="en-US" altLang="en-US" sz="1867" b="1" dirty="0">
                <a:latin typeface="Arial" panose="020B0604020202020204" pitchFamily="34" charset="0"/>
                <a:cs typeface="Arial" panose="020B0604020202020204" pitchFamily="34" charset="0"/>
              </a:rPr>
              <a:t>Emergency Response Information</a:t>
            </a:r>
          </a:p>
          <a:p>
            <a:pPr lvl="1" eaLnBrk="1" hangingPunct="1"/>
            <a:r>
              <a:rPr lang="en-US" altLang="en-US" sz="1867" b="1" dirty="0">
                <a:latin typeface="Arial" panose="020B0604020202020204" pitchFamily="34" charset="0"/>
                <a:cs typeface="Arial" panose="020B0604020202020204" pitchFamily="34" charset="0"/>
              </a:rPr>
              <a:t>ERG Guide Number</a:t>
            </a:r>
          </a:p>
          <a:p>
            <a:pPr lvl="1" eaLnBrk="1" hangingPunct="1"/>
            <a:r>
              <a:rPr lang="en-US" altLang="en-US" sz="1867" b="1" dirty="0">
                <a:latin typeface="Arial" panose="020B0604020202020204" pitchFamily="34" charset="0"/>
                <a:cs typeface="Arial" panose="020B0604020202020204" pitchFamily="34" charset="0"/>
              </a:rPr>
              <a:t>24 Hour Phone Number (i.e., CHEMTREC 1-800-424-9300) </a:t>
            </a:r>
          </a:p>
          <a:p>
            <a:pPr eaLnBrk="1" hangingPunct="1"/>
            <a:r>
              <a:rPr lang="en-US" altLang="en-US" sz="1867" b="1" dirty="0">
                <a:latin typeface="Arial" panose="020B0604020202020204" pitchFamily="34" charset="0"/>
                <a:cs typeface="Arial" panose="020B0604020202020204" pitchFamily="34" charset="0"/>
              </a:rPr>
              <a:t>Certification: Waste Minimization</a:t>
            </a:r>
          </a:p>
          <a:p>
            <a:pPr eaLnBrk="1" hangingPunct="1"/>
            <a:endParaRPr lang="en-US" altLang="en-US" sz="1800" dirty="0">
              <a:latin typeface="Times New Roman" pitchFamily="18" charset="0"/>
              <a:cs typeface="Arial" charset="0"/>
            </a:endParaRPr>
          </a:p>
        </p:txBody>
      </p:sp>
      <p:pic>
        <p:nvPicPr>
          <p:cNvPr id="4" name="Picture 2" descr="http://en.wikipedia.org/wiki/Special:FilePath/Emergency_Response_Guidebook_-_2020_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216" y="1774285"/>
            <a:ext cx="2719008" cy="388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404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2055466" y="434243"/>
            <a:ext cx="6943725" cy="628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r>
              <a:rPr lang="en-US" altLang="en-US" sz="2700" dirty="0">
                <a:solidFill>
                  <a:srgbClr val="002060"/>
                </a:solidFill>
                <a:latin typeface="Times New Roman" pitchFamily="18" charset="0"/>
                <a:cs typeface="Arial" charset="0"/>
              </a:rPr>
              <a:t>       </a:t>
            </a:r>
            <a:r>
              <a:rPr lang="en-US" altLang="en-US" sz="4133" b="1" dirty="0">
                <a:solidFill>
                  <a:srgbClr val="000000"/>
                </a:solidFill>
                <a:latin typeface="Arial" panose="020B0604020202020204" pitchFamily="34" charset="0"/>
                <a:cs typeface="Arial" panose="020B0604020202020204" pitchFamily="34" charset="0"/>
              </a:rPr>
              <a:t>RCRA Contingency Plan</a:t>
            </a:r>
          </a:p>
        </p:txBody>
      </p:sp>
      <p:sp>
        <p:nvSpPr>
          <p:cNvPr id="1030" name="Rectangle 3"/>
          <p:cNvSpPr>
            <a:spLocks noGrp="1" noChangeArrowheads="1"/>
          </p:cNvSpPr>
          <p:nvPr>
            <p:ph type="body" idx="1"/>
          </p:nvPr>
        </p:nvSpPr>
        <p:spPr bwMode="auto">
          <a:xfrm>
            <a:off x="159868" y="1463002"/>
            <a:ext cx="11576246" cy="32575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bodyPr>
          <a:lstStyle/>
          <a:p>
            <a:pPr eaLnBrk="1" hangingPunct="1">
              <a:lnSpc>
                <a:spcPct val="90000"/>
              </a:lnSpc>
            </a:pPr>
            <a:r>
              <a:rPr lang="en-US" altLang="en-US" sz="1800" b="1" dirty="0">
                <a:latin typeface="Arial" panose="020B0604020202020204" pitchFamily="34" charset="0"/>
                <a:cs typeface="Arial" panose="020B0604020202020204" pitchFamily="34" charset="0"/>
              </a:rPr>
              <a:t>Applicability</a:t>
            </a:r>
            <a:r>
              <a:rPr lang="en-US" altLang="en-US" sz="2100" b="1" dirty="0">
                <a:latin typeface="Arial" panose="020B0604020202020204" pitchFamily="34" charset="0"/>
                <a:cs typeface="Arial" panose="020B0604020202020204" pitchFamily="34" charset="0"/>
              </a:rPr>
              <a:t> - </a:t>
            </a:r>
            <a:r>
              <a:rPr lang="en-US" altLang="en-US" sz="1800" b="1" dirty="0">
                <a:latin typeface="Arial" panose="020B0604020202020204" pitchFamily="34" charset="0"/>
                <a:cs typeface="Arial" panose="020B0604020202020204" pitchFamily="34" charset="0"/>
              </a:rPr>
              <a:t>90-day generators/TSDFs</a:t>
            </a:r>
          </a:p>
          <a:p>
            <a:pPr eaLnBrk="1" hangingPunct="1">
              <a:lnSpc>
                <a:spcPct val="90000"/>
              </a:lnSpc>
            </a:pPr>
            <a:r>
              <a:rPr lang="en-US" altLang="en-US" sz="1800" b="1" dirty="0">
                <a:latin typeface="Arial" panose="020B0604020202020204" pitchFamily="34" charset="0"/>
                <a:cs typeface="Arial" panose="020B0604020202020204" pitchFamily="34" charset="0"/>
              </a:rPr>
              <a:t>Required Contents</a:t>
            </a:r>
          </a:p>
          <a:p>
            <a:pPr lvl="1" eaLnBrk="1" hangingPunct="1">
              <a:lnSpc>
                <a:spcPct val="90000"/>
              </a:lnSpc>
            </a:pPr>
            <a:r>
              <a:rPr lang="en-US" altLang="en-US" sz="1867" b="1"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Describe facility response to spills, fire, explosions, or any unplanned sudden or non-sudden release</a:t>
            </a:r>
          </a:p>
          <a:p>
            <a:pPr lvl="1" eaLnBrk="1" hangingPunct="1">
              <a:lnSpc>
                <a:spcPct val="90000"/>
              </a:lnSpc>
            </a:pPr>
            <a:r>
              <a:rPr lang="en-US" altLang="en-US" sz="1600" b="1" dirty="0">
                <a:latin typeface="Arial" panose="020B0604020202020204" pitchFamily="34" charset="0"/>
                <a:cs typeface="Arial" panose="020B0604020202020204" pitchFamily="34" charset="0"/>
              </a:rPr>
              <a:t>	Describe arrangements with ER agencies (i.e., police, fire, hospitals)</a:t>
            </a:r>
          </a:p>
          <a:p>
            <a:pPr lvl="1" eaLnBrk="1" hangingPunct="1">
              <a:lnSpc>
                <a:spcPct val="90000"/>
              </a:lnSpc>
            </a:pPr>
            <a:r>
              <a:rPr lang="en-US" altLang="en-US" sz="1600" b="1" dirty="0">
                <a:latin typeface="Arial" panose="020B0604020202020204" pitchFamily="34" charset="0"/>
                <a:cs typeface="Arial" panose="020B0604020202020204" pitchFamily="34" charset="0"/>
              </a:rPr>
              <a:t>	List ER coordinators in order - names, addresses, phone numbers</a:t>
            </a:r>
          </a:p>
          <a:p>
            <a:pPr lvl="1" eaLnBrk="1" hangingPunct="1">
              <a:lnSpc>
                <a:spcPct val="90000"/>
              </a:lnSpc>
            </a:pPr>
            <a:r>
              <a:rPr lang="en-US" altLang="en-US" sz="1600" b="1" dirty="0">
                <a:latin typeface="Arial" panose="020B0604020202020204" pitchFamily="34" charset="0"/>
                <a:cs typeface="Arial" panose="020B0604020202020204" pitchFamily="34" charset="0"/>
              </a:rPr>
              <a:t>	List of ER equipment - physical description, location, capabilities</a:t>
            </a:r>
          </a:p>
          <a:p>
            <a:pPr lvl="1" eaLnBrk="1" hangingPunct="1">
              <a:lnSpc>
                <a:spcPct val="90000"/>
              </a:lnSpc>
            </a:pPr>
            <a:r>
              <a:rPr lang="en-US" altLang="en-US" sz="1600" b="1" dirty="0">
                <a:latin typeface="Arial" panose="020B0604020202020204" pitchFamily="34" charset="0"/>
                <a:cs typeface="Arial" panose="020B0604020202020204" pitchFamily="34" charset="0"/>
              </a:rPr>
              <a:t>	Evacuation plan</a:t>
            </a:r>
          </a:p>
        </p:txBody>
      </p:sp>
      <p:sp>
        <p:nvSpPr>
          <p:cNvPr id="1031" name="Rectangle 3"/>
          <p:cNvSpPr>
            <a:spLocks noChangeArrowheads="1"/>
          </p:cNvSpPr>
          <p:nvPr/>
        </p:nvSpPr>
        <p:spPr bwMode="auto">
          <a:xfrm>
            <a:off x="615753" y="3920335"/>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80985" indent="-380985">
              <a:buFont typeface="Arial" panose="020B0604020202020204" pitchFamily="34" charset="0"/>
              <a:buChar char="•"/>
            </a:pPr>
            <a:r>
              <a:rPr lang="en-US" altLang="en-US" sz="1800" b="1" dirty="0">
                <a:solidFill>
                  <a:srgbClr val="002060"/>
                </a:solidFill>
                <a:latin typeface="Arial" panose="020B0604020202020204" pitchFamily="34" charset="0"/>
                <a:cs typeface="Arial" panose="020B0604020202020204" pitchFamily="34" charset="0"/>
              </a:rPr>
              <a:t>Plan MUST include </a:t>
            </a:r>
            <a:r>
              <a:rPr lang="en-US" altLang="en-US" sz="2000" b="1" dirty="0">
                <a:solidFill>
                  <a:srgbClr val="002060"/>
                </a:solidFill>
                <a:latin typeface="Arial" panose="020B0604020202020204" pitchFamily="34" charset="0"/>
                <a:cs typeface="Arial" panose="020B0604020202020204" pitchFamily="34" charset="0"/>
              </a:rPr>
              <a:t>“Executive Summary”</a:t>
            </a:r>
            <a:endParaRPr lang="en-US" altLang="en-US" sz="2000" dirty="0">
              <a:latin typeface="Arial" panose="020B0604020202020204" pitchFamily="34" charset="0"/>
              <a:cs typeface="Arial" panose="020B0604020202020204" pitchFamily="34" charset="0"/>
            </a:endParaRPr>
          </a:p>
        </p:txBody>
      </p:sp>
      <p:sp>
        <p:nvSpPr>
          <p:cNvPr id="1032" name="Rectangle 4"/>
          <p:cNvSpPr>
            <a:spLocks noChangeArrowheads="1"/>
          </p:cNvSpPr>
          <p:nvPr/>
        </p:nvSpPr>
        <p:spPr bwMode="auto">
          <a:xfrm>
            <a:off x="2997785" y="4529516"/>
            <a:ext cx="48577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b="1" dirty="0">
                <a:latin typeface="Arial" panose="020B0604020202020204" pitchFamily="34" charset="0"/>
                <a:cs typeface="Arial" panose="020B0604020202020204" pitchFamily="34" charset="0"/>
              </a:rPr>
              <a:t>Preparedness and Prevention</a:t>
            </a:r>
            <a:br>
              <a:rPr lang="en-US" altLang="en-US" sz="1500" dirty="0">
                <a:latin typeface="Times New Roman" pitchFamily="18" charset="0"/>
              </a:rPr>
            </a:br>
            <a:endParaRPr lang="en-US" altLang="en-US" sz="1800" dirty="0"/>
          </a:p>
        </p:txBody>
      </p:sp>
      <p:sp>
        <p:nvSpPr>
          <p:cNvPr id="1033" name="Rectangle 5"/>
          <p:cNvSpPr>
            <a:spLocks noChangeArrowheads="1"/>
          </p:cNvSpPr>
          <p:nvPr/>
        </p:nvSpPr>
        <p:spPr bwMode="auto">
          <a:xfrm>
            <a:off x="711200" y="5089164"/>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00" b="1" dirty="0">
                <a:latin typeface="Arial" panose="020B0604020202020204" pitchFamily="34" charset="0"/>
                <a:cs typeface="Arial" panose="020B0604020202020204" pitchFamily="34" charset="0"/>
              </a:rPr>
              <a:t>Minimize the likelihood of an accident due to hazardous waste management activities</a:t>
            </a:r>
          </a:p>
        </p:txBody>
      </p:sp>
      <p:graphicFrame>
        <p:nvGraphicFramePr>
          <p:cNvPr id="1026" name="Object 3">
            <a:hlinkClick r:id="" action="ppaction://ole?verb=0"/>
          </p:cNvPr>
          <p:cNvGraphicFramePr>
            <a:graphicFrameLocks noGrp="1"/>
          </p:cNvGraphicFramePr>
          <p:nvPr>
            <p:extLst>
              <p:ext uri="{D42A27DB-BD31-4B8C-83A1-F6EECF244321}">
                <p14:modId xmlns:p14="http://schemas.microsoft.com/office/powerpoint/2010/main" val="658136532"/>
              </p:ext>
            </p:extLst>
          </p:nvPr>
        </p:nvGraphicFramePr>
        <p:xfrm>
          <a:off x="9230470" y="3678494"/>
          <a:ext cx="1485900" cy="772716"/>
        </p:xfrm>
        <a:graphic>
          <a:graphicData uri="http://schemas.openxmlformats.org/presentationml/2006/ole">
            <mc:AlternateContent xmlns:mc="http://schemas.openxmlformats.org/markup-compatibility/2006">
              <mc:Choice xmlns:v="urn:schemas-microsoft-com:vml" Requires="v">
                <p:oleObj name="Clip" r:id="rId3" imgW="2015800" imgH="1331189" progId="">
                  <p:embed/>
                </p:oleObj>
              </mc:Choice>
              <mc:Fallback>
                <p:oleObj name="Clip" r:id="rId3" imgW="2015800" imgH="1331189" progId="">
                  <p:embed/>
                  <p:pic>
                    <p:nvPicPr>
                      <p:cNvPr id="1026" name="Object 3">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470" y="3678494"/>
                        <a:ext cx="1485900" cy="77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
            <a:hlinkClick r:id="" action="ppaction://ole?verb=0"/>
          </p:cNvPr>
          <p:cNvGraphicFramePr>
            <a:graphicFrameLocks noGrp="1"/>
          </p:cNvGraphicFramePr>
          <p:nvPr>
            <p:extLst>
              <p:ext uri="{D42A27DB-BD31-4B8C-83A1-F6EECF244321}">
                <p14:modId xmlns:p14="http://schemas.microsoft.com/office/powerpoint/2010/main" val="3441349519"/>
              </p:ext>
            </p:extLst>
          </p:nvPr>
        </p:nvGraphicFramePr>
        <p:xfrm>
          <a:off x="10193063" y="2629816"/>
          <a:ext cx="1543051" cy="923925"/>
        </p:xfrm>
        <a:graphic>
          <a:graphicData uri="http://schemas.openxmlformats.org/presentationml/2006/ole">
            <mc:AlternateContent xmlns:mc="http://schemas.openxmlformats.org/markup-compatibility/2006">
              <mc:Choice xmlns:v="urn:schemas-microsoft-com:vml" Requires="v">
                <p:oleObj name="Clip" r:id="rId5" imgW="2548276" imgH="1244028" progId="">
                  <p:embed/>
                </p:oleObj>
              </mc:Choice>
              <mc:Fallback>
                <p:oleObj name="Clip" r:id="rId5" imgW="2548276" imgH="1244028" progId="">
                  <p:embed/>
                  <p:pic>
                    <p:nvPicPr>
                      <p:cNvPr id="1027" name="Object 2">
                        <a:hlinkClick r:id="" action="ppaction://ole?verb=0"/>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3063" y="2629816"/>
                        <a:ext cx="154305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Object 4"/>
          <p:cNvGraphicFramePr>
            <a:graphicFrameLocks noGrp="1" noChangeAspect="1"/>
          </p:cNvGraphicFramePr>
          <p:nvPr>
            <p:extLst>
              <p:ext uri="{D42A27DB-BD31-4B8C-83A1-F6EECF244321}">
                <p14:modId xmlns:p14="http://schemas.microsoft.com/office/powerpoint/2010/main" val="2114772096"/>
              </p:ext>
            </p:extLst>
          </p:nvPr>
        </p:nvGraphicFramePr>
        <p:xfrm>
          <a:off x="9909955" y="4614723"/>
          <a:ext cx="1200151" cy="869156"/>
        </p:xfrm>
        <a:graphic>
          <a:graphicData uri="http://schemas.openxmlformats.org/presentationml/2006/ole">
            <mc:AlternateContent xmlns:mc="http://schemas.openxmlformats.org/markup-compatibility/2006">
              <mc:Choice xmlns:v="urn:schemas-microsoft-com:vml" Requires="v">
                <p:oleObj name="Clip" r:id="rId7" imgW="1384402" imgH="853135" progId="">
                  <p:embed/>
                </p:oleObj>
              </mc:Choice>
              <mc:Fallback>
                <p:oleObj name="Clip" r:id="rId7" imgW="1384402" imgH="853135" progId="">
                  <p:embed/>
                  <p:pic>
                    <p:nvPicPr>
                      <p:cNvPr id="1028"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9955" y="4614723"/>
                        <a:ext cx="1200151" cy="8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4348561"/>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155651" y="425742"/>
            <a:ext cx="5880698" cy="58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Employee Training</a:t>
            </a:r>
            <a:br>
              <a:rPr lang="en-US" altLang="en-US" b="1" dirty="0">
                <a:latin typeface="Times New Roman" pitchFamily="18" charset="0"/>
                <a:cs typeface="Times New Roman" pitchFamily="18" charset="0"/>
              </a:rPr>
            </a:br>
            <a:endParaRPr lang="en-US" altLang="en-US" b="1" dirty="0">
              <a:latin typeface="Times New Roman" pitchFamily="18" charset="0"/>
              <a:cs typeface="Times New Roman" pitchFamily="18" charset="0"/>
            </a:endParaRPr>
          </a:p>
        </p:txBody>
      </p:sp>
      <p:sp>
        <p:nvSpPr>
          <p:cNvPr id="57347" name="Rectangle 3"/>
          <p:cNvSpPr>
            <a:spLocks noGrp="1" noChangeArrowheads="1"/>
          </p:cNvSpPr>
          <p:nvPr>
            <p:ph type="body" idx="1"/>
          </p:nvPr>
        </p:nvSpPr>
        <p:spPr bwMode="auto">
          <a:xfrm>
            <a:off x="766266" y="1234233"/>
            <a:ext cx="9600359" cy="4428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3" tIns="33336" rIns="67863" bIns="33336" numCol="1" rtlCol="0" anchor="t" anchorCtr="0" compatLnSpc="1">
            <a:prstTxWarp prst="textNoShape">
              <a:avLst/>
            </a:prstTxWarp>
            <a:noAutofit/>
          </a:bodyPr>
          <a:lstStyle/>
          <a:p>
            <a:pPr eaLnBrk="1" hangingPunct="1">
              <a:buFontTx/>
              <a:buNone/>
            </a:pPr>
            <a:r>
              <a:rPr lang="en-US" altLang="en-US" sz="2400" b="1" dirty="0">
                <a:latin typeface="Arial" panose="020B0604020202020204" pitchFamily="34" charset="0"/>
                <a:cs typeface="Arial" panose="020B0604020202020204" pitchFamily="34" charset="0"/>
              </a:rPr>
              <a:t>Who must be Trained? </a:t>
            </a:r>
            <a:endParaRPr lang="en-US" altLang="en-US" sz="2400" dirty="0">
              <a:latin typeface="Arial" panose="020B0604020202020204" pitchFamily="34" charset="0"/>
              <a:cs typeface="Arial" panose="020B0604020202020204" pitchFamily="34" charset="0"/>
            </a:endParaRPr>
          </a:p>
          <a:p>
            <a:pPr eaLnBrk="1" hangingPunct="1"/>
            <a:r>
              <a:rPr lang="en-US" altLang="en-US" sz="2400" b="1" dirty="0">
                <a:latin typeface="Arial" panose="020B0604020202020204" pitchFamily="34" charset="0"/>
                <a:cs typeface="Arial" panose="020B0604020202020204" pitchFamily="34" charset="0"/>
              </a:rPr>
              <a:t>All personnel involved in hazardous waste management (except satellite accumulation)</a:t>
            </a:r>
          </a:p>
          <a:p>
            <a:pPr lvl="1" eaLnBrk="1" hangingPunct="1"/>
            <a:r>
              <a:rPr lang="en-US" altLang="en-US" b="1" dirty="0">
                <a:latin typeface="Arial" panose="020B0604020202020204" pitchFamily="34" charset="0"/>
                <a:cs typeface="Arial" panose="020B0604020202020204" pitchFamily="34" charset="0"/>
              </a:rPr>
              <a:t>Small quantity generators</a:t>
            </a:r>
          </a:p>
          <a:p>
            <a:pPr lvl="1" eaLnBrk="1" hangingPunct="1"/>
            <a:r>
              <a:rPr lang="en-US" altLang="en-US" b="1" dirty="0">
                <a:latin typeface="Arial" panose="020B0604020202020204" pitchFamily="34" charset="0"/>
                <a:cs typeface="Arial" panose="020B0604020202020204" pitchFamily="34" charset="0"/>
              </a:rPr>
              <a:t>&lt;90-day generators</a:t>
            </a:r>
          </a:p>
          <a:p>
            <a:pPr lvl="1" eaLnBrk="1" hangingPunct="1"/>
            <a:r>
              <a:rPr lang="en-US" altLang="en-US" b="1" dirty="0">
                <a:latin typeface="Arial" panose="020B0604020202020204" pitchFamily="34" charset="0"/>
                <a:cs typeface="Arial" panose="020B0604020202020204" pitchFamily="34" charset="0"/>
              </a:rPr>
              <a:t>TSDF facilities</a:t>
            </a:r>
          </a:p>
          <a:p>
            <a:pPr eaLnBrk="1" hangingPunct="1"/>
            <a:r>
              <a:rPr lang="en-US" altLang="en-US" sz="2400" b="1" dirty="0">
                <a:solidFill>
                  <a:srgbClr val="002060"/>
                </a:solidFill>
                <a:latin typeface="Arial" panose="020B0604020202020204" pitchFamily="34" charset="0"/>
                <a:cs typeface="Arial" panose="020B0604020202020204" pitchFamily="34" charset="0"/>
              </a:rPr>
              <a:t>When in doubt, TRAIN !!!</a:t>
            </a:r>
          </a:p>
        </p:txBody>
      </p:sp>
      <p:pic>
        <p:nvPicPr>
          <p:cNvPr id="3" name="Picture 2">
            <a:extLst>
              <a:ext uri="{FF2B5EF4-FFF2-40B4-BE49-F238E27FC236}">
                <a16:creationId xmlns:a16="http://schemas.microsoft.com/office/drawing/2014/main" id="{3DFB3302-B7E0-487F-8F55-C8FDCE5357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32801" y="4281102"/>
            <a:ext cx="3624647" cy="2576898"/>
          </a:xfrm>
          <a:prstGeom prst="rect">
            <a:avLst/>
          </a:prstGeom>
        </p:spPr>
      </p:pic>
    </p:spTree>
    <p:extLst>
      <p:ext uri="{BB962C8B-B14F-4D97-AF65-F5344CB8AC3E}">
        <p14:creationId xmlns:p14="http://schemas.microsoft.com/office/powerpoint/2010/main" val="32323274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323436" y="582898"/>
            <a:ext cx="10055224" cy="79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7" tIns="33338" rIns="67867"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dirty="0">
                <a:latin typeface="Times New Roman" pitchFamily="18" charset="0"/>
                <a:cs typeface="Times New Roman" pitchFamily="18" charset="0"/>
              </a:rPr>
              <a:t>  </a:t>
            </a:r>
            <a:r>
              <a:rPr lang="en-US" altLang="en-US" sz="3200" b="1" dirty="0">
                <a:latin typeface="Arial" panose="020B0604020202020204" pitchFamily="34" charset="0"/>
                <a:cs typeface="Arial" panose="020B0604020202020204" pitchFamily="34" charset="0"/>
              </a:rPr>
              <a:t>criminal acts under RCRA carry severe Penalties.  </a:t>
            </a:r>
          </a:p>
          <a:p>
            <a:pPr eaLnBrk="1" latinLnBrk="1" hangingPunct="1"/>
            <a:endParaRPr lang="en-US" altLang="en-US" sz="1500" b="1" dirty="0">
              <a:latin typeface="Times New Roman" pitchFamily="18" charset="0"/>
              <a:cs typeface="Times New Roman" pitchFamily="18" charset="0"/>
            </a:endParaRPr>
          </a:p>
        </p:txBody>
      </p:sp>
      <p:sp>
        <p:nvSpPr>
          <p:cNvPr id="58371" name="Rectangle 4"/>
          <p:cNvSpPr>
            <a:spLocks noChangeArrowheads="1"/>
          </p:cNvSpPr>
          <p:nvPr/>
        </p:nvSpPr>
        <p:spPr bwMode="auto">
          <a:xfrm>
            <a:off x="889556" y="1373500"/>
            <a:ext cx="10412888" cy="52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7" tIns="33338" rIns="67867" bIns="33338">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b="1" dirty="0">
                <a:latin typeface="Arial" panose="020B0604020202020204" pitchFamily="34" charset="0"/>
                <a:cs typeface="Arial" panose="020B0604020202020204" pitchFamily="34" charset="0"/>
              </a:rPr>
              <a:t>1) Transporting waste to a non-permitted facility</a:t>
            </a:r>
          </a:p>
          <a:p>
            <a:pPr eaLnBrk="1" hangingPunct="1"/>
            <a:r>
              <a:rPr lang="en-US" altLang="en-US" b="1" dirty="0">
                <a:latin typeface="Arial" panose="020B0604020202020204" pitchFamily="34" charset="0"/>
                <a:cs typeface="Arial" panose="020B0604020202020204" pitchFamily="34" charset="0"/>
              </a:rPr>
              <a:t>2) Treating, storing or disposing of waste w/o a permit</a:t>
            </a:r>
          </a:p>
          <a:p>
            <a:pPr eaLnBrk="1" hangingPunct="1"/>
            <a:r>
              <a:rPr lang="en-US" altLang="en-US" b="1" dirty="0">
                <a:latin typeface="Arial" panose="020B0604020202020204" pitchFamily="34" charset="0"/>
                <a:cs typeface="Arial" panose="020B0604020202020204" pitchFamily="34" charset="0"/>
              </a:rPr>
              <a:t>3) Omitting information/false statement on any compliance document</a:t>
            </a:r>
          </a:p>
          <a:p>
            <a:pPr eaLnBrk="1" hangingPunct="1"/>
            <a:r>
              <a:rPr lang="en-US" altLang="en-US" b="1" dirty="0">
                <a:latin typeface="Arial" panose="020B0604020202020204" pitchFamily="34" charset="0"/>
                <a:cs typeface="Arial" panose="020B0604020202020204" pitchFamily="34" charset="0"/>
              </a:rPr>
              <a:t>4) Not complying with recordkeeping and reporting requirements</a:t>
            </a:r>
          </a:p>
          <a:p>
            <a:pPr eaLnBrk="1" hangingPunct="1"/>
            <a:r>
              <a:rPr lang="en-US" altLang="en-US" b="1" dirty="0">
                <a:latin typeface="Arial" panose="020B0604020202020204" pitchFamily="34" charset="0"/>
                <a:cs typeface="Arial" panose="020B0604020202020204" pitchFamily="34" charset="0"/>
              </a:rPr>
              <a:t>5) Transporting without a manifest</a:t>
            </a:r>
          </a:p>
          <a:p>
            <a:pPr eaLnBrk="1" hangingPunct="1"/>
            <a:r>
              <a:rPr lang="en-US" altLang="en-US" b="1" dirty="0">
                <a:latin typeface="Arial" panose="020B0604020202020204" pitchFamily="34" charset="0"/>
                <a:cs typeface="Arial" panose="020B0604020202020204" pitchFamily="34" charset="0"/>
              </a:rPr>
              <a:t>6) Exporting waste without consent of receiving country</a:t>
            </a:r>
          </a:p>
          <a:p>
            <a:pPr eaLnBrk="1" hangingPunct="1"/>
            <a:r>
              <a:rPr lang="en-US" altLang="en-US" b="1" dirty="0">
                <a:solidFill>
                  <a:srgbClr val="C00000"/>
                </a:solidFill>
                <a:latin typeface="Arial" panose="020B0604020202020204" pitchFamily="34" charset="0"/>
                <a:cs typeface="Arial" panose="020B0604020202020204" pitchFamily="34" charset="0"/>
              </a:rPr>
              <a:t>7) Action resulting in imminent danger</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$50K/day of violation and two years in prison</a:t>
            </a:r>
          </a:p>
          <a:p>
            <a:pPr eaLnBrk="1" hangingPunct="1"/>
            <a:r>
              <a:rPr lang="en-US" altLang="en-US" b="1" dirty="0">
                <a:latin typeface="Arial" panose="020B0604020202020204" pitchFamily="34" charset="0"/>
                <a:cs typeface="Arial" panose="020B0604020202020204" pitchFamily="34" charset="0"/>
              </a:rPr>
              <a:t>$100K/day and four years in prison (repeat offenses)</a:t>
            </a:r>
          </a:p>
          <a:p>
            <a:pPr eaLnBrk="1" hangingPunct="1"/>
            <a:r>
              <a:rPr lang="en-US" altLang="en-US" b="1" dirty="0">
                <a:latin typeface="Arial" panose="020B0604020202020204" pitchFamily="34" charset="0"/>
                <a:cs typeface="Arial" panose="020B0604020202020204" pitchFamily="34" charset="0"/>
              </a:rPr>
              <a:t>$250K/day and 15 years in prison for an individual or 	</a:t>
            </a:r>
          </a:p>
          <a:p>
            <a:pPr eaLnBrk="1" hangingPunct="1"/>
            <a:r>
              <a:rPr lang="en-US" altLang="en-US" b="1" dirty="0">
                <a:latin typeface="Arial" panose="020B0604020202020204" pitchFamily="34" charset="0"/>
                <a:cs typeface="Arial" panose="020B0604020202020204" pitchFamily="34" charset="0"/>
              </a:rPr>
              <a:t>$1M for organization (applicable to act (7) only)</a:t>
            </a:r>
          </a:p>
          <a:p>
            <a:pPr eaLnBrk="1" hangingPunct="1"/>
            <a:endParaRPr lang="en-US" altLang="en-US" sz="1800" b="1" dirty="0">
              <a:latin typeface="Arial" panose="020B0604020202020204" pitchFamily="34" charset="0"/>
              <a:cs typeface="Arial" panose="020B0604020202020204" pitchFamily="34" charset="0"/>
            </a:endParaRPr>
          </a:p>
          <a:p>
            <a:pPr eaLnBrk="1" hangingPunct="1"/>
            <a:r>
              <a:rPr lang="en-US" altLang="en-US" sz="1500" dirty="0">
                <a:latin typeface="Arial" panose="020B0604020202020204" pitchFamily="34" charset="0"/>
                <a:cs typeface="Arial" panose="020B0604020202020204" pitchFamily="34" charset="0"/>
              </a:rPr>
              <a:t> </a:t>
            </a:r>
          </a:p>
          <a:p>
            <a:pPr eaLnBrk="1" latinLnBrk="1" hangingPunct="1"/>
            <a:endParaRPr lang="en-US" altLang="en-US" sz="1800" dirty="0">
              <a:latin typeface="Times New Roman" pitchFamily="18" charset="0"/>
              <a:cs typeface="Times New Roman" pitchFamily="18" charset="0"/>
            </a:endParaRPr>
          </a:p>
        </p:txBody>
      </p:sp>
      <p:pic>
        <p:nvPicPr>
          <p:cNvPr id="58372" name="Picture 4" descr="MPj04008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4013" y="3632509"/>
            <a:ext cx="2777987" cy="185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http://2.bp.blogspot.com/-FCbODKIe26U/UA7RwwHeDWI/AAAAAAAAABc/PA5fWQ3gi-Q/s1600/sev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772" y="582898"/>
            <a:ext cx="432218" cy="54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320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2924174" y="150740"/>
            <a:ext cx="6343651" cy="1200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rmAutofit fontScale="90000"/>
            <a:scene3d>
              <a:camera prst="orthographicFront"/>
              <a:lightRig rig="soft" dir="t"/>
            </a:scene3d>
            <a:sp3d prstMaterial="softEdge">
              <a:bevelT w="25400" h="25400"/>
            </a:sp3d>
          </a:bodyPr>
          <a:lstStyle/>
          <a:p>
            <a:pPr algn="ctr" eaLnBrk="1" hangingPunct="1"/>
            <a:br>
              <a:rPr lang="en-US" altLang="en-US" sz="2400" dirty="0">
                <a:solidFill>
                  <a:srgbClr val="070605"/>
                </a:solidFill>
                <a:latin typeface="Times New Roman" pitchFamily="18" charset="0"/>
                <a:cs typeface="Arial" charset="0"/>
              </a:rPr>
            </a:br>
            <a:r>
              <a:rPr lang="en-US" altLang="en-US" sz="4000" b="1" dirty="0">
                <a:solidFill>
                  <a:srgbClr val="070605"/>
                </a:solidFill>
                <a:latin typeface="Arial" panose="020B0604020202020204" pitchFamily="34" charset="0"/>
                <a:cs typeface="Arial" panose="020B0604020202020204" pitchFamily="34" charset="0"/>
              </a:rPr>
              <a:t>COMMON MISTAKES</a:t>
            </a:r>
            <a:br>
              <a:rPr lang="en-US" altLang="en-US" sz="4900" b="1" dirty="0">
                <a:solidFill>
                  <a:srgbClr val="070605"/>
                </a:solidFill>
                <a:latin typeface="Arial" panose="020B0604020202020204" pitchFamily="34" charset="0"/>
                <a:cs typeface="Arial" panose="020B0604020202020204" pitchFamily="34" charset="0"/>
              </a:rPr>
            </a:br>
            <a:endParaRPr lang="en-US" altLang="en-US" sz="4900" b="1" dirty="0">
              <a:solidFill>
                <a:srgbClr val="070605"/>
              </a:solidFill>
              <a:latin typeface="Arial" panose="020B0604020202020204" pitchFamily="34" charset="0"/>
              <a:cs typeface="Arial" panose="020B0604020202020204" pitchFamily="34" charset="0"/>
            </a:endParaRPr>
          </a:p>
        </p:txBody>
      </p:sp>
      <p:sp>
        <p:nvSpPr>
          <p:cNvPr id="59395" name="Rectangle 3"/>
          <p:cNvSpPr>
            <a:spLocks noGrp="1" noChangeArrowheads="1"/>
          </p:cNvSpPr>
          <p:nvPr>
            <p:ph type="body" idx="1"/>
          </p:nvPr>
        </p:nvSpPr>
        <p:spPr bwMode="auto">
          <a:xfrm>
            <a:off x="388705" y="1092056"/>
            <a:ext cx="11414588" cy="428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867" tIns="33338" rIns="67867" bIns="33338" numCol="1" rtlCol="0" anchor="t" anchorCtr="0" compatLnSpc="1">
            <a:prstTxWarp prst="textNoShape">
              <a:avLst/>
            </a:prstTxWarp>
            <a:noAutofit/>
          </a:bodyPr>
          <a:lstStyle/>
          <a:p>
            <a:pPr marL="216686" indent="-216686">
              <a:buNone/>
            </a:pPr>
            <a:r>
              <a:rPr lang="en-US" altLang="en-US" sz="2400" b="1" dirty="0">
                <a:latin typeface="Arial" panose="020B0604020202020204" pitchFamily="34" charset="0"/>
                <a:cs typeface="Arial" panose="020B0604020202020204" pitchFamily="34" charset="0"/>
              </a:rPr>
              <a:t>Not covering/closing containers</a:t>
            </a:r>
          </a:p>
          <a:p>
            <a:pPr marL="216686" indent="-216686">
              <a:buNone/>
            </a:pPr>
            <a:r>
              <a:rPr lang="en-US" altLang="en-US" sz="2400" b="1" dirty="0">
                <a:latin typeface="Arial" panose="020B0604020202020204" pitchFamily="34" charset="0"/>
                <a:cs typeface="Arial" panose="020B0604020202020204" pitchFamily="34" charset="0"/>
              </a:rPr>
              <a:t>Incorrect container labeling</a:t>
            </a:r>
          </a:p>
          <a:p>
            <a:pPr marL="216686" indent="-216686">
              <a:buNone/>
            </a:pPr>
            <a:r>
              <a:rPr lang="en-US" altLang="en-US" sz="2400" b="1" dirty="0">
                <a:latin typeface="Arial" panose="020B0604020202020204" pitchFamily="34" charset="0"/>
                <a:cs typeface="Arial" panose="020B0604020202020204" pitchFamily="34" charset="0"/>
              </a:rPr>
              <a:t>Improper use or missing accumulation start date</a:t>
            </a:r>
          </a:p>
          <a:p>
            <a:pPr marL="216686" indent="-216686">
              <a:buNone/>
            </a:pPr>
            <a:r>
              <a:rPr lang="en-US" altLang="en-US" sz="2400" b="1" dirty="0">
                <a:latin typeface="Arial" panose="020B0604020202020204" pitchFamily="34" charset="0"/>
                <a:cs typeface="Arial" panose="020B0604020202020204" pitchFamily="34" charset="0"/>
              </a:rPr>
              <a:t>Exceeding the three-day (72 hours) time limit for full satellite containers</a:t>
            </a:r>
          </a:p>
          <a:p>
            <a:pPr marL="216686" indent="-216686">
              <a:buNone/>
            </a:pPr>
            <a:r>
              <a:rPr lang="en-US" altLang="en-US" sz="2400" b="1" dirty="0">
                <a:latin typeface="Arial" panose="020B0604020202020204" pitchFamily="34" charset="0"/>
                <a:cs typeface="Arial" panose="020B0604020202020204" pitchFamily="34" charset="0"/>
              </a:rPr>
              <a:t>Improper training documentation</a:t>
            </a:r>
          </a:p>
          <a:p>
            <a:pPr marL="216686" indent="-216686">
              <a:buNone/>
            </a:pPr>
            <a:r>
              <a:rPr lang="en-US" altLang="en-US" sz="2400" b="1" dirty="0">
                <a:latin typeface="Arial" panose="020B0604020202020204" pitchFamily="34" charset="0"/>
                <a:cs typeface="Arial" panose="020B0604020202020204" pitchFamily="34" charset="0"/>
              </a:rPr>
              <a:t>	(i.e., job descriptions, titles/qualifications, frequency)</a:t>
            </a:r>
          </a:p>
          <a:p>
            <a:pPr marL="216686" indent="-216686">
              <a:buNone/>
            </a:pPr>
            <a:r>
              <a:rPr lang="en-US" altLang="en-US" sz="2400" b="1" dirty="0">
                <a:latin typeface="Arial" panose="020B0604020202020204" pitchFamily="34" charset="0"/>
                <a:cs typeface="Arial" panose="020B0604020202020204" pitchFamily="34" charset="0"/>
              </a:rPr>
              <a:t>Failure to conduct inspections </a:t>
            </a:r>
          </a:p>
          <a:p>
            <a:pPr marL="216686" indent="-216686">
              <a:buNone/>
            </a:pPr>
            <a:r>
              <a:rPr lang="en-US" altLang="en-US" sz="2400" b="1" dirty="0">
                <a:latin typeface="Arial" panose="020B0604020202020204" pitchFamily="34" charset="0"/>
                <a:cs typeface="Arial" panose="020B0604020202020204" pitchFamily="34" charset="0"/>
              </a:rPr>
              <a:t>Failure to update contingency plan </a:t>
            </a:r>
          </a:p>
        </p:txBody>
      </p:sp>
    </p:spTree>
    <p:extLst>
      <p:ext uri="{BB962C8B-B14F-4D97-AF65-F5344CB8AC3E}">
        <p14:creationId xmlns:p14="http://schemas.microsoft.com/office/powerpoint/2010/main" val="38139077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66999" y="338004"/>
            <a:ext cx="6629798" cy="1143000"/>
          </a:xfrm>
        </p:spPr>
        <p:txBody>
          <a:bodyPr vert="horz" lIns="64008" tIns="32004" rIns="64008" bIns="32004" rtlCol="0" anchor="b" anchorCtr="0">
            <a:normAutofit/>
          </a:bodyPr>
          <a:lstStyle/>
          <a:p>
            <a:pPr algn="ctr" eaLnBrk="1" hangingPunct="1"/>
            <a:r>
              <a:rPr lang="en-US" altLang="en-US" sz="4000" b="1" dirty="0">
                <a:latin typeface="Arial" charset="0"/>
                <a:cs typeface="Arial" charset="0"/>
              </a:rPr>
              <a:t>Major Regulatory Areas</a:t>
            </a:r>
          </a:p>
        </p:txBody>
      </p:sp>
      <p:sp>
        <p:nvSpPr>
          <p:cNvPr id="7171" name="Rectangle 3"/>
          <p:cNvSpPr>
            <a:spLocks noChangeArrowheads="1"/>
          </p:cNvSpPr>
          <p:nvPr/>
        </p:nvSpPr>
        <p:spPr bwMode="auto">
          <a:xfrm>
            <a:off x="393898" y="1905000"/>
            <a:ext cx="11176000" cy="255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r>
              <a:rPr lang="en-US" altLang="en-US" sz="2667" b="1" u="sng" dirty="0">
                <a:latin typeface="Arial" charset="0"/>
              </a:rPr>
              <a:t>Cleanup of waste sites </a:t>
            </a:r>
            <a:r>
              <a:rPr lang="en-US" altLang="en-US" sz="2667" b="1" dirty="0">
                <a:latin typeface="Arial" charset="0"/>
              </a:rPr>
              <a:t>is regulated under the Comprehensive Environmental Response and Liability Act (</a:t>
            </a:r>
            <a:r>
              <a:rPr lang="en-US" altLang="en-US" sz="2667" b="1" u="sng" dirty="0">
                <a:latin typeface="Arial" charset="0"/>
              </a:rPr>
              <a:t>CERCLA</a:t>
            </a:r>
            <a:r>
              <a:rPr lang="en-US" altLang="en-US" sz="2667" b="1" dirty="0">
                <a:latin typeface="Arial" charset="0"/>
              </a:rPr>
              <a:t>) also known as “Superfund”.  </a:t>
            </a:r>
          </a:p>
          <a:p>
            <a:pPr eaLnBrk="1" hangingPunct="1">
              <a:spcBef>
                <a:spcPct val="0"/>
              </a:spcBef>
              <a:buFontTx/>
              <a:buNone/>
            </a:pPr>
            <a:endParaRPr lang="en-US" altLang="en-US" sz="2667" b="1" dirty="0">
              <a:latin typeface="Arial" charset="0"/>
            </a:endParaRPr>
          </a:p>
          <a:p>
            <a:pPr eaLnBrk="1" hangingPunct="1">
              <a:spcBef>
                <a:spcPct val="0"/>
              </a:spcBef>
              <a:buFontTx/>
              <a:buNone/>
            </a:pPr>
            <a:r>
              <a:rPr lang="en-US" altLang="en-US" sz="2667" b="1" dirty="0">
                <a:latin typeface="Arial" charset="0"/>
              </a:rPr>
              <a:t>The Emergency Planning and Community Right to Know (</a:t>
            </a:r>
            <a:r>
              <a:rPr lang="en-US" altLang="en-US" sz="2667" b="1" u="sng" dirty="0">
                <a:latin typeface="Arial" charset="0"/>
              </a:rPr>
              <a:t>EPCRA</a:t>
            </a:r>
            <a:r>
              <a:rPr lang="en-US" altLang="en-US" sz="2667" b="1" dirty="0">
                <a:latin typeface="Arial" charset="0"/>
              </a:rPr>
              <a:t>) deals with emergency planning and chemical information.</a:t>
            </a:r>
          </a:p>
        </p:txBody>
      </p:sp>
    </p:spTree>
    <p:extLst>
      <p:ext uri="{BB962C8B-B14F-4D97-AF65-F5344CB8AC3E}">
        <p14:creationId xmlns:p14="http://schemas.microsoft.com/office/powerpoint/2010/main" val="35955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279163" y="573270"/>
            <a:ext cx="4972051"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Clean Air Act (CAA)</a:t>
            </a:r>
          </a:p>
        </p:txBody>
      </p:sp>
      <p:sp>
        <p:nvSpPr>
          <p:cNvPr id="62467" name="Rectangle 3"/>
          <p:cNvSpPr>
            <a:spLocks noGrp="1" noChangeArrowheads="1"/>
          </p:cNvSpPr>
          <p:nvPr>
            <p:ph type="body" idx="1"/>
          </p:nvPr>
        </p:nvSpPr>
        <p:spPr bwMode="auto">
          <a:xfrm>
            <a:off x="982211" y="1766693"/>
            <a:ext cx="7620000" cy="2880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bodyPr>
          <a:lstStyle/>
          <a:p>
            <a:pPr eaLnBrk="1" hangingPunct="1">
              <a:lnSpc>
                <a:spcPct val="90000"/>
              </a:lnSpc>
            </a:pPr>
            <a:r>
              <a:rPr lang="en-US" altLang="en-US" sz="2400" b="1" dirty="0">
                <a:latin typeface="Arial" panose="020B0604020202020204" pitchFamily="34" charset="0"/>
                <a:cs typeface="Arial" panose="020B0604020202020204" pitchFamily="34" charset="0"/>
              </a:rPr>
              <a:t>CAA of 1970</a:t>
            </a:r>
          </a:p>
          <a:p>
            <a:pPr lvl="1" eaLnBrk="1" hangingPunct="1">
              <a:lnSpc>
                <a:spcPct val="90000"/>
              </a:lnSpc>
            </a:pPr>
            <a:r>
              <a:rPr lang="en-US" altLang="en-US" sz="2400" dirty="0">
                <a:latin typeface="Arial" panose="020B0604020202020204" pitchFamily="34" charset="0"/>
                <a:cs typeface="Arial" panose="020B0604020202020204" pitchFamily="34" charset="0"/>
              </a:rPr>
              <a:t>National Ambient Air Quality Standards (NAAQS)</a:t>
            </a:r>
          </a:p>
          <a:p>
            <a:pPr lvl="1" eaLnBrk="1" hangingPunct="1">
              <a:lnSpc>
                <a:spcPct val="90000"/>
              </a:lnSpc>
            </a:pPr>
            <a:endParaRPr lang="en-US" altLang="en-US" sz="2400" dirty="0">
              <a:latin typeface="Times New Roman" pitchFamily="18" charset="0"/>
              <a:cs typeface="Arial" charset="0"/>
            </a:endParaRPr>
          </a:p>
          <a:p>
            <a:pPr eaLnBrk="1" hangingPunct="1">
              <a:lnSpc>
                <a:spcPct val="90000"/>
              </a:lnSpc>
            </a:pPr>
            <a:r>
              <a:rPr lang="en-US" altLang="en-US" sz="2400" b="1" dirty="0">
                <a:latin typeface="Arial" panose="020B0604020202020204" pitchFamily="34" charset="0"/>
                <a:cs typeface="Arial" panose="020B0604020202020204" pitchFamily="34" charset="0"/>
              </a:rPr>
              <a:t>CAA of 1990</a:t>
            </a:r>
          </a:p>
          <a:p>
            <a:pPr lvl="1" eaLnBrk="1" hangingPunct="1">
              <a:lnSpc>
                <a:spcPct val="90000"/>
              </a:lnSpc>
            </a:pPr>
            <a:r>
              <a:rPr lang="en-US" altLang="en-US" sz="2400" dirty="0">
                <a:latin typeface="Times New Roman" pitchFamily="18" charset="0"/>
                <a:cs typeface="Arial" charset="0"/>
              </a:rPr>
              <a:t> </a:t>
            </a:r>
            <a:r>
              <a:rPr lang="en-US" altLang="en-US" sz="2400" dirty="0">
                <a:latin typeface="Arial" panose="020B0604020202020204" pitchFamily="34" charset="0"/>
                <a:cs typeface="Arial" panose="020B0604020202020204" pitchFamily="34" charset="0"/>
              </a:rPr>
              <a:t>established Titles III, V, VII</a:t>
            </a:r>
          </a:p>
        </p:txBody>
      </p:sp>
      <p:pic>
        <p:nvPicPr>
          <p:cNvPr id="62468" name="Picture 4" descr="MC9004322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445" y="3548257"/>
            <a:ext cx="37592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684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227665" y="648553"/>
            <a:ext cx="4972051" cy="742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Title III   CAA</a:t>
            </a:r>
          </a:p>
        </p:txBody>
      </p:sp>
      <p:sp>
        <p:nvSpPr>
          <p:cNvPr id="63491" name="Rectangle 3"/>
          <p:cNvSpPr>
            <a:spLocks noGrp="1" noChangeArrowheads="1"/>
          </p:cNvSpPr>
          <p:nvPr>
            <p:ph type="body" idx="1"/>
          </p:nvPr>
        </p:nvSpPr>
        <p:spPr bwMode="auto">
          <a:xfrm>
            <a:off x="481901" y="1626396"/>
            <a:ext cx="8001000" cy="3028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fontScale="92500" lnSpcReduction="10000"/>
          </a:bodyPr>
          <a:lstStyle/>
          <a:p>
            <a:pPr eaLnBrk="1" hangingPunct="1"/>
            <a:r>
              <a:rPr lang="en-US" altLang="en-US" sz="2400" b="1" dirty="0">
                <a:latin typeface="Arial" panose="020B0604020202020204" pitchFamily="34" charset="0"/>
                <a:cs typeface="Arial" panose="020B0604020202020204" pitchFamily="34" charset="0"/>
              </a:rPr>
              <a:t>Hazardous Air Pollutants (HAPS) – 189 established</a:t>
            </a:r>
          </a:p>
          <a:p>
            <a:pPr eaLnBrk="1" hangingPunct="1"/>
            <a:r>
              <a:rPr lang="en-US" altLang="en-US" sz="2400" b="1" dirty="0">
                <a:latin typeface="Arial" panose="020B0604020202020204" pitchFamily="34" charset="0"/>
                <a:cs typeface="Arial" panose="020B0604020202020204" pitchFamily="34" charset="0"/>
              </a:rPr>
              <a:t>Maximum Achievable Control Technology (MACT)</a:t>
            </a:r>
          </a:p>
          <a:p>
            <a:pPr eaLnBrk="1" hangingPunct="1"/>
            <a:r>
              <a:rPr lang="en-US" altLang="en-US" sz="2400" b="1" dirty="0">
                <a:latin typeface="Arial" panose="020B0604020202020204" pitchFamily="34" charset="0"/>
                <a:cs typeface="Arial" panose="020B0604020202020204" pitchFamily="34" charset="0"/>
              </a:rPr>
              <a:t>Minor Source &gt; 10 Tons/Year for 1 HAP</a:t>
            </a:r>
          </a:p>
          <a:p>
            <a:pPr eaLnBrk="1" hangingPunct="1"/>
            <a:r>
              <a:rPr lang="en-US" altLang="en-US" sz="2400" b="1" dirty="0">
                <a:latin typeface="Arial" panose="020B0604020202020204" pitchFamily="34" charset="0"/>
                <a:cs typeface="Arial" panose="020B0604020202020204" pitchFamily="34" charset="0"/>
              </a:rPr>
              <a:t>Major Source &gt; 25 Tons/Year for combination </a:t>
            </a:r>
          </a:p>
          <a:p>
            <a:pPr eaLnBrk="1" hangingPunct="1"/>
            <a:r>
              <a:rPr lang="en-US" altLang="en-US" sz="2400" b="1" dirty="0">
                <a:latin typeface="Arial" panose="020B0604020202020204" pitchFamily="34" charset="0"/>
                <a:cs typeface="Arial" panose="020B0604020202020204" pitchFamily="34" charset="0"/>
              </a:rPr>
              <a:t>Control technologies identified - all HAP’s</a:t>
            </a:r>
          </a:p>
          <a:p>
            <a:pPr eaLnBrk="1" hangingPunct="1"/>
            <a:endParaRPr lang="en-US" altLang="en-US" b="1" dirty="0">
              <a:latin typeface="Times New Roman" pitchFamily="18" charset="0"/>
              <a:cs typeface="Arial" charset="0"/>
            </a:endParaRPr>
          </a:p>
        </p:txBody>
      </p:sp>
      <p:pic>
        <p:nvPicPr>
          <p:cNvPr id="63492" name="Picture 5" descr="https://tse1.mm.bing.net/th?&amp;id=OIP.M7a8820e8aad0ad61abdd8d81b0cce024o0&amp;w=300&amp;h=260&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53" y="3851450"/>
            <a:ext cx="3790949" cy="300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07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3380764" y="404944"/>
            <a:ext cx="4042446"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dirty="0">
                <a:solidFill>
                  <a:srgbClr val="000000"/>
                </a:solidFill>
                <a:latin typeface="Times New Roman" pitchFamily="18" charset="0"/>
                <a:cs typeface="Arial" charset="0"/>
              </a:rPr>
              <a:t>              </a:t>
            </a:r>
            <a:r>
              <a:rPr lang="en-US" altLang="en-US" b="1" dirty="0">
                <a:solidFill>
                  <a:srgbClr val="000000"/>
                </a:solidFill>
                <a:latin typeface="Arial" panose="020B0604020202020204" pitchFamily="34" charset="0"/>
                <a:cs typeface="Arial" panose="020B0604020202020204" pitchFamily="34" charset="0"/>
              </a:rPr>
              <a:t>Title V  CAA</a:t>
            </a:r>
          </a:p>
        </p:txBody>
      </p:sp>
      <p:sp>
        <p:nvSpPr>
          <p:cNvPr id="64515" name="Rectangle 3"/>
          <p:cNvSpPr>
            <a:spLocks noGrp="1" noChangeArrowheads="1"/>
          </p:cNvSpPr>
          <p:nvPr>
            <p:ph type="body" idx="1"/>
          </p:nvPr>
        </p:nvSpPr>
        <p:spPr bwMode="auto">
          <a:xfrm>
            <a:off x="1016001" y="1090569"/>
            <a:ext cx="10271455" cy="2338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bodyPr>
          <a:lstStyle/>
          <a:p>
            <a:pPr eaLnBrk="1" hangingPunct="1"/>
            <a:r>
              <a:rPr lang="en-US" altLang="en-US" sz="1800" b="1" dirty="0">
                <a:latin typeface="Arial" panose="020B0604020202020204" pitchFamily="34" charset="0"/>
                <a:cs typeface="Arial" panose="020B0604020202020204" pitchFamily="34" charset="0"/>
              </a:rPr>
              <a:t>Created New Federal /State Permitting System</a:t>
            </a:r>
          </a:p>
          <a:p>
            <a:pPr eaLnBrk="1" hangingPunct="1"/>
            <a:r>
              <a:rPr lang="en-US" altLang="en-US" sz="1800" b="1" dirty="0">
                <a:latin typeface="Arial" panose="020B0604020202020204" pitchFamily="34" charset="0"/>
                <a:cs typeface="Arial" panose="020B0604020202020204" pitchFamily="34" charset="0"/>
              </a:rPr>
              <a:t>Nationwide system of fees @ $25/Ton</a:t>
            </a:r>
          </a:p>
          <a:p>
            <a:pPr eaLnBrk="1" hangingPunct="1"/>
            <a:r>
              <a:rPr lang="en-US" altLang="en-US" sz="1800" b="1" dirty="0">
                <a:latin typeface="Arial" panose="020B0604020202020204" pitchFamily="34" charset="0"/>
                <a:cs typeface="Arial" panose="020B0604020202020204" pitchFamily="34" charset="0"/>
              </a:rPr>
              <a:t>Minimum tonnage levels for regulated pollutants established for inclusion in permits</a:t>
            </a:r>
          </a:p>
          <a:p>
            <a:pPr eaLnBrk="1" hangingPunct="1"/>
            <a:r>
              <a:rPr lang="en-US" altLang="en-US" sz="1800" b="1" dirty="0">
                <a:latin typeface="Arial" panose="020B0604020202020204" pitchFamily="34" charset="0"/>
                <a:cs typeface="Arial" panose="020B0604020202020204" pitchFamily="34" charset="0"/>
              </a:rPr>
              <a:t>Long lead time for approval</a:t>
            </a:r>
          </a:p>
          <a:p>
            <a:pPr eaLnBrk="1" hangingPunct="1"/>
            <a:r>
              <a:rPr lang="en-US" altLang="en-US" sz="1800" b="1" dirty="0">
                <a:latin typeface="Arial" panose="020B0604020202020204" pitchFamily="34" charset="0"/>
                <a:cs typeface="Arial" panose="020B0604020202020204" pitchFamily="34" charset="0"/>
              </a:rPr>
              <a:t>States manage program with Federal oversight</a:t>
            </a:r>
          </a:p>
        </p:txBody>
      </p:sp>
      <p:sp>
        <p:nvSpPr>
          <p:cNvPr id="64516" name="Rectangle 4"/>
          <p:cNvSpPr>
            <a:spLocks noChangeArrowheads="1"/>
          </p:cNvSpPr>
          <p:nvPr/>
        </p:nvSpPr>
        <p:spPr bwMode="auto">
          <a:xfrm>
            <a:off x="4470401" y="3822237"/>
            <a:ext cx="2751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b="1" dirty="0">
                <a:solidFill>
                  <a:srgbClr val="070605"/>
                </a:solidFill>
                <a:latin typeface="Arial" panose="020B0604020202020204" pitchFamily="34" charset="0"/>
                <a:cs typeface="Arial" panose="020B0604020202020204" pitchFamily="34" charset="0"/>
              </a:rPr>
              <a:t>Title VII  CAA</a:t>
            </a:r>
            <a:endParaRPr lang="en-US" altLang="en-US" sz="3200" b="1" dirty="0">
              <a:latin typeface="Arial" panose="020B0604020202020204" pitchFamily="34" charset="0"/>
              <a:cs typeface="Arial" panose="020B0604020202020204" pitchFamily="34" charset="0"/>
            </a:endParaRPr>
          </a:p>
        </p:txBody>
      </p:sp>
      <p:sp>
        <p:nvSpPr>
          <p:cNvPr id="64517" name="Rectangle 5"/>
          <p:cNvSpPr>
            <a:spLocks noChangeArrowheads="1"/>
          </p:cNvSpPr>
          <p:nvPr/>
        </p:nvSpPr>
        <p:spPr bwMode="auto">
          <a:xfrm>
            <a:off x="1148276" y="4687349"/>
            <a:ext cx="6457951" cy="127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altLang="en-US" sz="2133" dirty="0">
                <a:latin typeface="Times New Roman" pitchFamily="18" charset="0"/>
              </a:rPr>
              <a:t>  </a:t>
            </a:r>
            <a:r>
              <a:rPr lang="en-US" altLang="en-US" sz="2133" b="1" dirty="0">
                <a:latin typeface="Arial" panose="020B0604020202020204" pitchFamily="34" charset="0"/>
                <a:cs typeface="Arial" panose="020B0604020202020204" pitchFamily="34" charset="0"/>
              </a:rPr>
              <a:t>Enforcement authority established</a:t>
            </a:r>
          </a:p>
          <a:p>
            <a:pPr eaLnBrk="1" hangingPunct="1">
              <a:lnSpc>
                <a:spcPct val="90000"/>
              </a:lnSpc>
            </a:pPr>
            <a:r>
              <a:rPr lang="en-US" altLang="en-US" sz="2133" b="1" dirty="0">
                <a:latin typeface="Arial" panose="020B0604020202020204" pitchFamily="34" charset="0"/>
                <a:cs typeface="Arial" panose="020B0604020202020204" pitchFamily="34" charset="0"/>
              </a:rPr>
              <a:t>  Criminal and Civil Penalties</a:t>
            </a:r>
          </a:p>
          <a:p>
            <a:pPr eaLnBrk="1" hangingPunct="1">
              <a:lnSpc>
                <a:spcPct val="90000"/>
              </a:lnSpc>
            </a:pPr>
            <a:r>
              <a:rPr lang="en-US" altLang="en-US" sz="2133" b="1" dirty="0">
                <a:latin typeface="Arial" panose="020B0604020202020204" pitchFamily="34" charset="0"/>
                <a:cs typeface="Arial" panose="020B0604020202020204" pitchFamily="34" charset="0"/>
              </a:rPr>
              <a:t>  Maximum $25K/day per violation</a:t>
            </a:r>
          </a:p>
          <a:p>
            <a:pPr eaLnBrk="1" hangingPunct="1">
              <a:lnSpc>
                <a:spcPct val="90000"/>
              </a:lnSpc>
            </a:pPr>
            <a:r>
              <a:rPr lang="en-US" altLang="en-US" sz="2133" b="1" dirty="0">
                <a:latin typeface="Arial" panose="020B0604020202020204" pitchFamily="34" charset="0"/>
                <a:cs typeface="Arial" panose="020B0604020202020204" pitchFamily="34" charset="0"/>
              </a:rPr>
              <a:t>  Maximum Administrative penalty $200K</a:t>
            </a:r>
          </a:p>
        </p:txBody>
      </p:sp>
    </p:spTree>
    <p:extLst>
      <p:ext uri="{BB962C8B-B14F-4D97-AF65-F5344CB8AC3E}">
        <p14:creationId xmlns:p14="http://schemas.microsoft.com/office/powerpoint/2010/main" val="3473632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58378" y="0"/>
            <a:ext cx="6628805" cy="1143000"/>
          </a:xfrm>
        </p:spPr>
        <p:txBody>
          <a:bodyPr vert="horz" lIns="64008" tIns="32004" rIns="64008" bIns="32004" rtlCol="0" anchor="b" anchorCtr="0">
            <a:normAutofit/>
          </a:bodyPr>
          <a:lstStyle/>
          <a:p>
            <a:pPr algn="ctr" eaLnBrk="1" hangingPunct="1"/>
            <a:r>
              <a:rPr lang="en-US" altLang="en-US" b="1" dirty="0">
                <a:solidFill>
                  <a:srgbClr val="070605"/>
                </a:solidFill>
                <a:latin typeface="Arial" charset="0"/>
                <a:cs typeface="Arial" charset="0"/>
              </a:rPr>
              <a:t>NAAQS  CAA</a:t>
            </a:r>
          </a:p>
        </p:txBody>
      </p:sp>
      <p:sp>
        <p:nvSpPr>
          <p:cNvPr id="68611" name="Rectangle 3"/>
          <p:cNvSpPr>
            <a:spLocks noGrp="1" noChangeArrowheads="1"/>
          </p:cNvSpPr>
          <p:nvPr>
            <p:ph type="body" idx="1"/>
          </p:nvPr>
        </p:nvSpPr>
        <p:spPr>
          <a:xfrm>
            <a:off x="1117601" y="1397001"/>
            <a:ext cx="8534598" cy="5138023"/>
          </a:xfrm>
        </p:spPr>
        <p:txBody>
          <a:bodyPr vert="horz" lIns="64008" tIns="32004" rIns="64008" bIns="32004" rtlCol="0">
            <a:normAutofit fontScale="77500" lnSpcReduction="20000"/>
          </a:bodyPr>
          <a:lstStyle/>
          <a:p>
            <a:pPr eaLnBrk="1" hangingPunct="1"/>
            <a:r>
              <a:rPr lang="en-US" altLang="en-US" sz="2500" b="1" dirty="0">
                <a:latin typeface="Arial" charset="0"/>
                <a:cs typeface="Arial" charset="0"/>
              </a:rPr>
              <a:t>Established for six criteria pollutants </a:t>
            </a:r>
          </a:p>
          <a:p>
            <a:pPr eaLnBrk="1" hangingPunct="1">
              <a:buNone/>
            </a:pPr>
            <a:r>
              <a:rPr lang="en-US" altLang="en-US" sz="2500" b="1" dirty="0">
                <a:solidFill>
                  <a:srgbClr val="0070C0"/>
                </a:solidFill>
                <a:latin typeface="Arial" charset="0"/>
                <a:cs typeface="Arial" charset="0"/>
              </a:rPr>
              <a:t>		Nitrogen Oxide (NOX)</a:t>
            </a:r>
          </a:p>
          <a:p>
            <a:pPr eaLnBrk="1" hangingPunct="1">
              <a:buNone/>
            </a:pPr>
            <a:r>
              <a:rPr lang="en-US" altLang="en-US" sz="2500" b="1" dirty="0">
                <a:solidFill>
                  <a:srgbClr val="0070C0"/>
                </a:solidFill>
                <a:latin typeface="Arial" charset="0"/>
                <a:cs typeface="Arial" charset="0"/>
              </a:rPr>
              <a:t>		Sulfur Dioxide (SOX)</a:t>
            </a:r>
          </a:p>
          <a:p>
            <a:pPr eaLnBrk="1" hangingPunct="1">
              <a:buNone/>
            </a:pPr>
            <a:r>
              <a:rPr lang="en-US" altLang="en-US" sz="2500" b="1" dirty="0">
                <a:solidFill>
                  <a:srgbClr val="0070C0"/>
                </a:solidFill>
                <a:latin typeface="Arial" charset="0"/>
                <a:cs typeface="Arial" charset="0"/>
              </a:rPr>
              <a:t>		Carbon Monoxide</a:t>
            </a:r>
          </a:p>
          <a:p>
            <a:pPr eaLnBrk="1" hangingPunct="1">
              <a:buNone/>
            </a:pPr>
            <a:r>
              <a:rPr lang="en-US" altLang="en-US" sz="2500" b="1" dirty="0">
                <a:solidFill>
                  <a:srgbClr val="0070C0"/>
                </a:solidFill>
                <a:latin typeface="Arial" charset="0"/>
                <a:cs typeface="Arial" charset="0"/>
              </a:rPr>
              <a:t>		Ozone</a:t>
            </a:r>
          </a:p>
          <a:p>
            <a:pPr eaLnBrk="1" hangingPunct="1">
              <a:buNone/>
            </a:pPr>
            <a:r>
              <a:rPr lang="en-US" altLang="en-US" sz="2500" b="1" dirty="0">
                <a:solidFill>
                  <a:srgbClr val="0070C0"/>
                </a:solidFill>
                <a:latin typeface="Arial" charset="0"/>
                <a:cs typeface="Arial" charset="0"/>
              </a:rPr>
              <a:t>		Lead</a:t>
            </a:r>
          </a:p>
          <a:p>
            <a:pPr eaLnBrk="1" hangingPunct="1">
              <a:buNone/>
            </a:pPr>
            <a:r>
              <a:rPr lang="en-US" altLang="en-US" sz="2500" b="1" dirty="0">
                <a:solidFill>
                  <a:srgbClr val="0070C0"/>
                </a:solidFill>
                <a:latin typeface="Arial" charset="0"/>
                <a:cs typeface="Arial" charset="0"/>
              </a:rPr>
              <a:t>		Particulate Matter</a:t>
            </a:r>
          </a:p>
          <a:p>
            <a:pPr eaLnBrk="1" hangingPunct="1"/>
            <a:r>
              <a:rPr lang="en-US" altLang="en-US" sz="2500" b="1" dirty="0">
                <a:latin typeface="Arial" charset="0"/>
                <a:cs typeface="Arial" charset="0"/>
              </a:rPr>
              <a:t>Attainment vs. non-attainment areas</a:t>
            </a:r>
          </a:p>
          <a:p>
            <a:pPr eaLnBrk="1" hangingPunct="1"/>
            <a:r>
              <a:rPr lang="en-US" altLang="en-US" sz="2500" b="1" dirty="0">
                <a:latin typeface="Arial" charset="0"/>
                <a:cs typeface="Arial" charset="0"/>
              </a:rPr>
              <a:t>New Source Performance Standards (NSPS)</a:t>
            </a:r>
          </a:p>
          <a:p>
            <a:pPr eaLnBrk="1" hangingPunct="1"/>
            <a:r>
              <a:rPr lang="en-US" altLang="en-US" sz="2500" b="1" dirty="0">
                <a:latin typeface="Arial" charset="0"/>
                <a:cs typeface="Arial" charset="0"/>
              </a:rPr>
              <a:t>NSPS reviews impact to areas not just a state</a:t>
            </a:r>
          </a:p>
        </p:txBody>
      </p:sp>
    </p:spTree>
    <p:extLst>
      <p:ext uri="{BB962C8B-B14F-4D97-AF65-F5344CB8AC3E}">
        <p14:creationId xmlns:p14="http://schemas.microsoft.com/office/powerpoint/2010/main" val="222059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20188" y="687570"/>
            <a:ext cx="9990138" cy="9715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Comprehensive Environmental Response, Compensation and Liability ACT (CERCLA)</a:t>
            </a:r>
          </a:p>
        </p:txBody>
      </p:sp>
      <p:sp>
        <p:nvSpPr>
          <p:cNvPr id="66563" name="Rectangle 3"/>
          <p:cNvSpPr>
            <a:spLocks noGrp="1" noChangeArrowheads="1"/>
          </p:cNvSpPr>
          <p:nvPr>
            <p:ph type="body" idx="1"/>
          </p:nvPr>
        </p:nvSpPr>
        <p:spPr bwMode="auto">
          <a:xfrm>
            <a:off x="251670" y="1914292"/>
            <a:ext cx="10758656" cy="5209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bodyPr>
          <a:lstStyle/>
          <a:p>
            <a:pPr eaLnBrk="1" hangingPunct="1">
              <a:lnSpc>
                <a:spcPct val="90000"/>
              </a:lnSpc>
            </a:pPr>
            <a:r>
              <a:rPr lang="en-US" altLang="en-US" sz="2133" b="1" dirty="0">
                <a:latin typeface="Arial" panose="020B0604020202020204" pitchFamily="34" charset="0"/>
                <a:cs typeface="Arial" panose="020B0604020202020204" pitchFamily="34" charset="0"/>
              </a:rPr>
              <a:t>History - passed by Congress in 1980</a:t>
            </a:r>
          </a:p>
          <a:p>
            <a:pPr eaLnBrk="1" hangingPunct="1">
              <a:lnSpc>
                <a:spcPct val="90000"/>
              </a:lnSpc>
            </a:pPr>
            <a:r>
              <a:rPr lang="en-US" altLang="en-US" sz="2133" b="1" dirty="0">
                <a:latin typeface="Arial" panose="020B0604020202020204" pitchFamily="34" charset="0"/>
                <a:cs typeface="Arial" panose="020B0604020202020204" pitchFamily="34" charset="0"/>
              </a:rPr>
              <a:t>CERCLA - Provide mechanism for response to cleanup activities</a:t>
            </a:r>
          </a:p>
          <a:p>
            <a:pPr lvl="1" eaLnBrk="1" hangingPunct="1">
              <a:lnSpc>
                <a:spcPct val="90000"/>
              </a:lnSpc>
            </a:pPr>
            <a:r>
              <a:rPr lang="en-US" altLang="en-US" sz="2133" b="1" dirty="0">
                <a:latin typeface="Arial" panose="020B0604020202020204" pitchFamily="34" charset="0"/>
                <a:cs typeface="Arial" panose="020B0604020202020204" pitchFamily="34" charset="0"/>
              </a:rPr>
              <a:t>Accidental Spills  &amp; Abandoned Sites</a:t>
            </a:r>
          </a:p>
          <a:p>
            <a:pPr eaLnBrk="1" hangingPunct="1"/>
            <a:r>
              <a:rPr lang="en-US" altLang="en-US" sz="2133" b="1" dirty="0">
                <a:solidFill>
                  <a:srgbClr val="070605"/>
                </a:solidFill>
                <a:latin typeface="Arial" panose="020B0604020202020204" pitchFamily="34" charset="0"/>
                <a:cs typeface="Arial" panose="020B0604020202020204" pitchFamily="34" charset="0"/>
              </a:rPr>
              <a:t>3 Basic Responses</a:t>
            </a:r>
            <a:r>
              <a:rPr lang="en-US" altLang="en-US" sz="2133" b="1" dirty="0">
                <a:latin typeface="Arial" panose="020B0604020202020204" pitchFamily="34" charset="0"/>
                <a:cs typeface="Arial" panose="020B0604020202020204" pitchFamily="34" charset="0"/>
              </a:rPr>
              <a:t> - 	Removal; Remedial Actions; Enforcement</a:t>
            </a:r>
          </a:p>
          <a:p>
            <a:pPr eaLnBrk="1" hangingPunct="1"/>
            <a:r>
              <a:rPr lang="en-US" altLang="en-US" sz="2133" b="1" dirty="0">
                <a:solidFill>
                  <a:srgbClr val="070605"/>
                </a:solidFill>
                <a:latin typeface="Arial" panose="020B0604020202020204" pitchFamily="34" charset="0"/>
                <a:cs typeface="Arial" panose="020B0604020202020204" pitchFamily="34" charset="0"/>
              </a:rPr>
              <a:t>Goal of CERCLA - 	</a:t>
            </a:r>
            <a:r>
              <a:rPr lang="en-US" altLang="en-US" sz="2133" b="1" dirty="0">
                <a:latin typeface="Arial" panose="020B0604020202020204" pitchFamily="34" charset="0"/>
                <a:cs typeface="Arial" panose="020B0604020202020204" pitchFamily="34" charset="0"/>
              </a:rPr>
              <a:t>Primary Responsible Party (PRP)</a:t>
            </a:r>
          </a:p>
          <a:p>
            <a:pPr eaLnBrk="1" hangingPunct="1">
              <a:spcBef>
                <a:spcPct val="50000"/>
              </a:spcBef>
              <a:buClr>
                <a:srgbClr val="A50021"/>
              </a:buClr>
              <a:buSzPct val="75000"/>
              <a:buFontTx/>
              <a:buNone/>
            </a:pPr>
            <a:r>
              <a:rPr lang="en-US" altLang="en-US" sz="2133" b="1" dirty="0">
                <a:latin typeface="Arial" panose="020B0604020202020204" pitchFamily="34" charset="0"/>
                <a:cs typeface="Arial" panose="020B0604020202020204" pitchFamily="34" charset="0"/>
              </a:rPr>
              <a:t>					PRP to pay for Cleanup</a:t>
            </a:r>
          </a:p>
          <a:p>
            <a:pPr eaLnBrk="1" hangingPunct="1">
              <a:spcBef>
                <a:spcPct val="50000"/>
              </a:spcBef>
              <a:buClr>
                <a:srgbClr val="A50021"/>
              </a:buClr>
              <a:buSzPct val="75000"/>
              <a:buFontTx/>
              <a:buNone/>
            </a:pPr>
            <a:r>
              <a:rPr lang="en-US" altLang="en-US" sz="2133" b="1" dirty="0">
                <a:latin typeface="Arial" panose="020B0604020202020204" pitchFamily="34" charset="0"/>
                <a:cs typeface="Arial" panose="020B0604020202020204" pitchFamily="34" charset="0"/>
              </a:rPr>
              <a:t>					Fed’s pay and pursue PRP’s</a:t>
            </a:r>
          </a:p>
          <a:p>
            <a:pPr eaLnBrk="1" hangingPunct="1">
              <a:buFontTx/>
              <a:buNone/>
            </a:pPr>
            <a:endParaRPr lang="en-US" altLang="en-US" sz="2133" b="1" dirty="0">
              <a:solidFill>
                <a:srgbClr val="070605"/>
              </a:solidFill>
              <a:latin typeface="Times New Roman" pitchFamily="18" charset="0"/>
              <a:cs typeface="Arial" charset="0"/>
            </a:endParaRPr>
          </a:p>
          <a:p>
            <a:pPr eaLnBrk="1" hangingPunct="1"/>
            <a:endParaRPr lang="en-US" altLang="en-US" sz="1800" b="1" dirty="0">
              <a:latin typeface="Times New Roman" pitchFamily="18" charset="0"/>
              <a:cs typeface="Arial" charset="0"/>
            </a:endParaRPr>
          </a:p>
          <a:p>
            <a:pPr eaLnBrk="1" hangingPunct="1"/>
            <a:endParaRPr lang="en-US" altLang="en-US" sz="1800" b="1" dirty="0">
              <a:latin typeface="Times New Roman" pitchFamily="18" charset="0"/>
              <a:cs typeface="Arial" charset="0"/>
            </a:endParaRPr>
          </a:p>
          <a:p>
            <a:pPr lvl="1" eaLnBrk="1" hangingPunct="1">
              <a:lnSpc>
                <a:spcPct val="90000"/>
              </a:lnSpc>
              <a:buFontTx/>
              <a:buNone/>
            </a:pPr>
            <a:endParaRPr lang="en-US" altLang="en-US" b="1" dirty="0">
              <a:latin typeface="Times New Roman" pitchFamily="18" charset="0"/>
              <a:cs typeface="Arial" charset="0"/>
            </a:endParaRPr>
          </a:p>
          <a:p>
            <a:pPr lvl="1" eaLnBrk="1" hangingPunct="1">
              <a:lnSpc>
                <a:spcPct val="90000"/>
              </a:lnSpc>
            </a:pPr>
            <a:endParaRPr lang="en-US" altLang="en-US" b="1" dirty="0">
              <a:latin typeface="Times New Roman" pitchFamily="18" charset="0"/>
              <a:cs typeface="Arial" charset="0"/>
            </a:endParaRPr>
          </a:p>
        </p:txBody>
      </p:sp>
    </p:spTree>
    <p:extLst>
      <p:ext uri="{BB962C8B-B14F-4D97-AF65-F5344CB8AC3E}">
        <p14:creationId xmlns:p14="http://schemas.microsoft.com/office/powerpoint/2010/main" val="115825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2744132" y="238678"/>
            <a:ext cx="7188200" cy="1304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3733" b="1" dirty="0">
                <a:solidFill>
                  <a:srgbClr val="070605"/>
                </a:solidFill>
                <a:latin typeface="Arial" panose="020B0604020202020204" pitchFamily="34" charset="0"/>
                <a:cs typeface="Arial" panose="020B0604020202020204" pitchFamily="34" charset="0"/>
              </a:rPr>
              <a:t>Superfund Amendment &amp; Reauthorization Act (SARA)</a:t>
            </a:r>
          </a:p>
        </p:txBody>
      </p:sp>
      <p:sp>
        <p:nvSpPr>
          <p:cNvPr id="67587" name="Rectangle 3"/>
          <p:cNvSpPr>
            <a:spLocks noGrp="1" noChangeArrowheads="1"/>
          </p:cNvSpPr>
          <p:nvPr>
            <p:ph type="body" idx="1"/>
          </p:nvPr>
        </p:nvSpPr>
        <p:spPr bwMode="auto">
          <a:xfrm>
            <a:off x="681372" y="1543574"/>
            <a:ext cx="9855200" cy="240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rmAutofit/>
          </a:bodyPr>
          <a:lstStyle/>
          <a:p>
            <a:pPr eaLnBrk="1" hangingPunct="1"/>
            <a:r>
              <a:rPr lang="en-US" altLang="en-US" sz="2133" b="1" dirty="0">
                <a:latin typeface="Arial" panose="020B0604020202020204" pitchFamily="34" charset="0"/>
                <a:cs typeface="Arial" panose="020B0604020202020204" pitchFamily="34" charset="0"/>
              </a:rPr>
              <a:t>Five Titles</a:t>
            </a:r>
          </a:p>
          <a:p>
            <a:pPr eaLnBrk="1" hangingPunct="1"/>
            <a:r>
              <a:rPr lang="en-US" altLang="en-US" sz="2133" b="1" dirty="0">
                <a:latin typeface="Arial" panose="020B0604020202020204" pitchFamily="34" charset="0"/>
                <a:cs typeface="Arial" panose="020B0604020202020204" pitchFamily="34" charset="0"/>
              </a:rPr>
              <a:t>Title III  Emergency Planning &amp; Community right to know (EPCRA)</a:t>
            </a:r>
          </a:p>
        </p:txBody>
      </p:sp>
      <p:pic>
        <p:nvPicPr>
          <p:cNvPr id="3" name="Picture 2">
            <a:extLst>
              <a:ext uri="{FF2B5EF4-FFF2-40B4-BE49-F238E27FC236}">
                <a16:creationId xmlns:a16="http://schemas.microsoft.com/office/drawing/2014/main" id="{C1387A25-1EF9-4538-B4C4-916FADFE4B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001" y="3165504"/>
            <a:ext cx="6280151" cy="3692496"/>
          </a:xfrm>
          <a:prstGeom prst="rect">
            <a:avLst/>
          </a:prstGeom>
        </p:spPr>
      </p:pic>
    </p:spTree>
    <p:extLst>
      <p:ext uri="{BB962C8B-B14F-4D97-AF65-F5344CB8AC3E}">
        <p14:creationId xmlns:p14="http://schemas.microsoft.com/office/powerpoint/2010/main" val="2953917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3505200" y="528118"/>
            <a:ext cx="4972051" cy="85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7" tIns="24003" rIns="48007" bIns="24003" numCol="1" rtlCol="0" anchor="t" anchorCtr="0" compatLnSpc="1">
            <a:prstTxWarp prst="textNoShape">
              <a:avLst/>
            </a:prstTxWarp>
            <a:normAutofit/>
            <a:scene3d>
              <a:camera prst="orthographicFront"/>
              <a:lightRig rig="soft" dir="t"/>
            </a:scene3d>
            <a:sp3d prstMaterial="softEdge">
              <a:bevelT w="25400" h="25400"/>
            </a:sp3d>
          </a:bodyPr>
          <a:lstStyle/>
          <a:p>
            <a:pPr algn="ctr" eaLnBrk="1" hangingPunct="1"/>
            <a:r>
              <a:rPr lang="en-US" altLang="en-US" b="1" dirty="0">
                <a:solidFill>
                  <a:srgbClr val="070605"/>
                </a:solidFill>
                <a:latin typeface="Arial" panose="020B0604020202020204" pitchFamily="34" charset="0"/>
                <a:cs typeface="Arial" panose="020B0604020202020204" pitchFamily="34" charset="0"/>
              </a:rPr>
              <a:t>EPCRA</a:t>
            </a:r>
            <a:r>
              <a:rPr lang="en-US" altLang="en-US" b="1" dirty="0">
                <a:latin typeface="Arial" panose="020B0604020202020204" pitchFamily="34" charset="0"/>
                <a:cs typeface="Arial" panose="020B0604020202020204" pitchFamily="34" charset="0"/>
              </a:rPr>
              <a:t> </a:t>
            </a:r>
            <a:r>
              <a:rPr lang="en-US" altLang="en-US" sz="3000" b="1" dirty="0">
                <a:latin typeface="Times New Roman" pitchFamily="18" charset="0"/>
                <a:cs typeface="Times New Roman" pitchFamily="18" charset="0"/>
              </a:rPr>
              <a:t> </a:t>
            </a:r>
            <a:r>
              <a:rPr lang="en-US" altLang="en-US" sz="3000" dirty="0">
                <a:latin typeface="Times New Roman" pitchFamily="18" charset="0"/>
                <a:cs typeface="Times New Roman" pitchFamily="18" charset="0"/>
              </a:rPr>
              <a:t> </a:t>
            </a:r>
          </a:p>
        </p:txBody>
      </p:sp>
      <p:sp>
        <p:nvSpPr>
          <p:cNvPr id="68611" name="Rectangle 3"/>
          <p:cNvSpPr>
            <a:spLocks noGrp="1" noChangeArrowheads="1"/>
          </p:cNvSpPr>
          <p:nvPr>
            <p:ph type="body" idx="1"/>
          </p:nvPr>
        </p:nvSpPr>
        <p:spPr bwMode="auto">
          <a:xfrm>
            <a:off x="1204773" y="1271697"/>
            <a:ext cx="8868756" cy="194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7" tIns="24003" rIns="48007" bIns="24003" numCol="1" rtlCol="0" anchor="t" anchorCtr="0" compatLnSpc="1">
            <a:prstTxWarp prst="textNoShape">
              <a:avLst/>
            </a:prstTxWarp>
            <a:normAutofit/>
          </a:bodyPr>
          <a:lstStyle/>
          <a:p>
            <a:pPr eaLnBrk="1" hangingPunct="1"/>
            <a:r>
              <a:rPr lang="en-US" altLang="en-US" sz="2133" b="1" dirty="0">
                <a:latin typeface="Arial" panose="020B0604020202020204" pitchFamily="34" charset="0"/>
                <a:cs typeface="Arial" panose="020B0604020202020204" pitchFamily="34" charset="0"/>
              </a:rPr>
              <a:t>Result of Bhopal India Incident</a:t>
            </a:r>
          </a:p>
          <a:p>
            <a:pPr eaLnBrk="1" hangingPunct="1"/>
            <a:r>
              <a:rPr lang="en-US" altLang="en-US" sz="2133" b="1" dirty="0">
                <a:latin typeface="Arial" panose="020B0604020202020204" pitchFamily="34" charset="0"/>
                <a:cs typeface="Arial" panose="020B0604020202020204" pitchFamily="34" charset="0"/>
              </a:rPr>
              <a:t>Nationwide Program for emergency planning and reporting</a:t>
            </a:r>
          </a:p>
        </p:txBody>
      </p:sp>
      <p:pic>
        <p:nvPicPr>
          <p:cNvPr id="68612" name="Picture 4" descr="MCj00786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16" y="3754694"/>
            <a:ext cx="3378200" cy="25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079CE5-EE84-46EC-B960-1D5B11A356A5}"/>
              </a:ext>
            </a:extLst>
          </p:cNvPr>
          <p:cNvSpPr/>
          <p:nvPr/>
        </p:nvSpPr>
        <p:spPr>
          <a:xfrm>
            <a:off x="1508962" y="3214797"/>
            <a:ext cx="5960269" cy="1733488"/>
          </a:xfrm>
          <a:prstGeom prst="rect">
            <a:avLst/>
          </a:prstGeom>
        </p:spPr>
        <p:txBody>
          <a:bodyPr wrap="square">
            <a:spAutoFit/>
          </a:bodyPr>
          <a:lstStyle/>
          <a:p>
            <a:pPr marL="285739" indent="-285739">
              <a:buFont typeface="Wingdings" panose="05000000000000000000" pitchFamily="2" charset="2"/>
              <a:buChar char="Ø"/>
            </a:pPr>
            <a:r>
              <a:rPr lang="en-US" altLang="en-US" sz="2133" b="1" dirty="0">
                <a:latin typeface="Arial" panose="020B0604020202020204" pitchFamily="34" charset="0"/>
                <a:cs typeface="Arial" panose="020B0604020202020204" pitchFamily="34" charset="0"/>
              </a:rPr>
              <a:t>Emergency Planning</a:t>
            </a:r>
          </a:p>
          <a:p>
            <a:pPr marL="285739" indent="-285739">
              <a:buFont typeface="Wingdings" panose="05000000000000000000" pitchFamily="2" charset="2"/>
              <a:buChar char="Ø"/>
            </a:pPr>
            <a:r>
              <a:rPr lang="en-US" altLang="en-US" sz="2133" b="1" dirty="0">
                <a:latin typeface="Arial" panose="020B0604020202020204" pitchFamily="34" charset="0"/>
                <a:cs typeface="Arial" panose="020B0604020202020204" pitchFamily="34" charset="0"/>
              </a:rPr>
              <a:t>Emergency notification/release reporting</a:t>
            </a:r>
          </a:p>
          <a:p>
            <a:pPr marL="285739" indent="-285739">
              <a:buFont typeface="Wingdings" panose="05000000000000000000" pitchFamily="2" charset="2"/>
              <a:buChar char="Ø"/>
            </a:pPr>
            <a:r>
              <a:rPr lang="en-US" altLang="en-US" sz="2133" b="1" dirty="0">
                <a:solidFill>
                  <a:srgbClr val="4F0ED2"/>
                </a:solidFill>
                <a:latin typeface="Arial" panose="020B0604020202020204" pitchFamily="34" charset="0"/>
                <a:cs typeface="Arial" panose="020B0604020202020204" pitchFamily="34" charset="0"/>
              </a:rPr>
              <a:t>Community Right to Know</a:t>
            </a:r>
          </a:p>
          <a:p>
            <a:pPr marL="285739" indent="-285739">
              <a:buFont typeface="Wingdings" panose="05000000000000000000" pitchFamily="2" charset="2"/>
              <a:buChar char="Ø"/>
            </a:pPr>
            <a:r>
              <a:rPr lang="en-US" altLang="en-US" sz="2133" b="1" dirty="0">
                <a:solidFill>
                  <a:srgbClr val="4F0ED2"/>
                </a:solidFill>
                <a:latin typeface="Arial" panose="020B0604020202020204" pitchFamily="34" charset="0"/>
                <a:cs typeface="Arial" panose="020B0604020202020204" pitchFamily="34" charset="0"/>
              </a:rPr>
              <a:t>Toxic Release Reporting (Form R)</a:t>
            </a:r>
          </a:p>
          <a:p>
            <a:pPr marL="285739" indent="-285739">
              <a:buFont typeface="Wingdings" panose="05000000000000000000" pitchFamily="2" charset="2"/>
              <a:buChar char="Ø"/>
            </a:pPr>
            <a:r>
              <a:rPr lang="en-US" altLang="en-US" sz="2133" b="1" dirty="0">
                <a:latin typeface="Arial" panose="020B0604020202020204" pitchFamily="34" charset="0"/>
                <a:cs typeface="Arial" panose="020B0604020202020204" pitchFamily="34" charset="0"/>
              </a:rPr>
              <a:t>Miscellaneous provisions</a:t>
            </a:r>
          </a:p>
        </p:txBody>
      </p:sp>
      <p:sp>
        <p:nvSpPr>
          <p:cNvPr id="3" name="Rectangle 2">
            <a:extLst>
              <a:ext uri="{FF2B5EF4-FFF2-40B4-BE49-F238E27FC236}">
                <a16:creationId xmlns:a16="http://schemas.microsoft.com/office/drawing/2014/main" id="{88716AF9-3352-404B-984B-7C8354BAFB94}"/>
              </a:ext>
            </a:extLst>
          </p:cNvPr>
          <p:cNvSpPr/>
          <p:nvPr/>
        </p:nvSpPr>
        <p:spPr>
          <a:xfrm>
            <a:off x="1508962" y="2643919"/>
            <a:ext cx="3794629" cy="461665"/>
          </a:xfrm>
          <a:prstGeom prst="rect">
            <a:avLst/>
          </a:prstGeom>
        </p:spPr>
        <p:txBody>
          <a:bodyPr wrap="none">
            <a:spAutoFit/>
          </a:bodyPr>
          <a:lstStyle/>
          <a:p>
            <a:r>
              <a:rPr lang="en-US" altLang="en-US" sz="2400" b="1" dirty="0">
                <a:solidFill>
                  <a:srgbClr val="070605"/>
                </a:solidFill>
                <a:latin typeface="Arial" panose="020B0604020202020204" pitchFamily="34" charset="0"/>
                <a:cs typeface="Arial" panose="020B0604020202020204" pitchFamily="34" charset="0"/>
              </a:rPr>
              <a:t>Five (5) areas of EPCRA:</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615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597678" y="-171771"/>
            <a:ext cx="5323078" cy="18073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8007" tIns="24003" rIns="48007" bIns="24003" numCol="1" rtlCol="0" anchor="b" anchorCtr="0" compatLnSpc="1">
            <a:prstTxWarp prst="textNoShape">
              <a:avLst/>
            </a:prstTxWarp>
            <a:normAutofit/>
            <a:scene3d>
              <a:camera prst="orthographicFront"/>
              <a:lightRig rig="soft" dir="t"/>
            </a:scene3d>
            <a:sp3d prstMaterial="softEdge">
              <a:bevelT w="25400" h="25400"/>
            </a:sp3d>
          </a:bodyPr>
          <a:lstStyle/>
          <a:p>
            <a:pPr eaLnBrk="1" hangingPunct="1"/>
            <a:r>
              <a:rPr lang="en-US" altLang="en-US" b="1" dirty="0">
                <a:latin typeface="Arial" panose="020B0604020202020204" pitchFamily="34" charset="0"/>
                <a:cs typeface="Arial" panose="020B0604020202020204" pitchFamily="34" charset="0"/>
              </a:rPr>
              <a:t>Community Right to Know</a:t>
            </a:r>
          </a:p>
        </p:txBody>
      </p:sp>
      <p:pic>
        <p:nvPicPr>
          <p:cNvPr id="3" name="Picture 2" descr="A baseball field with a stadium in the background&#10;&#10;Description automatically generated with medium confidence">
            <a:extLst>
              <a:ext uri="{FF2B5EF4-FFF2-40B4-BE49-F238E27FC236}">
                <a16:creationId xmlns:a16="http://schemas.microsoft.com/office/drawing/2014/main" id="{FFD92648-1FF0-263B-BFA3-739729E319A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620" r="27178"/>
          <a:stretch/>
        </p:blipFill>
        <p:spPr>
          <a:xfrm>
            <a:off x="17" y="8"/>
            <a:ext cx="6116552" cy="685799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0659" name="Rectangle 3"/>
          <p:cNvSpPr>
            <a:spLocks noGrp="1" noChangeArrowheads="1"/>
          </p:cNvSpPr>
          <p:nvPr>
            <p:ph type="body" idx="1"/>
          </p:nvPr>
        </p:nvSpPr>
        <p:spPr bwMode="auto">
          <a:xfrm>
            <a:off x="5301841" y="1916078"/>
            <a:ext cx="7390701" cy="3843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8007" tIns="24003" rIns="48007" bIns="24003" numCol="1" rtlCol="0" anchorCtr="0" compatLnSpc="1">
            <a:prstTxWarp prst="textNoShape">
              <a:avLst/>
            </a:prstTxWarp>
            <a:normAutofit/>
          </a:bodyPr>
          <a:lstStyle/>
          <a:p>
            <a:pPr eaLnBrk="1" hangingPunct="1"/>
            <a:r>
              <a:rPr lang="en-US" altLang="en-US" b="1" dirty="0">
                <a:latin typeface="Arial" panose="020B0604020202020204" pitchFamily="34" charset="0"/>
                <a:cs typeface="Arial" panose="020B0604020202020204" pitchFamily="34" charset="0"/>
              </a:rPr>
              <a:t>Linked to OSHA’s </a:t>
            </a:r>
            <a:r>
              <a:rPr lang="en-US" altLang="en-US" b="1" dirty="0" err="1">
                <a:latin typeface="Arial" panose="020B0604020202020204" pitchFamily="34" charset="0"/>
                <a:cs typeface="Arial" panose="020B0604020202020204" pitchFamily="34" charset="0"/>
              </a:rPr>
              <a:t>HazCom</a:t>
            </a:r>
            <a:r>
              <a:rPr lang="en-US" altLang="en-US" b="1" dirty="0">
                <a:latin typeface="Arial" panose="020B0604020202020204" pitchFamily="34" charset="0"/>
                <a:cs typeface="Arial" panose="020B0604020202020204" pitchFamily="34" charset="0"/>
              </a:rPr>
              <a:t> (GHS) Standard</a:t>
            </a:r>
          </a:p>
          <a:p>
            <a:pPr eaLnBrk="1" hangingPunct="1"/>
            <a:r>
              <a:rPr lang="en-US" altLang="en-US" b="1" dirty="0">
                <a:latin typeface="Arial" panose="020B0604020202020204" pitchFamily="34" charset="0"/>
                <a:cs typeface="Arial" panose="020B0604020202020204" pitchFamily="34" charset="0"/>
              </a:rPr>
              <a:t>Manufactures/Importers of Hazardous Chemicals</a:t>
            </a:r>
          </a:p>
          <a:p>
            <a:pPr eaLnBrk="1" hangingPunct="1"/>
            <a:r>
              <a:rPr lang="en-US" altLang="en-US" b="1" dirty="0">
                <a:latin typeface="Arial" panose="020B0604020202020204" pitchFamily="34" charset="0"/>
                <a:cs typeface="Arial" panose="020B0604020202020204" pitchFamily="34" charset="0"/>
              </a:rPr>
              <a:t>SDS’s to SERC/LEPC and Fire Department</a:t>
            </a:r>
          </a:p>
          <a:p>
            <a:r>
              <a:rPr lang="en-US" altLang="en-US" b="1" dirty="0">
                <a:latin typeface="Arial" panose="020B0604020202020204" pitchFamily="34" charset="0"/>
                <a:cs typeface="Arial" panose="020B0604020202020204" pitchFamily="34" charset="0"/>
              </a:rPr>
              <a:t>Annual inventory of Chemicals</a:t>
            </a:r>
          </a:p>
          <a:p>
            <a:r>
              <a:rPr lang="en-US" altLang="en-US" b="1" dirty="0">
                <a:latin typeface="Arial" panose="020B0604020202020204" pitchFamily="34" charset="0"/>
                <a:cs typeface="Arial" panose="020B0604020202020204" pitchFamily="34" charset="0"/>
              </a:rPr>
              <a:t>Tier I &amp; Tier II</a:t>
            </a:r>
          </a:p>
          <a:p>
            <a:r>
              <a:rPr lang="en-US" altLang="en-US" b="1" dirty="0">
                <a:latin typeface="Arial" panose="020B0604020202020204" pitchFamily="34" charset="0"/>
                <a:cs typeface="Arial" panose="020B0604020202020204" pitchFamily="34" charset="0"/>
              </a:rPr>
              <a:t>Due by March 1</a:t>
            </a:r>
            <a:r>
              <a:rPr lang="en-US" altLang="en-US" b="1" baseline="30000" dirty="0">
                <a:latin typeface="Arial" panose="020B0604020202020204" pitchFamily="34" charset="0"/>
                <a:cs typeface="Arial" panose="020B0604020202020204" pitchFamily="34" charset="0"/>
              </a:rPr>
              <a:t>st</a:t>
            </a:r>
            <a:r>
              <a:rPr lang="en-US" altLang="en-US" b="1" dirty="0">
                <a:latin typeface="Arial" panose="020B0604020202020204" pitchFamily="34" charset="0"/>
                <a:cs typeface="Arial" panose="020B0604020202020204" pitchFamily="34" charset="0"/>
              </a:rPr>
              <a:t> of each year</a:t>
            </a:r>
          </a:p>
          <a:p>
            <a:pPr eaLnBrk="1" hangingPunct="1"/>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78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897551" y="977149"/>
            <a:ext cx="4914900" cy="742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7" tIns="24003" rIns="48007" bIns="24003" numCol="1" rtlCol="0" anchor="t" anchorCtr="0" compatLnSpc="1">
            <a:prstTxWarp prst="textNoShape">
              <a:avLst/>
            </a:prstTxWarp>
            <a:normAutofit/>
            <a:scene3d>
              <a:camera prst="orthographicFront"/>
              <a:lightRig rig="soft" dir="t"/>
            </a:scene3d>
            <a:sp3d prstMaterial="softEdge">
              <a:bevelT w="25400" h="25400"/>
            </a:sp3d>
          </a:bodyPr>
          <a:lstStyle/>
          <a:p>
            <a:pPr algn="l" eaLnBrk="1" hangingPunct="1"/>
            <a:r>
              <a:rPr lang="en-US" altLang="en-US" sz="2700" dirty="0">
                <a:solidFill>
                  <a:srgbClr val="070605"/>
                </a:solidFill>
                <a:latin typeface="Times New Roman" pitchFamily="18" charset="0"/>
                <a:cs typeface="Times New Roman" pitchFamily="18" charset="0"/>
              </a:rPr>
              <a:t>                      </a:t>
            </a:r>
            <a:r>
              <a:rPr lang="en-US" altLang="en-US" b="1" dirty="0">
                <a:solidFill>
                  <a:srgbClr val="070605"/>
                </a:solidFill>
                <a:latin typeface="Arial" panose="020B0604020202020204" pitchFamily="34" charset="0"/>
                <a:cs typeface="Arial" panose="020B0604020202020204" pitchFamily="34" charset="0"/>
              </a:rPr>
              <a:t>Tier I</a:t>
            </a:r>
          </a:p>
        </p:txBody>
      </p:sp>
      <p:sp>
        <p:nvSpPr>
          <p:cNvPr id="72707" name="Rectangle 3"/>
          <p:cNvSpPr>
            <a:spLocks noGrp="1" noChangeArrowheads="1"/>
          </p:cNvSpPr>
          <p:nvPr>
            <p:ph type="body" idx="1"/>
          </p:nvPr>
        </p:nvSpPr>
        <p:spPr bwMode="auto">
          <a:xfrm>
            <a:off x="739919" y="1720100"/>
            <a:ext cx="6457951"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07" tIns="24003" rIns="48007" bIns="24003" numCol="1" rtlCol="0" anchor="t" anchorCtr="0" compatLnSpc="1">
            <a:prstTxWarp prst="textNoShape">
              <a:avLst/>
            </a:prstTxWarp>
            <a:normAutofit/>
          </a:bodyPr>
          <a:lstStyle/>
          <a:p>
            <a:pPr eaLnBrk="1" hangingPunct="1">
              <a:lnSpc>
                <a:spcPct val="90000"/>
              </a:lnSpc>
            </a:pPr>
            <a:r>
              <a:rPr lang="en-US" altLang="en-US" sz="1867" b="1" dirty="0">
                <a:latin typeface="Arial" panose="020B0604020202020204" pitchFamily="34" charset="0"/>
                <a:cs typeface="Arial" panose="020B0604020202020204" pitchFamily="34" charset="0"/>
              </a:rPr>
              <a:t>Aggregate of all chemicals</a:t>
            </a:r>
          </a:p>
          <a:p>
            <a:pPr eaLnBrk="1" hangingPunct="1">
              <a:lnSpc>
                <a:spcPct val="90000"/>
              </a:lnSpc>
            </a:pPr>
            <a:r>
              <a:rPr lang="en-US" altLang="en-US" sz="1867" b="1" dirty="0">
                <a:latin typeface="Arial" panose="020B0604020202020204" pitchFamily="34" charset="0"/>
                <a:cs typeface="Arial" panose="020B0604020202020204" pitchFamily="34" charset="0"/>
              </a:rPr>
              <a:t>Estimate Average daily amount at Facility</a:t>
            </a:r>
          </a:p>
          <a:p>
            <a:pPr eaLnBrk="1" hangingPunct="1">
              <a:lnSpc>
                <a:spcPct val="90000"/>
              </a:lnSpc>
            </a:pPr>
            <a:r>
              <a:rPr lang="en-US" altLang="en-US" sz="1867" b="1" dirty="0">
                <a:latin typeface="Arial" panose="020B0604020202020204" pitchFamily="34" charset="0"/>
                <a:cs typeface="Arial" panose="020B0604020202020204" pitchFamily="34" charset="0"/>
              </a:rPr>
              <a:t>General Location of Chemicals</a:t>
            </a:r>
          </a:p>
        </p:txBody>
      </p:sp>
      <p:sp>
        <p:nvSpPr>
          <p:cNvPr id="72708" name="Rectangle 4"/>
          <p:cNvSpPr>
            <a:spLocks noChangeArrowheads="1"/>
          </p:cNvSpPr>
          <p:nvPr/>
        </p:nvSpPr>
        <p:spPr bwMode="auto">
          <a:xfrm>
            <a:off x="6395637" y="3937404"/>
            <a:ext cx="6457951"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marL="488950" indent="-4889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Tx/>
              <a:buChar char="•"/>
            </a:pPr>
            <a:r>
              <a:rPr lang="en-US" altLang="en-US" sz="1867" b="1" dirty="0"/>
              <a:t>Chemical Specifics</a:t>
            </a:r>
          </a:p>
          <a:p>
            <a:pPr eaLnBrk="1" hangingPunct="1">
              <a:spcBef>
                <a:spcPct val="20000"/>
              </a:spcBef>
              <a:buFontTx/>
              <a:buChar char="•"/>
            </a:pPr>
            <a:r>
              <a:rPr lang="en-US" altLang="en-US" sz="1867" b="1" dirty="0"/>
              <a:t>CAS Number/State of chemical</a:t>
            </a:r>
          </a:p>
          <a:p>
            <a:pPr eaLnBrk="1" hangingPunct="1">
              <a:spcBef>
                <a:spcPct val="20000"/>
              </a:spcBef>
              <a:buFontTx/>
              <a:buChar char="•"/>
            </a:pPr>
            <a:r>
              <a:rPr lang="en-US" altLang="en-US" sz="1867" b="1" dirty="0"/>
              <a:t>Number of days chemicals on site</a:t>
            </a:r>
          </a:p>
          <a:p>
            <a:pPr eaLnBrk="1" hangingPunct="1">
              <a:spcBef>
                <a:spcPct val="20000"/>
              </a:spcBef>
              <a:buFontTx/>
              <a:buChar char="•"/>
            </a:pPr>
            <a:r>
              <a:rPr lang="en-US" altLang="en-US" sz="1867" b="1" dirty="0"/>
              <a:t>Specific Storage Locations</a:t>
            </a:r>
          </a:p>
        </p:txBody>
      </p:sp>
      <p:sp>
        <p:nvSpPr>
          <p:cNvPr id="72709" name="Rectangle 5"/>
          <p:cNvSpPr>
            <a:spLocks noChangeArrowheads="1"/>
          </p:cNvSpPr>
          <p:nvPr/>
        </p:nvSpPr>
        <p:spPr bwMode="auto">
          <a:xfrm>
            <a:off x="8181386" y="3148155"/>
            <a:ext cx="1224301" cy="5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b="1" dirty="0">
                <a:solidFill>
                  <a:srgbClr val="070605"/>
                </a:solidFill>
                <a:latin typeface="Arial" panose="020B0604020202020204" pitchFamily="34" charset="0"/>
                <a:cs typeface="Arial" panose="020B0604020202020204" pitchFamily="34" charset="0"/>
              </a:rPr>
              <a:t>Tier II</a:t>
            </a:r>
          </a:p>
        </p:txBody>
      </p:sp>
    </p:spTree>
    <p:extLst>
      <p:ext uri="{BB962C8B-B14F-4D97-AF65-F5344CB8AC3E}">
        <p14:creationId xmlns:p14="http://schemas.microsoft.com/office/powerpoint/2010/main" val="11079766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45646" y="1568499"/>
            <a:ext cx="4267200" cy="1910048"/>
          </a:xfrm>
          <a:ln w="28575">
            <a:solidFill>
              <a:schemeClr val="tx1"/>
            </a:solidFill>
          </a:ln>
        </p:spPr>
        <p:txBody>
          <a:bodyPr>
            <a:normAutofit fontScale="70000" lnSpcReduction="20000"/>
          </a:bodyPr>
          <a:lstStyle/>
          <a:p>
            <a:pPr marL="109724" indent="0" algn="ctr">
              <a:buNone/>
            </a:pPr>
            <a:r>
              <a:rPr lang="en-US" sz="2400" b="1" u="sng" dirty="0">
                <a:latin typeface="Arial" panose="020B0604020202020204" pitchFamily="34" charset="0"/>
                <a:cs typeface="Arial" panose="020B0604020202020204" pitchFamily="34" charset="0"/>
              </a:rPr>
              <a:t>Unintentional Releases</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Spill</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Excess emission/discharge</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Improper disposal of waste</a:t>
            </a:r>
          </a:p>
        </p:txBody>
      </p:sp>
      <p:sp>
        <p:nvSpPr>
          <p:cNvPr id="3" name="Content Placeholder 2"/>
          <p:cNvSpPr>
            <a:spLocks noGrp="1"/>
          </p:cNvSpPr>
          <p:nvPr>
            <p:ph sz="half" idx="2"/>
          </p:nvPr>
        </p:nvSpPr>
        <p:spPr>
          <a:xfrm>
            <a:off x="6514062" y="1357990"/>
            <a:ext cx="4038600" cy="2120557"/>
          </a:xfrm>
          <a:ln w="28575">
            <a:solidFill>
              <a:schemeClr val="tx1"/>
            </a:solidFill>
          </a:ln>
        </p:spPr>
        <p:txBody>
          <a:bodyPr>
            <a:normAutofit fontScale="70000" lnSpcReduction="20000"/>
          </a:bodyPr>
          <a:lstStyle/>
          <a:p>
            <a:pPr marL="109724" indent="0" algn="ctr">
              <a:buNone/>
            </a:pPr>
            <a:r>
              <a:rPr lang="en-US" sz="2400" b="1" u="sng" dirty="0">
                <a:latin typeface="Arial" panose="020B0604020202020204" pitchFamily="34" charset="0"/>
                <a:cs typeface="Arial" panose="020B0604020202020204" pitchFamily="34" charset="0"/>
              </a:rPr>
              <a:t>Administrative</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Non-approved chemical use</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Missed report/deadline</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Missed sampling event</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Manifest timing</a:t>
            </a:r>
          </a:p>
        </p:txBody>
      </p:sp>
      <p:sp>
        <p:nvSpPr>
          <p:cNvPr id="4" name="Title 3"/>
          <p:cNvSpPr>
            <a:spLocks noGrp="1"/>
          </p:cNvSpPr>
          <p:nvPr>
            <p:ph type="title"/>
          </p:nvPr>
        </p:nvSpPr>
        <p:spPr>
          <a:xfrm>
            <a:off x="2007109" y="72078"/>
            <a:ext cx="8229600" cy="1143000"/>
          </a:xfrm>
        </p:spPr>
        <p:txBody>
          <a:bodyPr>
            <a:normAutofit/>
          </a:bodyPr>
          <a:lstStyle/>
          <a:p>
            <a:pPr algn="ctr"/>
            <a:r>
              <a:rPr lang="en-US" sz="3600" b="1" dirty="0">
                <a:latin typeface="Arial" panose="020B0604020202020204" pitchFamily="34" charset="0"/>
                <a:cs typeface="Arial" panose="020B0604020202020204" pitchFamily="34" charset="0"/>
              </a:rPr>
              <a:t>What is an Environmental Incident?</a:t>
            </a:r>
          </a:p>
        </p:txBody>
      </p:sp>
      <p:sp>
        <p:nvSpPr>
          <p:cNvPr id="5" name="TextBox 4"/>
          <p:cNvSpPr txBox="1"/>
          <p:nvPr/>
        </p:nvSpPr>
        <p:spPr>
          <a:xfrm>
            <a:off x="1488163" y="3831968"/>
            <a:ext cx="8802410" cy="2308324"/>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Incorporate into safety reporting system</a:t>
            </a:r>
          </a:p>
          <a:p>
            <a:r>
              <a:rPr lang="en-US" sz="2400" b="1" dirty="0">
                <a:latin typeface="Arial" panose="020B0604020202020204" pitchFamily="34" charset="0"/>
                <a:cs typeface="Arial" panose="020B0604020202020204" pitchFamily="34" charset="0"/>
              </a:rPr>
              <a:t>Include internal and external (3</a:t>
            </a:r>
            <a:r>
              <a:rPr lang="en-US" sz="2400" b="1" baseline="30000" dirty="0">
                <a:latin typeface="Arial" panose="020B0604020202020204" pitchFamily="34" charset="0"/>
                <a:cs typeface="Arial" panose="020B0604020202020204" pitchFamily="34" charset="0"/>
              </a:rPr>
              <a:t>rd</a:t>
            </a:r>
            <a:r>
              <a:rPr lang="en-US" sz="2400" b="1" dirty="0">
                <a:latin typeface="Arial" panose="020B0604020202020204" pitchFamily="34" charset="0"/>
                <a:cs typeface="Arial" panose="020B0604020202020204" pitchFamily="34" charset="0"/>
              </a:rPr>
              <a:t> party/contractors)</a:t>
            </a:r>
          </a:p>
          <a:p>
            <a:r>
              <a:rPr lang="en-US" sz="2400" b="1" dirty="0">
                <a:latin typeface="Arial" panose="020B0604020202020204" pitchFamily="34" charset="0"/>
                <a:cs typeface="Arial" panose="020B0604020202020204" pitchFamily="34" charset="0"/>
              </a:rPr>
              <a:t>Establish environmental “near miss” criteria</a:t>
            </a:r>
          </a:p>
          <a:p>
            <a:r>
              <a:rPr lang="en-US" sz="2400" b="1" dirty="0">
                <a:latin typeface="Arial" panose="020B0604020202020204" pitchFamily="34" charset="0"/>
                <a:cs typeface="Arial" panose="020B0604020202020204" pitchFamily="34" charset="0"/>
              </a:rPr>
              <a:t>Best Practices:</a:t>
            </a:r>
          </a:p>
          <a:p>
            <a:r>
              <a:rPr lang="en-US" sz="2400" b="1" dirty="0">
                <a:latin typeface="Arial" panose="020B0604020202020204" pitchFamily="34" charset="0"/>
                <a:cs typeface="Arial" panose="020B0604020202020204" pitchFamily="34" charset="0"/>
              </a:rPr>
              <a:t>	Routinely review records (process logs, pm records)</a:t>
            </a:r>
          </a:p>
          <a:p>
            <a:r>
              <a:rPr lang="en-US" sz="2400" b="1" dirty="0">
                <a:latin typeface="Arial" panose="020B0604020202020204" pitchFamily="34" charset="0"/>
                <a:cs typeface="Arial" panose="020B0604020202020204" pitchFamily="34" charset="0"/>
              </a:rPr>
              <a:t>	Develop notifications at limits prior to NOV</a:t>
            </a:r>
          </a:p>
        </p:txBody>
      </p:sp>
    </p:spTree>
    <p:extLst>
      <p:ext uri="{BB962C8B-B14F-4D97-AF65-F5344CB8AC3E}">
        <p14:creationId xmlns:p14="http://schemas.microsoft.com/office/powerpoint/2010/main" val="427193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3374" y="508899"/>
            <a:ext cx="8685244"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latin typeface="Arial" panose="020B0604020202020204" pitchFamily="34" charset="0"/>
                <a:cs typeface="Arial" panose="020B0604020202020204" pitchFamily="34" charset="0"/>
              </a:rPr>
              <a:t>You say you want an Evolution!</a:t>
            </a:r>
          </a:p>
        </p:txBody>
      </p:sp>
      <p:sp>
        <p:nvSpPr>
          <p:cNvPr id="10243" name="Text Box 3"/>
          <p:cNvSpPr txBox="1">
            <a:spLocks noChangeArrowheads="1"/>
          </p:cNvSpPr>
          <p:nvPr/>
        </p:nvSpPr>
        <p:spPr bwMode="auto">
          <a:xfrm>
            <a:off x="662592" y="1405664"/>
            <a:ext cx="9559360" cy="130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b="1" dirty="0">
                <a:latin typeface="Times New Roman" pitchFamily="18" charset="0"/>
              </a:rPr>
              <a:t>Rachel Carson</a:t>
            </a:r>
          </a:p>
          <a:p>
            <a:pPr eaLnBrk="1" hangingPunct="1"/>
            <a:endParaRPr lang="en-US" altLang="en-US" sz="2000" b="1" dirty="0">
              <a:latin typeface="Times New Roman" pitchFamily="18" charset="0"/>
            </a:endParaRPr>
          </a:p>
          <a:p>
            <a:pPr eaLnBrk="1" hangingPunct="1"/>
            <a:r>
              <a:rPr lang="en-US" altLang="en-US" sz="2000" b="1" dirty="0">
                <a:latin typeface="Times New Roman" pitchFamily="18" charset="0"/>
              </a:rPr>
              <a:t>1945 – wrote paper on government over use of chemical pesticides – no one listened</a:t>
            </a:r>
          </a:p>
          <a:p>
            <a:pPr eaLnBrk="1" hangingPunct="1"/>
            <a:endParaRPr lang="en-US" altLang="en-US" sz="1867" b="1" dirty="0">
              <a:latin typeface="Times New Roman" pitchFamily="18" charset="0"/>
            </a:endParaRPr>
          </a:p>
        </p:txBody>
      </p:sp>
      <p:sp>
        <p:nvSpPr>
          <p:cNvPr id="10245" name="Rectangle 5"/>
          <p:cNvSpPr>
            <a:spLocks noChangeArrowheads="1"/>
          </p:cNvSpPr>
          <p:nvPr/>
        </p:nvSpPr>
        <p:spPr bwMode="auto">
          <a:xfrm>
            <a:off x="662592" y="2835155"/>
            <a:ext cx="93958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b="1" dirty="0">
                <a:latin typeface="Times New Roman" pitchFamily="18" charset="0"/>
              </a:rPr>
              <a:t>“If man were to follow the teachings of Rachel Carson, we would return to the dark ages and the insects, diseases and vermin would once again inherit the Earth.”</a:t>
            </a:r>
          </a:p>
        </p:txBody>
      </p:sp>
      <p:sp>
        <p:nvSpPr>
          <p:cNvPr id="10246" name="Rectangle 5"/>
          <p:cNvSpPr>
            <a:spLocks noChangeArrowheads="1"/>
          </p:cNvSpPr>
          <p:nvPr/>
        </p:nvSpPr>
        <p:spPr bwMode="auto">
          <a:xfrm>
            <a:off x="3385158" y="3690001"/>
            <a:ext cx="5421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3200" b="1" dirty="0">
                <a:latin typeface="Arial" panose="020B0604020202020204" pitchFamily="34" charset="0"/>
                <a:cs typeface="Arial" panose="020B0604020202020204" pitchFamily="34" charset="0"/>
              </a:rPr>
              <a:t>Smear tactics didn’t work!!</a:t>
            </a:r>
          </a:p>
        </p:txBody>
      </p:sp>
      <p:sp>
        <p:nvSpPr>
          <p:cNvPr id="10247" name="Rectangle 6"/>
          <p:cNvSpPr>
            <a:spLocks noChangeArrowheads="1"/>
          </p:cNvSpPr>
          <p:nvPr/>
        </p:nvSpPr>
        <p:spPr bwMode="auto">
          <a:xfrm>
            <a:off x="674983" y="4341167"/>
            <a:ext cx="605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b="1" dirty="0">
                <a:latin typeface="Times New Roman" pitchFamily="18" charset="0"/>
              </a:rPr>
              <a:t>1962 – the New Yorker published “Silent Springs”</a:t>
            </a:r>
          </a:p>
        </p:txBody>
      </p:sp>
      <p:pic>
        <p:nvPicPr>
          <p:cNvPr id="10248" name="Picture 6" descr="MCj042447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1952" y="4380297"/>
            <a:ext cx="1373984" cy="128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8"/>
          <p:cNvSpPr>
            <a:spLocks noChangeArrowheads="1"/>
          </p:cNvSpPr>
          <p:nvPr/>
        </p:nvSpPr>
        <p:spPr bwMode="auto">
          <a:xfrm>
            <a:off x="674983" y="5072902"/>
            <a:ext cx="9576705"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Times New Roman" pitchFamily="18" charset="0"/>
              </a:rPr>
              <a:t>“Rachel Carson meticulously described how the pesticide DDT entered the food chain in the fatty tissues of animals, including human beings, and caused cancer and genetic damage.”</a:t>
            </a:r>
            <a:endParaRPr lang="en-US" altLang="en-US" sz="1867" dirty="0"/>
          </a:p>
        </p:txBody>
      </p:sp>
      <p:pic>
        <p:nvPicPr>
          <p:cNvPr id="10" name="Picture 6" descr="C:\Users\scaccavale\AppData\Local\Microsoft\Windows\Temporary Internet Files\Content.IE5\H0BC8UN3\MC900437640[1].png">
            <a:extLst>
              <a:ext uri="{FF2B5EF4-FFF2-40B4-BE49-F238E27FC236}">
                <a16:creationId xmlns:a16="http://schemas.microsoft.com/office/drawing/2014/main" id="{04144E33-225D-4258-BA02-D703234E76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1674797"/>
            <a:ext cx="1373984" cy="183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117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609602"/>
            <a:ext cx="5775940"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What we                      for?</a:t>
            </a:r>
          </a:p>
        </p:txBody>
      </p:sp>
      <p:pic>
        <p:nvPicPr>
          <p:cNvPr id="3" name="Picture 2" descr="Eyes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89485"/>
            <a:ext cx="2514600" cy="1286560"/>
          </a:xfrm>
          <a:prstGeom prst="rect">
            <a:avLst/>
          </a:prstGeom>
        </p:spPr>
      </p:pic>
      <p:sp>
        <p:nvSpPr>
          <p:cNvPr id="4" name="TextBox 3"/>
          <p:cNvSpPr txBox="1"/>
          <p:nvPr/>
        </p:nvSpPr>
        <p:spPr>
          <a:xfrm>
            <a:off x="1828803" y="1752601"/>
            <a:ext cx="6176691" cy="1733488"/>
          </a:xfrm>
          <a:prstGeom prst="rect">
            <a:avLst/>
          </a:prstGeom>
          <a:noFill/>
        </p:spPr>
        <p:txBody>
          <a:bodyPr wrap="none" rtlCol="0">
            <a:spAutoFit/>
          </a:bodyPr>
          <a:lstStyle/>
          <a:p>
            <a:r>
              <a:rPr lang="en-US" sz="2133" b="1" dirty="0">
                <a:latin typeface="Arial" panose="020B0604020202020204" pitchFamily="34" charset="0"/>
                <a:cs typeface="Arial" panose="020B0604020202020204" pitchFamily="34" charset="0"/>
              </a:rPr>
              <a:t>Puddles and liquids in unusual places</a:t>
            </a:r>
          </a:p>
          <a:p>
            <a:r>
              <a:rPr lang="en-US" sz="2133" b="1" dirty="0">
                <a:latin typeface="Arial" panose="020B0604020202020204" pitchFamily="34" charset="0"/>
                <a:cs typeface="Arial" panose="020B0604020202020204" pitchFamily="34" charset="0"/>
              </a:rPr>
              <a:t>Dust or oily film on equipment or the ground</a:t>
            </a:r>
          </a:p>
          <a:p>
            <a:r>
              <a:rPr lang="en-US" sz="2133" b="1" dirty="0">
                <a:latin typeface="Arial" panose="020B0604020202020204" pitchFamily="34" charset="0"/>
                <a:cs typeface="Arial" panose="020B0604020202020204" pitchFamily="34" charset="0"/>
              </a:rPr>
              <a:t>Residue on containers or piping</a:t>
            </a:r>
          </a:p>
          <a:p>
            <a:r>
              <a:rPr lang="en-US" sz="2133" b="1" dirty="0">
                <a:latin typeface="Arial" panose="020B0604020202020204" pitchFamily="34" charset="0"/>
                <a:cs typeface="Arial" panose="020B0604020202020204" pitchFamily="34" charset="0"/>
              </a:rPr>
              <a:t>Discolored plumes from air control equipment</a:t>
            </a:r>
          </a:p>
          <a:p>
            <a:endParaRPr lang="en-US" sz="2133" dirty="0"/>
          </a:p>
        </p:txBody>
      </p:sp>
      <p:sp>
        <p:nvSpPr>
          <p:cNvPr id="5" name="TextBox 4"/>
          <p:cNvSpPr txBox="1"/>
          <p:nvPr/>
        </p:nvSpPr>
        <p:spPr>
          <a:xfrm>
            <a:off x="4524652" y="3550256"/>
            <a:ext cx="3584636" cy="502766"/>
          </a:xfrm>
          <a:prstGeom prst="rect">
            <a:avLst/>
          </a:prstGeom>
          <a:noFill/>
        </p:spPr>
        <p:txBody>
          <a:bodyPr wrap="none" rtlCol="0">
            <a:spAutoFit/>
          </a:bodyPr>
          <a:lstStyle/>
          <a:p>
            <a:r>
              <a:rPr lang="en-US" sz="2667" b="1" dirty="0">
                <a:latin typeface="Arial" panose="020B0604020202020204" pitchFamily="34" charset="0"/>
                <a:cs typeface="Arial" panose="020B0604020202020204" pitchFamily="34" charset="0"/>
              </a:rPr>
              <a:t>Inspection Programs</a:t>
            </a:r>
          </a:p>
        </p:txBody>
      </p:sp>
      <p:sp>
        <p:nvSpPr>
          <p:cNvPr id="6" name="TextBox 5"/>
          <p:cNvSpPr txBox="1"/>
          <p:nvPr/>
        </p:nvSpPr>
        <p:spPr>
          <a:xfrm>
            <a:off x="1828803" y="4117190"/>
            <a:ext cx="7465505" cy="1405256"/>
          </a:xfrm>
          <a:prstGeom prst="rect">
            <a:avLst/>
          </a:prstGeom>
          <a:noFill/>
        </p:spPr>
        <p:txBody>
          <a:bodyPr wrap="none" rtlCol="0">
            <a:spAutoFit/>
          </a:bodyPr>
          <a:lstStyle/>
          <a:p>
            <a:pPr marL="342886" indent="-342886">
              <a:buFont typeface="Arial" panose="020B0604020202020204" pitchFamily="34" charset="0"/>
              <a:buChar char="•"/>
            </a:pPr>
            <a:r>
              <a:rPr lang="en-US" sz="2133" b="1" dirty="0">
                <a:latin typeface="Arial" panose="020B0604020202020204" pitchFamily="34" charset="0"/>
                <a:cs typeface="Arial" panose="020B0604020202020204" pitchFamily="34" charset="0"/>
              </a:rPr>
              <a:t>Storm Water Inspections (SWPPP)</a:t>
            </a:r>
          </a:p>
          <a:p>
            <a:pPr marL="342886" indent="-342886">
              <a:buFont typeface="Arial" panose="020B0604020202020204" pitchFamily="34" charset="0"/>
              <a:buChar char="•"/>
            </a:pPr>
            <a:r>
              <a:rPr lang="en-US" sz="2133" b="1" dirty="0">
                <a:latin typeface="Arial" panose="020B0604020202020204" pitchFamily="34" charset="0"/>
                <a:cs typeface="Arial" panose="020B0604020202020204" pitchFamily="34" charset="0"/>
              </a:rPr>
              <a:t>Spill Prevention Countermeasure and Control (SPCC)</a:t>
            </a:r>
          </a:p>
          <a:p>
            <a:pPr marL="342886" indent="-342886">
              <a:buFont typeface="Arial" panose="020B0604020202020204" pitchFamily="34" charset="0"/>
              <a:buChar char="•"/>
            </a:pPr>
            <a:r>
              <a:rPr lang="en-US" sz="2133" b="1" dirty="0">
                <a:latin typeface="Arial" panose="020B0604020202020204" pitchFamily="34" charset="0"/>
                <a:cs typeface="Arial" panose="020B0604020202020204" pitchFamily="34" charset="0"/>
              </a:rPr>
              <a:t>RCRA Satellite and Storage Area Inspections</a:t>
            </a:r>
          </a:p>
          <a:p>
            <a:pPr marL="342886" indent="-342886">
              <a:buFont typeface="Arial" panose="020B0604020202020204" pitchFamily="34" charset="0"/>
              <a:buChar char="•"/>
            </a:pPr>
            <a:r>
              <a:rPr lang="en-US" sz="2133" b="1" dirty="0">
                <a:latin typeface="Arial" panose="020B0604020202020204" pitchFamily="34" charset="0"/>
                <a:cs typeface="Arial" panose="020B0604020202020204" pitchFamily="34" charset="0"/>
              </a:rPr>
              <a:t>Equipment Inspections (Preventive Maintenance) </a:t>
            </a:r>
          </a:p>
        </p:txBody>
      </p:sp>
    </p:spTree>
    <p:extLst>
      <p:ext uri="{BB962C8B-B14F-4D97-AF65-F5344CB8AC3E}">
        <p14:creationId xmlns:p14="http://schemas.microsoft.com/office/powerpoint/2010/main" val="3827462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1066801" y="777226"/>
            <a:ext cx="10058398" cy="514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rtlCol="0" anchor="t" anchorCtr="0" compatLnSpc="1">
            <a:prstTxWarp prst="textNoShape">
              <a:avLst/>
            </a:prstTxWarp>
            <a:noAutofit/>
            <a:scene3d>
              <a:camera prst="orthographicFront"/>
              <a:lightRig rig="soft" dir="t"/>
            </a:scene3d>
            <a:sp3d prstMaterial="softEdge">
              <a:bevelT w="25400" h="25400"/>
            </a:sp3d>
          </a:bodyPr>
          <a:lstStyle/>
          <a:p>
            <a:pPr algn="ctr" eaLnBrk="1" hangingPunct="1"/>
            <a:r>
              <a:rPr lang="en-US" altLang="en-US" sz="4000" b="1" dirty="0">
                <a:latin typeface="Arial" panose="020B0604020202020204" pitchFamily="34" charset="0"/>
                <a:cs typeface="Arial" panose="020B0604020202020204" pitchFamily="34" charset="0"/>
              </a:rPr>
              <a:t>Environmental Program Development</a:t>
            </a:r>
          </a:p>
        </p:txBody>
      </p:sp>
      <p:sp>
        <p:nvSpPr>
          <p:cNvPr id="75779" name="TextBox 2"/>
          <p:cNvSpPr txBox="1">
            <a:spLocks noChangeArrowheads="1"/>
          </p:cNvSpPr>
          <p:nvPr/>
        </p:nvSpPr>
        <p:spPr bwMode="auto">
          <a:xfrm>
            <a:off x="1256271" y="1875493"/>
            <a:ext cx="6902852"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Arial" panose="020B0604020202020204" pitchFamily="34" charset="0"/>
                <a:cs typeface="Arial" panose="020B0604020202020204" pitchFamily="34" charset="0"/>
              </a:rPr>
              <a:t>Review all permits, regulatory requirements</a:t>
            </a:r>
          </a:p>
          <a:p>
            <a:pPr eaLnBrk="1" hangingPunct="1">
              <a:buFontTx/>
              <a:buChar char="•"/>
            </a:pPr>
            <a:r>
              <a:rPr lang="en-US" altLang="en-US" sz="1867" b="1" dirty="0">
                <a:latin typeface="Arial" panose="020B0604020202020204" pitchFamily="34" charset="0"/>
                <a:cs typeface="Arial" panose="020B0604020202020204" pitchFamily="34" charset="0"/>
              </a:rPr>
              <a:t> </a:t>
            </a:r>
            <a:r>
              <a:rPr lang="en-US" altLang="en-US" sz="1867" b="1" u="sng" dirty="0">
                <a:latin typeface="Arial" panose="020B0604020202020204" pitchFamily="34" charset="0"/>
                <a:cs typeface="Arial" panose="020B0604020202020204" pitchFamily="34" charset="0"/>
              </a:rPr>
              <a:t>Thoroughly</a:t>
            </a:r>
            <a:r>
              <a:rPr lang="en-US" altLang="en-US" sz="1867" b="1" dirty="0">
                <a:latin typeface="Arial" panose="020B0604020202020204" pitchFamily="34" charset="0"/>
                <a:cs typeface="Arial" panose="020B0604020202020204" pitchFamily="34" charset="0"/>
              </a:rPr>
              <a:t> read &amp; understand each permit/regulation</a:t>
            </a:r>
          </a:p>
          <a:p>
            <a:pPr lvl="2" eaLnBrk="1" hangingPunct="1">
              <a:buFont typeface="Wingdings" pitchFamily="2" charset="2"/>
              <a:buChar char="Ø"/>
            </a:pPr>
            <a:r>
              <a:rPr lang="en-US" altLang="en-US" sz="1867" b="1" dirty="0">
                <a:latin typeface="Arial" panose="020B0604020202020204" pitchFamily="34" charset="0"/>
                <a:cs typeface="Arial" panose="020B0604020202020204" pitchFamily="34" charset="0"/>
              </a:rPr>
              <a:t> contact Company resources/regulatory agencies</a:t>
            </a:r>
          </a:p>
          <a:p>
            <a:pPr lvl="2" eaLnBrk="1" hangingPunct="1"/>
            <a:endParaRPr lang="en-US" altLang="en-US" sz="1867" b="1" dirty="0">
              <a:latin typeface="Arial" panose="020B0604020202020204" pitchFamily="34" charset="0"/>
              <a:cs typeface="Arial" panose="020B0604020202020204" pitchFamily="34" charset="0"/>
            </a:endParaRPr>
          </a:p>
        </p:txBody>
      </p:sp>
      <p:sp>
        <p:nvSpPr>
          <p:cNvPr id="75780" name="TextBox 3"/>
          <p:cNvSpPr txBox="1">
            <a:spLocks noChangeArrowheads="1"/>
          </p:cNvSpPr>
          <p:nvPr/>
        </p:nvSpPr>
        <p:spPr bwMode="auto">
          <a:xfrm>
            <a:off x="1256271" y="3213535"/>
            <a:ext cx="5085046" cy="181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867" b="1" dirty="0">
                <a:latin typeface="Arial" panose="020B0604020202020204" pitchFamily="34" charset="0"/>
                <a:cs typeface="Arial" panose="020B0604020202020204" pitchFamily="34" charset="0"/>
              </a:rPr>
              <a:t>What are permits/regulatory requirements?</a:t>
            </a:r>
          </a:p>
          <a:p>
            <a:pPr eaLnBrk="1" hangingPunct="1">
              <a:buFontTx/>
              <a:buChar char="•"/>
            </a:pPr>
            <a:r>
              <a:rPr lang="en-US" altLang="en-US" sz="1867" b="1" dirty="0">
                <a:latin typeface="Arial" panose="020B0604020202020204" pitchFamily="34" charset="0"/>
                <a:cs typeface="Arial" panose="020B0604020202020204" pitchFamily="34" charset="0"/>
              </a:rPr>
              <a:t>  Recordkeeping</a:t>
            </a:r>
          </a:p>
          <a:p>
            <a:pPr eaLnBrk="1" hangingPunct="1">
              <a:buFontTx/>
              <a:buChar char="•"/>
            </a:pPr>
            <a:r>
              <a:rPr lang="en-US" altLang="en-US" sz="1867" b="1" dirty="0">
                <a:latin typeface="Arial" panose="020B0604020202020204" pitchFamily="34" charset="0"/>
                <a:cs typeface="Arial" panose="020B0604020202020204" pitchFamily="34" charset="0"/>
              </a:rPr>
              <a:t>  Reporting</a:t>
            </a:r>
          </a:p>
          <a:p>
            <a:pPr eaLnBrk="1" hangingPunct="1">
              <a:buFontTx/>
              <a:buChar char="•"/>
            </a:pPr>
            <a:r>
              <a:rPr lang="en-US" altLang="en-US" sz="1867" b="1" dirty="0">
                <a:latin typeface="Arial" panose="020B0604020202020204" pitchFamily="34" charset="0"/>
                <a:cs typeface="Arial" panose="020B0604020202020204" pitchFamily="34" charset="0"/>
              </a:rPr>
              <a:t>  Sampling/Monitoring</a:t>
            </a:r>
          </a:p>
          <a:p>
            <a:pPr eaLnBrk="1" hangingPunct="1">
              <a:buFontTx/>
              <a:buChar char="•"/>
            </a:pPr>
            <a:r>
              <a:rPr lang="en-US" altLang="en-US" sz="1867" b="1" dirty="0">
                <a:latin typeface="Arial" panose="020B0604020202020204" pitchFamily="34" charset="0"/>
                <a:cs typeface="Arial" panose="020B0604020202020204" pitchFamily="34" charset="0"/>
              </a:rPr>
              <a:t>  Inspections</a:t>
            </a:r>
          </a:p>
          <a:p>
            <a:pPr eaLnBrk="1" hangingPunct="1">
              <a:buFontTx/>
              <a:buChar char="•"/>
            </a:pPr>
            <a:r>
              <a:rPr lang="en-US" altLang="en-US" sz="1867" b="1" dirty="0">
                <a:latin typeface="Arial" panose="020B0604020202020204" pitchFamily="34" charset="0"/>
                <a:cs typeface="Arial" panose="020B0604020202020204" pitchFamily="34" charset="0"/>
              </a:rPr>
              <a:t>  Training</a:t>
            </a:r>
          </a:p>
        </p:txBody>
      </p:sp>
      <p:sp>
        <p:nvSpPr>
          <p:cNvPr id="3" name="Rectangle 2">
            <a:extLst>
              <a:ext uri="{FF2B5EF4-FFF2-40B4-BE49-F238E27FC236}">
                <a16:creationId xmlns:a16="http://schemas.microsoft.com/office/drawing/2014/main" id="{A92EE225-8E70-4E1A-A01F-3DFD0E21D8A0}"/>
              </a:ext>
            </a:extLst>
          </p:cNvPr>
          <p:cNvSpPr/>
          <p:nvPr/>
        </p:nvSpPr>
        <p:spPr>
          <a:xfrm>
            <a:off x="5181600" y="4215382"/>
            <a:ext cx="7112000" cy="1816266"/>
          </a:xfrm>
          <a:prstGeom prst="rect">
            <a:avLst/>
          </a:prstGeom>
        </p:spPr>
        <p:txBody>
          <a:bodyPr wrap="square">
            <a:spAutoFit/>
          </a:bodyPr>
          <a:lstStyle/>
          <a:p>
            <a:pPr>
              <a:spcBef>
                <a:spcPct val="0"/>
              </a:spcBef>
            </a:pPr>
            <a:r>
              <a:rPr lang="en-US" altLang="en-US" sz="1867" b="1" dirty="0">
                <a:latin typeface="Arial" panose="020B0604020202020204" pitchFamily="34" charset="0"/>
                <a:cs typeface="Arial" panose="020B0604020202020204" pitchFamily="34" charset="0"/>
              </a:rPr>
              <a:t>Benefits:</a:t>
            </a:r>
          </a:p>
          <a:p>
            <a:pPr>
              <a:spcBef>
                <a:spcPct val="0"/>
              </a:spcBef>
            </a:pPr>
            <a:r>
              <a:rPr lang="en-US" altLang="en-US" sz="1867" b="1" dirty="0">
                <a:latin typeface="Arial" panose="020B0604020202020204" pitchFamily="34" charset="0"/>
                <a:cs typeface="Arial" panose="020B0604020202020204" pitchFamily="34" charset="0"/>
              </a:rPr>
              <a:t>	Standard Practice</a:t>
            </a:r>
          </a:p>
          <a:p>
            <a:pPr>
              <a:spcBef>
                <a:spcPct val="0"/>
              </a:spcBef>
            </a:pPr>
            <a:r>
              <a:rPr lang="en-US" altLang="en-US" sz="1867" b="1" dirty="0">
                <a:latin typeface="Arial" panose="020B0604020202020204" pitchFamily="34" charset="0"/>
                <a:cs typeface="Arial" panose="020B0604020202020204" pitchFamily="34" charset="0"/>
              </a:rPr>
              <a:t>	Responsibilities delegated</a:t>
            </a:r>
          </a:p>
          <a:p>
            <a:pPr>
              <a:spcBef>
                <a:spcPct val="0"/>
              </a:spcBef>
            </a:pPr>
            <a:r>
              <a:rPr lang="en-US" altLang="en-US" sz="1867" b="1" dirty="0">
                <a:latin typeface="Arial" panose="020B0604020202020204" pitchFamily="34" charset="0"/>
                <a:cs typeface="Arial" panose="020B0604020202020204" pitchFamily="34" charset="0"/>
              </a:rPr>
              <a:t>	Info available always</a:t>
            </a:r>
          </a:p>
          <a:p>
            <a:pPr>
              <a:spcBef>
                <a:spcPct val="0"/>
              </a:spcBef>
            </a:pPr>
            <a:r>
              <a:rPr lang="en-US" altLang="en-US" sz="1867" b="1" dirty="0">
                <a:latin typeface="Arial" panose="020B0604020202020204" pitchFamily="34" charset="0"/>
                <a:cs typeface="Arial" panose="020B0604020202020204" pitchFamily="34" charset="0"/>
              </a:rPr>
              <a:t>	Change Management</a:t>
            </a:r>
          </a:p>
          <a:p>
            <a:pPr>
              <a:spcBef>
                <a:spcPct val="0"/>
              </a:spcBef>
            </a:pPr>
            <a:r>
              <a:rPr lang="en-US" altLang="en-US" sz="1867" b="1" dirty="0">
                <a:latin typeface="Arial" panose="020B0604020202020204" pitchFamily="34" charset="0"/>
                <a:cs typeface="Arial" panose="020B0604020202020204" pitchFamily="34" charset="0"/>
              </a:rPr>
              <a:t>	Continuous Improvement</a:t>
            </a:r>
          </a:p>
        </p:txBody>
      </p:sp>
      <p:pic>
        <p:nvPicPr>
          <p:cNvPr id="7" name="Picture 2" descr="C:\Users\sal22nyi\AppData\Local\Microsoft\Windows\Temporary Internet Files\Content.IE5\2C72YWJ3\MC900153632[1].wmf">
            <a:extLst>
              <a:ext uri="{FF2B5EF4-FFF2-40B4-BE49-F238E27FC236}">
                <a16:creationId xmlns:a16="http://schemas.microsoft.com/office/drawing/2014/main" id="{C88E7D9A-C3F7-481E-80F2-3C30C87920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8523" y="2413000"/>
            <a:ext cx="2399809" cy="1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446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Putting It Together: Role of Business | Introduction to ...">
            <a:extLst>
              <a:ext uri="{FF2B5EF4-FFF2-40B4-BE49-F238E27FC236}">
                <a16:creationId xmlns:a16="http://schemas.microsoft.com/office/drawing/2014/main" id="{42927DDE-3FDB-3B53-8890-764D8F995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1972"/>
            <a:ext cx="12192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9C8491F-2BDB-D777-C84A-7F0CEF845F08}"/>
              </a:ext>
            </a:extLst>
          </p:cNvPr>
          <p:cNvSpPr/>
          <p:nvPr/>
        </p:nvSpPr>
        <p:spPr>
          <a:xfrm>
            <a:off x="2831650" y="196850"/>
            <a:ext cx="6528710" cy="1200329"/>
          </a:xfrm>
          <a:prstGeom prst="rect">
            <a:avLst/>
          </a:prstGeom>
          <a:solidFill>
            <a:schemeClr val="tx1"/>
          </a:solidFill>
        </p:spPr>
        <p:txBody>
          <a:bodyPr wrap="none" lIns="91440" tIns="45720" rIns="91440" bIns="45720">
            <a:spAutoFit/>
          </a:bodyPr>
          <a:lstStyle/>
          <a:p>
            <a:pPr algn="ctr"/>
            <a:r>
              <a:rPr lang="en-US" sz="7200" b="1" i="1" dirty="0">
                <a:ln w="13462">
                  <a:solidFill>
                    <a:schemeClr val="bg1"/>
                  </a:solidFill>
                  <a:prstDash val="solid"/>
                </a:ln>
                <a:solidFill>
                  <a:srgbClr val="C00000"/>
                </a:solidFill>
                <a:effectLst>
                  <a:outerShdw dist="38100" dir="2700000" algn="bl" rotWithShape="0">
                    <a:schemeClr val="accent5"/>
                  </a:outerShdw>
                </a:effectLst>
              </a:rPr>
              <a:t>Safe Travels…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52203" y="225337"/>
            <a:ext cx="8229203" cy="918104"/>
          </a:xfrm>
        </p:spPr>
        <p:txBody>
          <a:bodyPr vert="horz" lIns="64008" tIns="32004" rIns="64008" bIns="32004" rtlCol="0" anchor="b" anchorCtr="0">
            <a:normAutofit/>
          </a:bodyPr>
          <a:lstStyle/>
          <a:p>
            <a:pPr algn="ctr" eaLnBrk="1" hangingPunct="1"/>
            <a:r>
              <a:rPr lang="en-US" altLang="en-US" sz="3800" dirty="0">
                <a:latin typeface="Arial" charset="0"/>
                <a:cs typeface="Arial" charset="0"/>
              </a:rPr>
              <a:t>  </a:t>
            </a:r>
            <a:r>
              <a:rPr lang="en-US" altLang="en-US" sz="3600" b="1" dirty="0">
                <a:latin typeface="Arial" charset="0"/>
                <a:cs typeface="Arial" charset="0"/>
              </a:rPr>
              <a:t>You Say you want an Evolution!</a:t>
            </a:r>
          </a:p>
        </p:txBody>
      </p:sp>
      <p:sp>
        <p:nvSpPr>
          <p:cNvPr id="10243" name="Rectangle 3"/>
          <p:cNvSpPr>
            <a:spLocks noChangeArrowheads="1"/>
          </p:cNvSpPr>
          <p:nvPr/>
        </p:nvSpPr>
        <p:spPr bwMode="auto">
          <a:xfrm>
            <a:off x="2438799" y="1524002"/>
            <a:ext cx="7346156"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endParaRPr lang="en-US" altLang="en-US" sz="4800" b="1">
              <a:latin typeface="Times New Roman" pitchFamily="18" charset="0"/>
            </a:endParaRPr>
          </a:p>
        </p:txBody>
      </p:sp>
      <p:sp>
        <p:nvSpPr>
          <p:cNvPr id="10244" name="Text Box 4"/>
          <p:cNvSpPr txBox="1">
            <a:spLocks noChangeArrowheads="1"/>
          </p:cNvSpPr>
          <p:nvPr/>
        </p:nvSpPr>
        <p:spPr bwMode="auto">
          <a:xfrm>
            <a:off x="1752203" y="3429002"/>
            <a:ext cx="76200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None/>
            </a:pPr>
            <a:endParaRPr lang="en-US" altLang="en-US" sz="2800" b="1">
              <a:latin typeface="Times New Roman" pitchFamily="18" charset="0"/>
            </a:endParaRPr>
          </a:p>
        </p:txBody>
      </p:sp>
      <p:sp>
        <p:nvSpPr>
          <p:cNvPr id="10245" name="Text Box 5"/>
          <p:cNvSpPr txBox="1">
            <a:spLocks noChangeArrowheads="1"/>
          </p:cNvSpPr>
          <p:nvPr/>
        </p:nvSpPr>
        <p:spPr bwMode="auto">
          <a:xfrm>
            <a:off x="1447601" y="1644758"/>
            <a:ext cx="8229203"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Char char="•"/>
            </a:pPr>
            <a:r>
              <a:rPr lang="en-US" altLang="en-US" sz="2800" b="1" dirty="0">
                <a:latin typeface="Times New Roman" pitchFamily="18" charset="0"/>
              </a:rPr>
              <a:t> </a:t>
            </a:r>
            <a:r>
              <a:rPr lang="en-US" altLang="en-US" sz="2500" b="1" dirty="0">
                <a:latin typeface="Arial" charset="0"/>
              </a:rPr>
              <a:t>Environmental Protection Agency (EPA) – 1969</a:t>
            </a:r>
          </a:p>
          <a:p>
            <a:pPr eaLnBrk="1" hangingPunct="1">
              <a:spcBef>
                <a:spcPct val="0"/>
              </a:spcBef>
              <a:buFontTx/>
              <a:buChar char="•"/>
            </a:pPr>
            <a:endParaRPr lang="en-US" altLang="en-US" sz="2500" b="1" dirty="0">
              <a:latin typeface="Arial" charset="0"/>
            </a:endParaRPr>
          </a:p>
          <a:p>
            <a:pPr eaLnBrk="1" hangingPunct="1">
              <a:spcBef>
                <a:spcPct val="0"/>
              </a:spcBef>
              <a:buFontTx/>
              <a:buChar char="•"/>
            </a:pPr>
            <a:r>
              <a:rPr lang="en-US" altLang="en-US" sz="2500" b="1" dirty="0">
                <a:latin typeface="Arial" charset="0"/>
              </a:rPr>
              <a:t> Earth Day (April 22, 1970)</a:t>
            </a:r>
          </a:p>
          <a:p>
            <a:pPr eaLnBrk="1" hangingPunct="1">
              <a:spcBef>
                <a:spcPct val="0"/>
              </a:spcBef>
              <a:buFontTx/>
              <a:buChar char="•"/>
            </a:pPr>
            <a:endParaRPr lang="en-US" altLang="en-US" sz="2500" b="1" dirty="0">
              <a:latin typeface="Arial" charset="0"/>
            </a:endParaRPr>
          </a:p>
          <a:p>
            <a:pPr eaLnBrk="1" hangingPunct="1">
              <a:spcBef>
                <a:spcPct val="0"/>
              </a:spcBef>
              <a:buFontTx/>
              <a:buChar char="•"/>
            </a:pPr>
            <a:r>
              <a:rPr lang="en-US" altLang="en-US" sz="2500" b="1" dirty="0">
                <a:latin typeface="Arial" charset="0"/>
              </a:rPr>
              <a:t> ISO 14001 – Environmental Management System</a:t>
            </a:r>
          </a:p>
        </p:txBody>
      </p:sp>
      <p:pic>
        <p:nvPicPr>
          <p:cNvPr id="10246" name="Picture 6" descr="MCj043779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759" y="4436553"/>
            <a:ext cx="2134196" cy="13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clrChange>
              <a:clrFrom>
                <a:srgbClr val="000000"/>
              </a:clrFrom>
              <a:clrTo>
                <a:srgbClr val="000000">
                  <a:alpha val="0"/>
                </a:srgbClr>
              </a:clrTo>
            </a:clrChange>
          </a:blip>
          <a:stretch>
            <a:fillRect/>
          </a:stretch>
        </p:blipFill>
        <p:spPr>
          <a:xfrm>
            <a:off x="2557943" y="4400896"/>
            <a:ext cx="1443178" cy="1443178"/>
          </a:xfrm>
          <a:prstGeom prst="rect">
            <a:avLst/>
          </a:prstGeom>
        </p:spPr>
      </p:pic>
    </p:spTree>
    <p:extLst>
      <p:ext uri="{BB962C8B-B14F-4D97-AF65-F5344CB8AC3E}">
        <p14:creationId xmlns:p14="http://schemas.microsoft.com/office/powerpoint/2010/main" val="315631955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strVal val="#ppt_w"/>
                                          </p:val>
                                        </p:tav>
                                        <p:tav tm="100000">
                                          <p:val>
                                            <p:strVal val="#ppt_w"/>
                                          </p:val>
                                        </p:tav>
                                      </p:tavLst>
                                    </p:anim>
                                    <p:anim calcmode="lin" valueType="num">
                                      <p:cBhvr>
                                        <p:cTn id="8" dur="2000" fill="hold"/>
                                        <p:tgtEl>
                                          <p:spTgt spid="3686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6866"/>
                                        </p:tgtEl>
                                        <p:attrNameLst>
                                          <p:attrName>ppt_x</p:attrName>
                                        </p:attrNameLst>
                                      </p:cBhvr>
                                      <p:tavLst>
                                        <p:tav tm="0">
                                          <p:val>
                                            <p:strVal val="#ppt_x-.4"/>
                                          </p:val>
                                        </p:tav>
                                        <p:tav tm="100000">
                                          <p:val>
                                            <p:strVal val="#ppt_x"/>
                                          </p:val>
                                        </p:tav>
                                      </p:tavLst>
                                    </p:anim>
                                    <p:anim calcmode="lin" valueType="num">
                                      <p:cBhvr>
                                        <p:cTn id="10" dur="2000" fill="hold"/>
                                        <p:tgtEl>
                                          <p:spTgt spid="3686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95500" y="294136"/>
            <a:ext cx="8001000" cy="685271"/>
          </a:xfrm>
        </p:spPr>
        <p:txBody>
          <a:bodyPr vert="horz" lIns="64008" tIns="32004" rIns="64008" bIns="32004" rtlCol="0" anchor="b" anchorCtr="0">
            <a:normAutofit/>
          </a:bodyPr>
          <a:lstStyle/>
          <a:p>
            <a:pPr algn="ctr" eaLnBrk="1" hangingPunct="1"/>
            <a:r>
              <a:rPr lang="en-US" altLang="en-US" sz="3600" b="1" dirty="0">
                <a:solidFill>
                  <a:srgbClr val="070605"/>
                </a:solidFill>
                <a:latin typeface="Arial" charset="0"/>
                <a:cs typeface="Arial" charset="0"/>
              </a:rPr>
              <a:t>Clean Water Act	</a:t>
            </a:r>
          </a:p>
        </p:txBody>
      </p:sp>
      <p:sp>
        <p:nvSpPr>
          <p:cNvPr id="12291" name="Rectangle 3"/>
          <p:cNvSpPr>
            <a:spLocks noGrp="1" noChangeArrowheads="1"/>
          </p:cNvSpPr>
          <p:nvPr>
            <p:ph type="body" idx="1"/>
          </p:nvPr>
        </p:nvSpPr>
        <p:spPr>
          <a:xfrm>
            <a:off x="423120" y="1275294"/>
            <a:ext cx="9046512" cy="4496593"/>
          </a:xfrm>
        </p:spPr>
        <p:txBody>
          <a:bodyPr vert="horz" lIns="64008" tIns="32004" rIns="64008" bIns="32004" rtlCol="0">
            <a:normAutofit fontScale="92500"/>
          </a:bodyPr>
          <a:lstStyle/>
          <a:p>
            <a:pPr eaLnBrk="1" hangingPunct="1">
              <a:buFontTx/>
              <a:buNone/>
            </a:pPr>
            <a:r>
              <a:rPr lang="en-US" altLang="en-US" sz="2500" b="1" dirty="0">
                <a:solidFill>
                  <a:srgbClr val="070605"/>
                </a:solidFill>
                <a:latin typeface="Arial" charset="0"/>
                <a:cs typeface="Arial" charset="0"/>
              </a:rPr>
              <a:t>Safe Drinking Water Act - (1974)</a:t>
            </a:r>
            <a:r>
              <a:rPr lang="en-US" altLang="en-US" sz="2500" dirty="0">
                <a:latin typeface="Arial" charset="0"/>
                <a:cs typeface="Arial" charset="0"/>
              </a:rPr>
              <a:t>   </a:t>
            </a:r>
          </a:p>
          <a:p>
            <a:pPr eaLnBrk="1" hangingPunct="1">
              <a:buFontTx/>
              <a:buNone/>
            </a:pPr>
            <a:r>
              <a:rPr lang="en-US" altLang="en-US" sz="2500" dirty="0">
                <a:latin typeface="Arial" charset="0"/>
                <a:cs typeface="Arial" charset="0"/>
              </a:rPr>
              <a:t>	</a:t>
            </a:r>
            <a:r>
              <a:rPr lang="en-US" altLang="en-US" sz="2600" dirty="0">
                <a:latin typeface="Arial" charset="0"/>
                <a:cs typeface="Arial" charset="0"/>
              </a:rPr>
              <a:t>set standards for level of contaminants in drinking water, and protected water wells and sole source aquifers</a:t>
            </a:r>
          </a:p>
          <a:p>
            <a:pPr eaLnBrk="1" hangingPunct="1">
              <a:buFontTx/>
              <a:buNone/>
            </a:pPr>
            <a:endParaRPr lang="en-US" altLang="en-US" sz="2500" dirty="0">
              <a:latin typeface="Arial" charset="0"/>
              <a:cs typeface="Arial" charset="0"/>
            </a:endParaRPr>
          </a:p>
          <a:p>
            <a:pPr eaLnBrk="1" hangingPunct="1">
              <a:buFontTx/>
              <a:buNone/>
            </a:pPr>
            <a:r>
              <a:rPr lang="en-US" altLang="en-US" sz="2500" b="1" dirty="0">
                <a:solidFill>
                  <a:srgbClr val="070605"/>
                </a:solidFill>
                <a:latin typeface="Arial" charset="0"/>
                <a:cs typeface="Arial" charset="0"/>
              </a:rPr>
              <a:t>Clean Water Act - (1977)</a:t>
            </a:r>
            <a:r>
              <a:rPr lang="en-US" altLang="en-US" sz="2500" dirty="0">
                <a:latin typeface="Arial" charset="0"/>
                <a:cs typeface="Arial" charset="0"/>
              </a:rPr>
              <a:t>  </a:t>
            </a:r>
            <a:r>
              <a:rPr lang="en-US" altLang="en-US" sz="2600" dirty="0">
                <a:latin typeface="Arial" charset="0"/>
                <a:cs typeface="Arial" charset="0"/>
              </a:rPr>
              <a:t>make nation’s waterways “</a:t>
            </a:r>
            <a:r>
              <a:rPr lang="en-US" altLang="en-US" sz="2600" u="sng" dirty="0">
                <a:latin typeface="Arial" charset="0"/>
                <a:cs typeface="Arial" charset="0"/>
              </a:rPr>
              <a:t>fishable and swim able</a:t>
            </a:r>
            <a:r>
              <a:rPr lang="en-US" altLang="en-US" sz="2600" dirty="0">
                <a:latin typeface="Arial" charset="0"/>
                <a:cs typeface="Arial" charset="0"/>
              </a:rPr>
              <a:t>,” to ban toxic pollution and to eliminate the discharge of all pollution into the Nation’s “</a:t>
            </a:r>
            <a:r>
              <a:rPr lang="en-US" altLang="en-US" sz="2600" u="sng" dirty="0">
                <a:latin typeface="Arial" charset="0"/>
                <a:cs typeface="Arial" charset="0"/>
              </a:rPr>
              <a:t>navigable waters</a:t>
            </a:r>
            <a:r>
              <a:rPr lang="en-US" altLang="en-US" sz="2600" dirty="0">
                <a:latin typeface="Arial" charset="0"/>
                <a:cs typeface="Arial" charset="0"/>
              </a:rPr>
              <a:t>”  </a:t>
            </a:r>
          </a:p>
        </p:txBody>
      </p:sp>
      <p:pic>
        <p:nvPicPr>
          <p:cNvPr id="4" name="Picture 3" descr="A pile of carrots&#10;&#10;Description automatically generated with medium confidence">
            <a:extLst>
              <a:ext uri="{FF2B5EF4-FFF2-40B4-BE49-F238E27FC236}">
                <a16:creationId xmlns:a16="http://schemas.microsoft.com/office/drawing/2014/main" id="{B33D4970-B716-4088-817F-E39B267CB5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9632" y="2407382"/>
            <a:ext cx="2722368" cy="2043236"/>
          </a:xfrm>
          <a:prstGeom prst="rect">
            <a:avLst/>
          </a:prstGeom>
        </p:spPr>
      </p:pic>
    </p:spTree>
    <p:extLst>
      <p:ext uri="{BB962C8B-B14F-4D97-AF65-F5344CB8AC3E}">
        <p14:creationId xmlns:p14="http://schemas.microsoft.com/office/powerpoint/2010/main" val="254482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37636" y="629873"/>
            <a:ext cx="8915798" cy="762000"/>
          </a:xfrm>
        </p:spPr>
        <p:txBody>
          <a:bodyPr vert="horz" lIns="64008" tIns="32004" rIns="64008" bIns="32004" rtlCol="0" anchor="b" anchorCtr="0">
            <a:normAutofit/>
          </a:bodyPr>
          <a:lstStyle/>
          <a:p>
            <a:pPr algn="l" eaLnBrk="1" hangingPunct="1"/>
            <a:r>
              <a:rPr lang="en-US" altLang="en-US" sz="3800" b="1" dirty="0">
                <a:solidFill>
                  <a:srgbClr val="070605"/>
                </a:solidFill>
                <a:latin typeface="Arial" charset="0"/>
                <a:cs typeface="Arial" charset="0"/>
              </a:rPr>
              <a:t>Clean Water Act - Primary Elements</a:t>
            </a:r>
          </a:p>
        </p:txBody>
      </p:sp>
      <p:sp>
        <p:nvSpPr>
          <p:cNvPr id="13315" name="Text Box 3"/>
          <p:cNvSpPr txBox="1">
            <a:spLocks noChangeArrowheads="1"/>
          </p:cNvSpPr>
          <p:nvPr/>
        </p:nvSpPr>
        <p:spPr bwMode="auto">
          <a:xfrm>
            <a:off x="304800" y="1898822"/>
            <a:ext cx="11582400" cy="370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1435" tIns="45718" rIns="91435" bIns="45718">
            <a:spAutoFit/>
          </a:bodyPr>
          <a:lstStyle>
            <a:lvl1pPr eaLnBrk="0" hangingPunct="0">
              <a:spcBef>
                <a:spcPct val="20000"/>
              </a:spcBef>
              <a:buFont typeface="Arial" charset="0"/>
              <a:buChar char="•"/>
              <a:defRPr sz="4600">
                <a:solidFill>
                  <a:schemeClr val="tx1"/>
                </a:solidFill>
                <a:latin typeface="Calibri" pitchFamily="34" charset="0"/>
              </a:defRPr>
            </a:lvl1pPr>
            <a:lvl2pPr marL="742950" indent="-285750" eaLnBrk="0" hangingPunct="0">
              <a:spcBef>
                <a:spcPct val="20000"/>
              </a:spcBef>
              <a:buFont typeface="Arial" charset="0"/>
              <a:buChar char="–"/>
              <a:defRPr sz="4000">
                <a:solidFill>
                  <a:schemeClr val="tx1"/>
                </a:solidFill>
                <a:latin typeface="Calibri" pitchFamily="34" charset="0"/>
              </a:defRPr>
            </a:lvl2pPr>
            <a:lvl3pPr marL="1143000" indent="-228600" eaLnBrk="0" hangingPunct="0">
              <a:spcBef>
                <a:spcPct val="20000"/>
              </a:spcBef>
              <a:buFont typeface="Arial" charset="0"/>
              <a:buChar char="•"/>
              <a:defRPr sz="3400">
                <a:solidFill>
                  <a:schemeClr val="tx1"/>
                </a:solidFill>
                <a:latin typeface="Calibri" pitchFamily="34" charset="0"/>
              </a:defRPr>
            </a:lvl3pPr>
            <a:lvl4pPr marL="1600200" indent="-228600" eaLnBrk="0" hangingPunct="0">
              <a:spcBef>
                <a:spcPct val="20000"/>
              </a:spcBef>
              <a:buFont typeface="Arial" charset="0"/>
              <a:buChar char="–"/>
              <a:defRPr sz="2900">
                <a:solidFill>
                  <a:schemeClr val="tx1"/>
                </a:solidFill>
                <a:latin typeface="Calibri" pitchFamily="34" charset="0"/>
              </a:defRPr>
            </a:lvl4pPr>
            <a:lvl5pPr marL="2057400" indent="-228600" eaLnBrk="0" hangingPunct="0">
              <a:spcBef>
                <a:spcPct val="20000"/>
              </a:spcBef>
              <a:buFont typeface="Arial" charset="0"/>
              <a:buChar char="»"/>
              <a:defRPr sz="2900">
                <a:solidFill>
                  <a:schemeClr val="tx1"/>
                </a:solidFill>
                <a:latin typeface="Calibri" pitchFamily="34" charset="0"/>
              </a:defRPr>
            </a:lvl5pPr>
            <a:lvl6pPr marL="25146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6pPr>
            <a:lvl7pPr marL="29718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7pPr>
            <a:lvl8pPr marL="34290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8pPr>
            <a:lvl9pPr marL="3886200" indent="-228600" defTabSz="652463" eaLnBrk="0" fontAlgn="base" hangingPunct="0">
              <a:spcBef>
                <a:spcPct val="20000"/>
              </a:spcBef>
              <a:spcAft>
                <a:spcPct val="0"/>
              </a:spcAft>
              <a:buFont typeface="Arial" charset="0"/>
              <a:buChar char="»"/>
              <a:defRPr sz="2900">
                <a:solidFill>
                  <a:schemeClr val="tx1"/>
                </a:solidFill>
                <a:latin typeface="Calibri" pitchFamily="34" charset="0"/>
              </a:defRPr>
            </a:lvl9pPr>
          </a:lstStyle>
          <a:p>
            <a:pPr eaLnBrk="1" hangingPunct="1">
              <a:spcBef>
                <a:spcPct val="0"/>
              </a:spcBef>
              <a:buFontTx/>
              <a:buChar char="•"/>
            </a:pPr>
            <a:r>
              <a:rPr lang="en-US" altLang="en-US" sz="1800" b="1" dirty="0">
                <a:latin typeface="Times New Roman" pitchFamily="18" charset="0"/>
              </a:rPr>
              <a:t> </a:t>
            </a:r>
            <a:r>
              <a:rPr lang="en-US" altLang="en-US" sz="2133" b="1" dirty="0">
                <a:latin typeface="Arial" charset="0"/>
              </a:rPr>
              <a:t>minimal national effluent standards based on specific industries</a:t>
            </a:r>
          </a:p>
          <a:p>
            <a:pPr eaLnBrk="1" hangingPunct="1">
              <a:spcBef>
                <a:spcPct val="0"/>
              </a:spcBef>
              <a:buFontTx/>
              <a:buChar char="•"/>
            </a:pPr>
            <a:r>
              <a:rPr lang="en-US" altLang="en-US" sz="2133" b="1" dirty="0">
                <a:latin typeface="Arial" charset="0"/>
              </a:rPr>
              <a:t> system of water quality standards</a:t>
            </a:r>
          </a:p>
          <a:p>
            <a:pPr eaLnBrk="1" hangingPunct="1">
              <a:spcBef>
                <a:spcPct val="0"/>
              </a:spcBef>
              <a:buFontTx/>
              <a:buChar char="•"/>
            </a:pPr>
            <a:r>
              <a:rPr lang="en-US" altLang="en-US" sz="2133" b="1" dirty="0">
                <a:latin typeface="Arial" charset="0"/>
              </a:rPr>
              <a:t> discharge permit program (NPDES) provides enforceable limitations on discharges</a:t>
            </a:r>
          </a:p>
          <a:p>
            <a:pPr eaLnBrk="1" hangingPunct="1">
              <a:spcBef>
                <a:spcPct val="0"/>
              </a:spcBef>
              <a:buFontTx/>
              <a:buChar char="•"/>
            </a:pPr>
            <a:r>
              <a:rPr lang="en-US" altLang="en-US" sz="2133" b="1" dirty="0">
                <a:latin typeface="Arial" charset="0"/>
              </a:rPr>
              <a:t> provisions for toxic chemical and oil discharges</a:t>
            </a:r>
          </a:p>
          <a:p>
            <a:pPr eaLnBrk="1" hangingPunct="1">
              <a:spcBef>
                <a:spcPct val="0"/>
              </a:spcBef>
              <a:buFontTx/>
              <a:buNone/>
            </a:pPr>
            <a:endParaRPr lang="en-US" altLang="en-US" sz="2133" b="1" u="sng" dirty="0">
              <a:solidFill>
                <a:srgbClr val="070605"/>
              </a:solidFill>
              <a:latin typeface="Arial" charset="0"/>
            </a:endParaRPr>
          </a:p>
          <a:p>
            <a:pPr eaLnBrk="1" hangingPunct="1">
              <a:spcBef>
                <a:spcPct val="0"/>
              </a:spcBef>
              <a:buFontTx/>
              <a:buNone/>
            </a:pPr>
            <a:r>
              <a:rPr lang="en-US" altLang="en-US" sz="2133" b="1" u="sng" dirty="0">
                <a:solidFill>
                  <a:srgbClr val="070605"/>
                </a:solidFill>
                <a:latin typeface="Arial" charset="0"/>
              </a:rPr>
              <a:t>Examples of regulated effluents are</a:t>
            </a:r>
            <a:r>
              <a:rPr lang="en-US" altLang="en-US" sz="2133" b="1" dirty="0">
                <a:solidFill>
                  <a:srgbClr val="070605"/>
                </a:solidFill>
                <a:latin typeface="Arial" charset="0"/>
              </a:rPr>
              <a:t>:</a:t>
            </a:r>
          </a:p>
          <a:p>
            <a:pPr eaLnBrk="1" hangingPunct="1">
              <a:spcBef>
                <a:spcPct val="0"/>
              </a:spcBef>
              <a:buFontTx/>
              <a:buNone/>
            </a:pPr>
            <a:r>
              <a:rPr lang="en-US" altLang="en-US" sz="2133" b="1" dirty="0">
                <a:latin typeface="Arial" charset="0"/>
              </a:rPr>
              <a:t>water/oil separators</a:t>
            </a:r>
          </a:p>
          <a:p>
            <a:pPr eaLnBrk="1" hangingPunct="1">
              <a:spcBef>
                <a:spcPct val="0"/>
              </a:spcBef>
              <a:buFontTx/>
              <a:buNone/>
            </a:pPr>
            <a:r>
              <a:rPr lang="en-US" altLang="en-US" sz="2133" b="1" dirty="0">
                <a:latin typeface="Arial" charset="0"/>
              </a:rPr>
              <a:t>sewerage treatment plants</a:t>
            </a:r>
          </a:p>
          <a:p>
            <a:pPr eaLnBrk="1" hangingPunct="1">
              <a:spcBef>
                <a:spcPct val="0"/>
              </a:spcBef>
              <a:buFontTx/>
              <a:buNone/>
            </a:pPr>
            <a:r>
              <a:rPr lang="en-US" altLang="en-US" sz="2133" b="1" dirty="0">
                <a:latin typeface="Arial" charset="0"/>
              </a:rPr>
              <a:t>storm water collection systems</a:t>
            </a:r>
          </a:p>
          <a:p>
            <a:pPr eaLnBrk="1" hangingPunct="1">
              <a:spcBef>
                <a:spcPct val="0"/>
              </a:spcBef>
              <a:buFontTx/>
              <a:buNone/>
            </a:pPr>
            <a:r>
              <a:rPr lang="en-US" altLang="en-US" sz="2133" b="1" dirty="0">
                <a:latin typeface="Arial" charset="0"/>
              </a:rPr>
              <a:t>industrial treatment plants (chemical/biological)</a:t>
            </a:r>
          </a:p>
          <a:p>
            <a:pPr eaLnBrk="1" hangingPunct="1">
              <a:spcBef>
                <a:spcPct val="0"/>
              </a:spcBef>
              <a:buFontTx/>
              <a:buChar char="•"/>
            </a:pPr>
            <a:endParaRPr lang="en-US" altLang="en-US" sz="2133" b="1" dirty="0">
              <a:latin typeface="Times New Roman" pitchFamily="18" charset="0"/>
            </a:endParaRPr>
          </a:p>
        </p:txBody>
      </p:sp>
    </p:spTree>
    <p:extLst>
      <p:ext uri="{BB962C8B-B14F-4D97-AF65-F5344CB8AC3E}">
        <p14:creationId xmlns:p14="http://schemas.microsoft.com/office/powerpoint/2010/main" val="3710233497"/>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Frosty</Template>
  <TotalTime>137</TotalTime>
  <Words>4631</Words>
  <Application>Microsoft Office PowerPoint</Application>
  <PresentationFormat>Widescreen</PresentationFormat>
  <Paragraphs>681</Paragraphs>
  <Slides>62</Slides>
  <Notes>50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Avenir Next LT Pro</vt:lpstr>
      <vt:lpstr>Calibri</vt:lpstr>
      <vt:lpstr>Goudy Old Style</vt:lpstr>
      <vt:lpstr>Times New Roman</vt:lpstr>
      <vt:lpstr>Verdana</vt:lpstr>
      <vt:lpstr>Wingdings</vt:lpstr>
      <vt:lpstr>Wingdings 3</vt:lpstr>
      <vt:lpstr>FrostyVTI</vt:lpstr>
      <vt:lpstr>Clip</vt:lpstr>
      <vt:lpstr>      Understanding        Environmental Responsibilities</vt:lpstr>
      <vt:lpstr>PowerPoint Presentation</vt:lpstr>
      <vt:lpstr>Major Regulatory Areas</vt:lpstr>
      <vt:lpstr>Major Regulatory Areas</vt:lpstr>
      <vt:lpstr>Major Regulatory Areas</vt:lpstr>
      <vt:lpstr>You say you want an Evolution!</vt:lpstr>
      <vt:lpstr>  You Say you want an Evolution!</vt:lpstr>
      <vt:lpstr>Clean Water Act </vt:lpstr>
      <vt:lpstr>Clean Water Act - Primary Elements</vt:lpstr>
      <vt:lpstr>Clean Water Act - Oil Pollution</vt:lpstr>
      <vt:lpstr>Clean Water Act - Oil Pollution</vt:lpstr>
      <vt:lpstr>Clean Water Act - SPCC Plan</vt:lpstr>
      <vt:lpstr>Clean Water Act - NPDES</vt:lpstr>
      <vt:lpstr>Clean Water Act - Pollutants</vt:lpstr>
      <vt:lpstr>Clean Water Act - Water Quality</vt:lpstr>
      <vt:lpstr>Clean Water Act - Pretreatment</vt:lpstr>
      <vt:lpstr>Clean Water Act - Storm Water</vt:lpstr>
      <vt:lpstr>Clean Water Act - Storm Water</vt:lpstr>
      <vt:lpstr>Storm Water BMP’s</vt:lpstr>
      <vt:lpstr>PowerPoint Presentation</vt:lpstr>
      <vt:lpstr>What led to RCRA?</vt:lpstr>
      <vt:lpstr>History of RCRA</vt:lpstr>
      <vt:lpstr>Where are the RCRA Rules Found?</vt:lpstr>
      <vt:lpstr> Main Components </vt:lpstr>
      <vt:lpstr>Generator Standards</vt:lpstr>
      <vt:lpstr>Treatment, Storage and Disposal Facility </vt:lpstr>
      <vt:lpstr>Transporter </vt:lpstr>
      <vt:lpstr>Generator Classifications</vt:lpstr>
      <vt:lpstr>PowerPoint Presentation</vt:lpstr>
      <vt:lpstr>PowerPoint Presentation</vt:lpstr>
      <vt:lpstr>What is a Solid Waste?</vt:lpstr>
      <vt:lpstr>PowerPoint Presentation</vt:lpstr>
      <vt:lpstr>PowerPoint Presentation</vt:lpstr>
      <vt:lpstr>Characteristic Hazardous Waste </vt:lpstr>
      <vt:lpstr>PowerPoint Presentation</vt:lpstr>
      <vt:lpstr>PowerPoint Presentation</vt:lpstr>
      <vt:lpstr>PowerPoint Presentation</vt:lpstr>
      <vt:lpstr>       Waste Examples </vt:lpstr>
      <vt:lpstr>PowerPoint Presentation</vt:lpstr>
      <vt:lpstr>Universal Waste</vt:lpstr>
      <vt:lpstr>Used Oil </vt:lpstr>
      <vt:lpstr>On-Site Accumulation Large Quantity Generators</vt:lpstr>
      <vt:lpstr>PowerPoint Presentation</vt:lpstr>
      <vt:lpstr>Shipping &amp; Manifesting Requirements</vt:lpstr>
      <vt:lpstr>Completion of Manifests</vt:lpstr>
      <vt:lpstr>       RCRA Contingency Plan</vt:lpstr>
      <vt:lpstr>Employee Training </vt:lpstr>
      <vt:lpstr>PowerPoint Presentation</vt:lpstr>
      <vt:lpstr> COMMON MISTAKES </vt:lpstr>
      <vt:lpstr>Clean Air Act (CAA)</vt:lpstr>
      <vt:lpstr>Title III   CAA</vt:lpstr>
      <vt:lpstr>              Title V  CAA</vt:lpstr>
      <vt:lpstr>NAAQS  CAA</vt:lpstr>
      <vt:lpstr>Comprehensive Environmental Response, Compensation and Liability ACT (CERCLA)</vt:lpstr>
      <vt:lpstr>Superfund Amendment &amp; Reauthorization Act (SARA)</vt:lpstr>
      <vt:lpstr>EPCRA   </vt:lpstr>
      <vt:lpstr>Community Right to Know</vt:lpstr>
      <vt:lpstr>                      Tier I</vt:lpstr>
      <vt:lpstr>What is an Environmental Incident?</vt:lpstr>
      <vt:lpstr>PowerPoint Presentation</vt:lpstr>
      <vt:lpstr>Environmental Program 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Understanding        Environmental Responsibilities</dc:title>
  <dc:creator>Salvatore Caccavale</dc:creator>
  <cp:lastModifiedBy>Salvatore Caccavale</cp:lastModifiedBy>
  <cp:revision>4</cp:revision>
  <dcterms:created xsi:type="dcterms:W3CDTF">2022-12-05T19:54:27Z</dcterms:created>
  <dcterms:modified xsi:type="dcterms:W3CDTF">2022-12-08T20:13:57Z</dcterms:modified>
</cp:coreProperties>
</file>