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61" r:id="rId6"/>
    <p:sldId id="259" r:id="rId7"/>
    <p:sldId id="263" r:id="rId8"/>
    <p:sldId id="257" r:id="rId9"/>
    <p:sldId id="266" r:id="rId10"/>
    <p:sldId id="267" r:id="rId11"/>
    <p:sldId id="262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5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89307-11BA-40F3-8795-B0418010B99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886A6-0B6E-4646-B289-6E5D8ADC3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6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4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7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1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5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0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9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5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2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DA69A-DEA9-4A3B-9407-D0561FA86522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02B6-9F1E-4018-B255-DE12A129D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4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es.org/policy/issues/coronavirus-federal-action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www.busesmoveameric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buses.org/assets/images/uploads/pdf/The_Motorcoach_Industry_Recommendations_on_Post-COVID_Travel.pdf" TargetMode="External"/><Relationship Id="rId4" Type="http://schemas.openxmlformats.org/officeDocument/2006/relationships/hyperlink" Target="https://www.buses.org/educ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690"/>
          <a:stretch/>
        </p:blipFill>
        <p:spPr>
          <a:xfrm>
            <a:off x="1995441" y="1489797"/>
            <a:ext cx="5002198" cy="2847502"/>
          </a:xfrm>
          <a:prstGeom prst="rect">
            <a:avLst/>
          </a:prstGeom>
        </p:spPr>
      </p:pic>
      <p:pic>
        <p:nvPicPr>
          <p:cNvPr id="1030" name="Picture 6" descr="BISC 2020 Virtual Summer Education Seri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425" y="200192"/>
            <a:ext cx="1679463" cy="89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92027" y="4732912"/>
            <a:ext cx="3804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BISC Federal Update</a:t>
            </a: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11:00 am</a:t>
            </a: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Tuesday, June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23, 2020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112885" y="4337299"/>
            <a:ext cx="4767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75" y="200192"/>
            <a:ext cx="1757966" cy="78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6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353" y="612559"/>
            <a:ext cx="8635248" cy="5971150"/>
          </a:xfrm>
        </p:spPr>
        <p:txBody>
          <a:bodyPr>
            <a:normAutofit/>
          </a:bodyPr>
          <a:lstStyle/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Legislation:</a:t>
            </a:r>
          </a:p>
          <a:p>
            <a:pPr marL="9144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FY 2021 Appropriations bills</a:t>
            </a:r>
          </a:p>
          <a:p>
            <a:pPr marL="9144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Surface Transportation Reauthorization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HOUSE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 INVEST Act – T&amp;I bill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SENATE – America’s Transportation Infrastructure Act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Regulations/Administrative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pPr lvl="2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Final Rule – HOS tweaks – 6/1/20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NPRM – CDL/CLP downgrades by SDLA’s – 4/28/20</a:t>
            </a:r>
          </a:p>
          <a:p>
            <a:pPr lvl="2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Crash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Preventability Program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 Permanent – 5/6/20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-74543"/>
            <a:ext cx="9144000" cy="68710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77" y="0"/>
            <a:ext cx="7886700" cy="60009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Other Updates:  </a:t>
            </a: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28" y="6271875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060" y="4117787"/>
            <a:ext cx="7886700" cy="188351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Suzanne Rohde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American Bus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Association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202-218-7224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SRohde@buses.org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-74543"/>
            <a:ext cx="9144000" cy="83802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277" y="0"/>
            <a:ext cx="4267434" cy="85968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Questions?  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73" y="6357647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79973" y="1888570"/>
            <a:ext cx="5584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C00000"/>
                </a:solidFill>
                <a:latin typeface="Brush Script Std" panose="03060802040607070404" pitchFamily="66" charset="0"/>
              </a:rPr>
              <a:t>Thank you!</a:t>
            </a:r>
            <a:endParaRPr lang="en-US" sz="8800" dirty="0">
              <a:solidFill>
                <a:srgbClr val="C00000"/>
              </a:solidFill>
              <a:latin typeface="Brush Script Std" panose="030608020406070704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3CFA13-F3F2-4EB6-A5CB-F6D47519800F}"/>
              </a:ext>
            </a:extLst>
          </p:cNvPr>
          <p:cNvSpPr txBox="1"/>
          <p:nvPr/>
        </p:nvSpPr>
        <p:spPr>
          <a:xfrm>
            <a:off x="697039" y="1206755"/>
            <a:ext cx="86021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We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were all back in Omaha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		 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1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… 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Congressman Sam Graves 				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presented </a:t>
            </a:r>
            <a:r>
              <a:rPr lang="en-US" sz="3200" b="1" dirty="0" smtClean="0">
                <a:solidFill>
                  <a:srgbClr val="FF0000"/>
                </a:solidFill>
              </a:rPr>
              <a:t>BISC’s </a:t>
            </a:r>
            <a:r>
              <a:rPr lang="en-US" sz="3200" b="1" dirty="0" smtClean="0">
                <a:solidFill>
                  <a:srgbClr val="FF0000"/>
                </a:solidFill>
              </a:rPr>
              <a:t>20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	Anniversary 			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Congressional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Statement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1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…The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FMCSA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Acting Administrator </a:t>
            </a: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announced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the California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Meal &amp; 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Rest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Break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decision…</a:t>
            </a:r>
          </a:p>
          <a:p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endParaRPr lang="en-US" sz="1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CE2D69C-B301-4476-9972-8EE9AE7D6E4F}"/>
              </a:ext>
            </a:extLst>
          </p:cNvPr>
          <p:cNvSpPr/>
          <p:nvPr/>
        </p:nvSpPr>
        <p:spPr>
          <a:xfrm>
            <a:off x="0" y="1963"/>
            <a:ext cx="9144000" cy="83450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9C6BD-2416-47AE-AA88-B1C50488278C}"/>
              </a:ext>
            </a:extLst>
          </p:cNvPr>
          <p:cNvSpPr txBox="1"/>
          <p:nvPr/>
        </p:nvSpPr>
        <p:spPr>
          <a:xfrm>
            <a:off x="308913" y="1963"/>
            <a:ext cx="69680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Remember when….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949EECC-9C87-41E6-86E3-93E552CC2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349" y="967283"/>
            <a:ext cx="1961820" cy="998076"/>
          </a:xfrm>
          <a:prstGeom prst="rect">
            <a:avLst/>
          </a:prstGeom>
        </p:spPr>
      </p:pic>
      <p:pic>
        <p:nvPicPr>
          <p:cNvPr id="1027" name="Picture 3" descr="image00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5" b="10547"/>
          <a:stretch/>
        </p:blipFill>
        <p:spPr bwMode="auto">
          <a:xfrm>
            <a:off x="6871007" y="4466351"/>
            <a:ext cx="1498414" cy="156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0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3" y="2456371"/>
            <a:ext cx="2093574" cy="139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BISC 2020 Virtual Summer Education 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29" y="6289630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1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064" y="1358529"/>
            <a:ext cx="4755871" cy="475587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E493A4D-492B-4C71-AEC8-264D0A37F332}"/>
              </a:ext>
            </a:extLst>
          </p:cNvPr>
          <p:cNvSpPr/>
          <p:nvPr/>
        </p:nvSpPr>
        <p:spPr>
          <a:xfrm>
            <a:off x="0" y="-74543"/>
            <a:ext cx="9144000" cy="8113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3F91CBA-7D0D-4B46-92D5-C9A4C6FCB1A6}"/>
              </a:ext>
            </a:extLst>
          </p:cNvPr>
          <p:cNvSpPr txBox="1"/>
          <p:nvPr/>
        </p:nvSpPr>
        <p:spPr>
          <a:xfrm>
            <a:off x="1621595" y="755300"/>
            <a:ext cx="5900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…then this guy showed up</a:t>
            </a:r>
            <a:r>
              <a:rPr lang="en-US" sz="3200" b="1" dirty="0">
                <a:solidFill>
                  <a:schemeClr val="bg1"/>
                </a:solidFill>
              </a:rPr>
              <a:t>…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C09F952-63BB-4C0C-AB42-71592A664293}"/>
              </a:ext>
            </a:extLst>
          </p:cNvPr>
          <p:cNvSpPr txBox="1"/>
          <p:nvPr/>
        </p:nvSpPr>
        <p:spPr>
          <a:xfrm>
            <a:off x="4270290" y="3845587"/>
            <a:ext cx="82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C-19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5D9C583-D530-42A7-AEED-478CD6BDF604}"/>
              </a:ext>
            </a:extLst>
          </p:cNvPr>
          <p:cNvSpPr txBox="1"/>
          <p:nvPr/>
        </p:nvSpPr>
        <p:spPr>
          <a:xfrm>
            <a:off x="2194064" y="5986034"/>
            <a:ext cx="5104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...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and everything changed</a:t>
            </a:r>
            <a:r>
              <a:rPr lang="en-US" sz="3200" dirty="0"/>
              <a:t>.</a:t>
            </a:r>
          </a:p>
        </p:txBody>
      </p:sp>
      <p:pic>
        <p:nvPicPr>
          <p:cNvPr id="9" name="Picture 6" descr="BISC 2020 Virtual Summer Education Seri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39" y="6243322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6230" y="38763"/>
            <a:ext cx="3370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… And then …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0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-7297"/>
            <a:ext cx="9144000" cy="6560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625" y="-2095"/>
            <a:ext cx="7886700" cy="6169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“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Refresher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”</a:t>
            </a:r>
          </a:p>
        </p:txBody>
      </p:sp>
      <p:pic>
        <p:nvPicPr>
          <p:cNvPr id="6" name="Picture 2" descr="Image result for nancy pelosi">
            <a:extLst>
              <a:ext uri="{FF2B5EF4-FFF2-40B4-BE49-F238E27FC236}">
                <a16:creationId xmlns:a16="http://schemas.microsoft.com/office/drawing/2014/main" xmlns="" id="{C26C5336-8088-4A6B-B865-4222A8B8D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540" y="1446292"/>
            <a:ext cx="1027464" cy="130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mitch mcconnell portrait">
            <a:extLst>
              <a:ext uri="{FF2B5EF4-FFF2-40B4-BE49-F238E27FC236}">
                <a16:creationId xmlns:a16="http://schemas.microsoft.com/office/drawing/2014/main" xmlns="" id="{602FD1BF-A9A2-4098-A5A3-C4582E7C6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668" y="1432674"/>
            <a:ext cx="1063391" cy="134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477557" y="3060309"/>
            <a:ext cx="16722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233-D 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197-R</a:t>
            </a: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solidFill>
                  <a:srgbClr val="0470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1-L</a:t>
            </a:r>
          </a:p>
          <a:p>
            <a:pPr algn="ctr"/>
            <a:r>
              <a:rPr lang="en-US" sz="1400" b="1" dirty="0" smtClean="0">
                <a:solidFill>
                  <a:srgbClr val="0470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Vacancies</a:t>
            </a:r>
            <a:r>
              <a:rPr lang="en-US" sz="1600" b="1" dirty="0" smtClean="0">
                <a:solidFill>
                  <a:srgbClr val="0470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6827" y="2975590"/>
            <a:ext cx="1672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53-R</a:t>
            </a:r>
            <a:r>
              <a:rPr lang="en-US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45-D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solidFill>
                  <a:srgbClr val="0470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2-I  </a:t>
            </a: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7144" y="1081653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Senate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6602" y="862627"/>
            <a:ext cx="2817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House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endParaRPr lang="en-US" sz="1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384" y="1283566"/>
            <a:ext cx="2373183" cy="1505488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198" y="5586284"/>
            <a:ext cx="1927734" cy="1122814"/>
          </a:xfrm>
          <a:prstGeom prst="rect">
            <a:avLst/>
          </a:prstGeom>
        </p:spPr>
      </p:pic>
      <p:pic>
        <p:nvPicPr>
          <p:cNvPr id="1026" name="Picture 2" descr="https://petapixel.com/assets/uploads/2017/10/trumpportraitt-632x8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541" y="3659445"/>
            <a:ext cx="1094183" cy="138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506695" y="4955342"/>
            <a:ext cx="2303751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500" dirty="0">
              <a:solidFill>
                <a:srgbClr val="03416F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Donald J. Trump 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14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President of the USA</a:t>
            </a:r>
          </a:p>
        </p:txBody>
      </p:sp>
      <p:sp>
        <p:nvSpPr>
          <p:cNvPr id="19" name="AutoShape 6" descr="Steven Mnuchin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s://www.whitehouse.gov/wp-content/uploads/2017/11/SecMnuchin-200x20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091" y="5196575"/>
            <a:ext cx="1208564" cy="120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/>
          <p:nvPr/>
        </p:nvCxnSpPr>
        <p:spPr>
          <a:xfrm flipH="1">
            <a:off x="2872487" y="4594829"/>
            <a:ext cx="1260651" cy="755538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7621" y="2807830"/>
            <a:ext cx="1192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Speaker Pelosi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5360" y="2754393"/>
            <a:ext cx="1930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Majority Leader McConnell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18492" y="6366650"/>
            <a:ext cx="1930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Treasury Sec. </a:t>
            </a:r>
            <a:r>
              <a:rPr lang="en-US" sz="1200" b="1" dirty="0" err="1" smtClean="0">
                <a:solidFill>
                  <a:srgbClr val="C00000"/>
                </a:solidFill>
              </a:rPr>
              <a:t>Mnuchin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20" name="Picture 6" descr="BISC 2020 Virtual Summer Education Serie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2" y="6191976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02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7" grpId="0"/>
      <p:bldP spid="25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942" y="822619"/>
            <a:ext cx="8169121" cy="5795682"/>
          </a:xfrm>
        </p:spPr>
        <p:txBody>
          <a:bodyPr>
            <a:normAutofit fontScale="92500" lnSpcReduction="20000"/>
          </a:bodyPr>
          <a:lstStyle/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b="1" baseline="30000" dirty="0" smtClean="0">
                <a:solidFill>
                  <a:schemeClr val="accent6">
                    <a:lumMod val="50000"/>
                  </a:schemeClr>
                </a:solidFill>
              </a:rPr>
              <a:t>st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Relief Package –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March 6,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Coronavirus Preparedness &amp; Respons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e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$8.3 billion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$$$$ for HHS 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$20 million for SBA’s Disaster Loan Program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b="1" baseline="30000" dirty="0" smtClean="0">
                <a:solidFill>
                  <a:schemeClr val="accent6">
                    <a:lumMod val="50000"/>
                  </a:schemeClr>
                </a:solidFill>
              </a:rPr>
              <a:t>nd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Relief Package –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March 18,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Families First Coronavirus Response Act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$192 billion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Expanded Family Medical Leave/Sick Leave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Ensured free testing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Stabilized State Unemployment Programs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Tax Credits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0"/>
            <a:ext cx="9144000" cy="68710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462" y="95569"/>
            <a:ext cx="7886700" cy="4959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Federal Actions:  Congress</a:t>
            </a: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2" y="6191976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2671"/>
            <a:ext cx="7886700" cy="5866704"/>
          </a:xfrm>
        </p:spPr>
        <p:txBody>
          <a:bodyPr>
            <a:normAutofit lnSpcReduction="10000"/>
          </a:bodyPr>
          <a:lstStyle/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b="1" baseline="30000" dirty="0" smtClean="0">
                <a:solidFill>
                  <a:schemeClr val="accent6">
                    <a:lumMod val="50000"/>
                  </a:schemeClr>
                </a:solidFill>
              </a:rPr>
              <a:t>rd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Relief Package –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March 27,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Coronavirus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Aid, Relief, and Economic Security or CARES Act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$2.2 trillion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$$$ for just about everything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Health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Education 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Transportation 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Created or Expanded Programs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Individual payments – recovery rebates (based on 2019 AGI)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Unemployment Benefits &amp; bonus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EIDL - grants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Paycheck Protection Program (PPP) – grant/loans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Distressed Sector – loans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Air Carrier Worker Support – grants </a:t>
            </a:r>
          </a:p>
          <a:p>
            <a:pPr marL="1601788" lvl="2" indent="-346075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</a:rPr>
              <a:t>Coronavirus Relief Fund – grants to states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0"/>
            <a:ext cx="9144000" cy="68710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01" y="95569"/>
            <a:ext cx="7886700" cy="4959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Federal Actions:  Congress</a:t>
            </a: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1" y="6357646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30" y="632922"/>
            <a:ext cx="8957570" cy="6170899"/>
          </a:xfrm>
        </p:spPr>
        <p:txBody>
          <a:bodyPr>
            <a:normAutofit/>
          </a:bodyPr>
          <a:lstStyle/>
          <a:p>
            <a:pPr marL="684213" indent="-6842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en-US" b="1" baseline="30000" dirty="0" smtClean="0">
                <a:solidFill>
                  <a:schemeClr val="accent6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or “3.1” Relief Package –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April 24,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Paycheck Protection Program &amp; Health Care Enhancement Act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$484 billion </a:t>
            </a:r>
          </a:p>
          <a:p>
            <a:pPr marL="1601788" lvl="2" indent="-3460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$321.3 billion to support PPP</a:t>
            </a:r>
          </a:p>
          <a:p>
            <a:pPr marL="1601788" lvl="2" indent="-3460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$50 billion for Disaster Loans, and $10 billion for EIDL</a:t>
            </a:r>
          </a:p>
          <a:p>
            <a:pPr marL="1144588" lvl="1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More $$$$ for PPP &amp; Health related needs</a:t>
            </a:r>
          </a:p>
          <a:p>
            <a:pPr marL="1601788" lvl="2" indent="-3460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Expanded 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</a:rPr>
              <a:t>PPP eligibility, changed %, lengthened term</a:t>
            </a:r>
            <a:endParaRPr lang="en-US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73087" lvl="2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5</a:t>
            </a:r>
            <a:r>
              <a:rPr lang="en-US" sz="2800" b="1" baseline="30000" dirty="0">
                <a:solidFill>
                  <a:srgbClr val="FF0000"/>
                </a:solidFill>
              </a:rPr>
              <a:t>th</a:t>
            </a:r>
            <a:r>
              <a:rPr lang="en-US" sz="2800" b="1" dirty="0">
                <a:solidFill>
                  <a:srgbClr val="FF0000"/>
                </a:solidFill>
              </a:rPr>
              <a:t> Relief Package – </a:t>
            </a:r>
            <a:r>
              <a:rPr lang="en-US" sz="2800" b="1" dirty="0" smtClean="0">
                <a:solidFill>
                  <a:srgbClr val="FF0000"/>
                </a:solidFill>
              </a:rPr>
              <a:t>Passed by House May </a:t>
            </a:r>
            <a:r>
              <a:rPr lang="en-US" sz="2800" b="1" dirty="0">
                <a:solidFill>
                  <a:srgbClr val="FF0000"/>
                </a:solidFill>
              </a:rPr>
              <a:t>15, 2020 </a:t>
            </a:r>
          </a:p>
          <a:p>
            <a:pPr marL="1144588" lvl="1" indent="-3460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Health and Economic Recovery Omnibus Emergency Solutions or HEROES Act  </a:t>
            </a:r>
          </a:p>
          <a:p>
            <a:pPr marL="1144588" lvl="1" indent="-3460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$3+ billion</a:t>
            </a:r>
          </a:p>
          <a:p>
            <a:pPr marL="746125" lvl="2" indent="-6302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More?????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0"/>
            <a:ext cx="9144000" cy="68710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29" y="136959"/>
            <a:ext cx="7886700" cy="4959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Federal Actions:  Congress</a:t>
            </a: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29" y="6397587"/>
            <a:ext cx="685399" cy="3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08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943" y="974117"/>
            <a:ext cx="7956057" cy="5732961"/>
          </a:xfrm>
        </p:spPr>
        <p:txBody>
          <a:bodyPr>
            <a:normAutofit fontScale="62500" lnSpcReduction="20000"/>
          </a:bodyPr>
          <a:lstStyle/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</a:rPr>
              <a:t>National Emergency </a:t>
            </a: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</a:rPr>
              <a:t>Declaration – </a:t>
            </a: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</a:rPr>
              <a:t>March 13, 2020</a:t>
            </a:r>
            <a:endParaRPr lang="en-US" sz="3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</a:rPr>
              <a:t>DOT/FMCSA – 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</a:rPr>
              <a:t>	1.  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</a:rPr>
              <a:t>HOS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</a:rPr>
              <a:t>2.  Extension of Medical Cards &amp; expiring CDLs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</a:rPr>
              <a:t>	3.  Remote CR’s </a:t>
            </a:r>
            <a:endParaRPr lang="en-US" sz="29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</a:rPr>
              <a:t>4.  </a:t>
            </a: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</a:rPr>
              <a:t>Extension of 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</a:rPr>
              <a:t>Drug &amp; Alcohol Screening </a:t>
            </a:r>
            <a:r>
              <a:rPr lang="en-US" sz="2900" b="1" dirty="0">
                <a:solidFill>
                  <a:schemeClr val="accent6">
                    <a:lumMod val="50000"/>
                  </a:schemeClr>
                </a:solidFill>
              </a:rPr>
              <a:t>Rules</a:t>
            </a: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</a:rPr>
              <a:t>DOD</a:t>
            </a:r>
          </a:p>
          <a:p>
            <a:pPr marL="457200" lvl="1" indent="45720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1. Extension of implementation of Bus Agreement</a:t>
            </a: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</a:rPr>
              <a:t>DHS</a:t>
            </a:r>
            <a:endParaRPr lang="en-US" sz="3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1.  CISA – “Essential services”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	2.  FEMA –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Security Grant application extensions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	3.  TSA –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Security Training Rule</a:t>
            </a: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</a:rPr>
              <a:t>DOI/NPS </a:t>
            </a: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</a:rPr>
              <a:t>– Dropped fee increases/CUAs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-47639"/>
            <a:ext cx="9144000" cy="74921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01" y="33871"/>
            <a:ext cx="7886700" cy="58619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Federal 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Actions:  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Administration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1" y="6280753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2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E7F82E-348D-4D43-9D98-7E9C38015B9C}"/>
              </a:ext>
            </a:extLst>
          </p:cNvPr>
          <p:cNvSpPr/>
          <p:nvPr/>
        </p:nvSpPr>
        <p:spPr>
          <a:xfrm>
            <a:off x="0" y="-33939"/>
            <a:ext cx="9144000" cy="74036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82" y="22337"/>
            <a:ext cx="7886700" cy="62781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Additional ABA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Actions: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330" y="706430"/>
            <a:ext cx="8062589" cy="5911872"/>
          </a:xfrm>
        </p:spPr>
        <p:txBody>
          <a:bodyPr>
            <a:normAutofit fontScale="77500" lnSpcReduction="20000"/>
          </a:bodyPr>
          <a:lstStyle/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900" b="1" dirty="0">
                <a:solidFill>
                  <a:schemeClr val="accent6">
                    <a:lumMod val="50000"/>
                  </a:schemeClr>
                </a:solidFill>
              </a:rPr>
              <a:t>Advocacy </a:t>
            </a: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900" b="1" dirty="0" smtClean="0">
                <a:solidFill>
                  <a:schemeClr val="accent6">
                    <a:lumMod val="50000"/>
                  </a:schemeClr>
                </a:solidFill>
              </a:rPr>
              <a:t>Resources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500" dirty="0" smtClean="0">
                <a:hlinkClick r:id="rId2"/>
              </a:rPr>
              <a:t>www.busesmoveamerica.com</a:t>
            </a:r>
            <a:endParaRPr lang="en-US" sz="2500" dirty="0" smtClean="0"/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500" dirty="0" smtClean="0">
                <a:hlinkClick r:id="rId3"/>
              </a:rPr>
              <a:t>www.buses.org/policy/issues/coronavirus-federal-action</a:t>
            </a:r>
            <a:endParaRPr lang="en-US" sz="2500" dirty="0" smtClean="0"/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500" b="1" dirty="0" smtClean="0">
                <a:solidFill>
                  <a:schemeClr val="accent6">
                    <a:lumMod val="50000"/>
                  </a:schemeClr>
                </a:solidFill>
              </a:rPr>
              <a:t>Masks </a:t>
            </a:r>
            <a:endParaRPr lang="en-US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900" b="1" dirty="0" smtClean="0">
                <a:solidFill>
                  <a:schemeClr val="accent6">
                    <a:lumMod val="50000"/>
                  </a:schemeClr>
                </a:solidFill>
              </a:rPr>
              <a:t>Webinars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>
                <a:hlinkClick r:id="rId4"/>
              </a:rPr>
              <a:t>https://www.buses.org/education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900" b="1" dirty="0" smtClean="0">
                <a:solidFill>
                  <a:schemeClr val="accent6">
                    <a:lumMod val="50000"/>
                  </a:schemeClr>
                </a:solidFill>
              </a:rPr>
              <a:t>Safety Task Force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Report: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hlinkClick r:id="rId5"/>
              </a:rPr>
              <a:t>www.buses.org/assets/images/uploads/pdf/The_Motorcoach_Industry_Recommendations_on_Post-COVID_Travel.pdf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500" b="1" dirty="0" smtClean="0">
                <a:solidFill>
                  <a:schemeClr val="accent6">
                    <a:lumMod val="50000"/>
                  </a:schemeClr>
                </a:solidFill>
              </a:rPr>
              <a:t>Sample Policies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500" b="1" dirty="0" smtClean="0">
                <a:solidFill>
                  <a:schemeClr val="accent6">
                    <a:lumMod val="50000"/>
                  </a:schemeClr>
                </a:solidFill>
              </a:rPr>
              <a:t>Webinars  - BISC’s June 30</a:t>
            </a:r>
            <a:endParaRPr lang="en-US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684213" indent="-6842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3900" b="1" dirty="0" smtClean="0">
                <a:solidFill>
                  <a:schemeClr val="accent6">
                    <a:lumMod val="50000"/>
                  </a:schemeClr>
                </a:solidFill>
              </a:rPr>
              <a:t>Updates </a:t>
            </a:r>
            <a:endParaRPr lang="en-US" sz="39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6" descr="BISC 2020 Virtual Summer Education Seri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2" y="6191976"/>
            <a:ext cx="800898" cy="4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13CBCB-42D1-4D2E-AE6A-DC974E6548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134" y="6397587"/>
            <a:ext cx="771251" cy="3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6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D856FE4A23EE419EB2ED52108890F5" ma:contentTypeVersion="10" ma:contentTypeDescription="Create a new document." ma:contentTypeScope="" ma:versionID="eb93b23ecd21d88613c55985235308a0">
  <xsd:schema xmlns:xsd="http://www.w3.org/2001/XMLSchema" xmlns:xs="http://www.w3.org/2001/XMLSchema" xmlns:p="http://schemas.microsoft.com/office/2006/metadata/properties" xmlns:ns3="1642f8f1-fade-4eac-946d-65150347c9c3" targetNamespace="http://schemas.microsoft.com/office/2006/metadata/properties" ma:root="true" ma:fieldsID="1455c82ad4ff303de8b71ad528f2f76c" ns3:_="">
    <xsd:import namespace="1642f8f1-fade-4eac-946d-65150347c9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2f8f1-fade-4eac-946d-65150347c9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AB5478-1C28-4A7C-B9FE-4CA9B52E3C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E6C490-A50E-4A54-910E-7B2B454D9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42f8f1-fade-4eac-946d-65150347c9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7C6D89-AA1B-4CFF-971D-7E0726699BC6}">
  <ds:schemaRefs>
    <ds:schemaRef ds:uri="http://purl.org/dc/elements/1.1/"/>
    <ds:schemaRef ds:uri="1642f8f1-fade-4eac-946d-65150347c9c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411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Brush Script Std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“Refresher”</vt:lpstr>
      <vt:lpstr>Federal Actions:  Congress</vt:lpstr>
      <vt:lpstr>Federal Actions:  Congress</vt:lpstr>
      <vt:lpstr>Federal Actions:  Congress</vt:lpstr>
      <vt:lpstr>Federal Actions:  Administration</vt:lpstr>
      <vt:lpstr>Additional ABA Actions:  </vt:lpstr>
      <vt:lpstr>Other Updates:  </vt:lpstr>
      <vt:lpstr>Questions?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M. Rohde</dc:creator>
  <cp:lastModifiedBy>Suzanne M. Rohde</cp:lastModifiedBy>
  <cp:revision>52</cp:revision>
  <dcterms:created xsi:type="dcterms:W3CDTF">2020-06-17T20:18:59Z</dcterms:created>
  <dcterms:modified xsi:type="dcterms:W3CDTF">2020-06-23T01:52:20Z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0x010100F5D856FE4A23EE419EB2ED52108890F5</vt:lpwstr>
  </property>
</Properties>
</file>