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9925" cy="930592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HPeGeuoVTHbmVfxVP79KS8Nw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48" y="28"/>
      </p:cViewPr>
      <p:guideLst>
        <p:guide orient="horz" pos="50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540814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4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4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9" name="Google Shape;119;p4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4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4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46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46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46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5" name="Google Shape;135;p4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4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4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7EC0DB">
                  <a:alpha val="6666"/>
                </a:srgbClr>
              </a:gs>
              <a:gs pos="36000">
                <a:srgbClr val="7EC0DB">
                  <a:alpha val="5882"/>
                </a:srgbClr>
              </a:gs>
              <a:gs pos="69000">
                <a:srgbClr val="7EC0DB">
                  <a:alpha val="0"/>
                </a:srgbClr>
              </a:gs>
              <a:gs pos="100000">
                <a:srgbClr val="7EC0D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7EC0DB">
                  <a:alpha val="13725"/>
                </a:srgbClr>
              </a:gs>
              <a:gs pos="36000">
                <a:srgbClr val="7EC0DB">
                  <a:alpha val="6666"/>
                </a:srgbClr>
              </a:gs>
              <a:gs pos="73000">
                <a:srgbClr val="7EC0DB">
                  <a:alpha val="0"/>
                </a:srgbClr>
              </a:gs>
              <a:gs pos="100000">
                <a:srgbClr val="7EC0D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7EC0DB">
                  <a:alpha val="9803"/>
                </a:srgbClr>
              </a:gs>
              <a:gs pos="31000">
                <a:srgbClr val="7EC0DB">
                  <a:alpha val="4705"/>
                </a:srgbClr>
              </a:gs>
              <a:gs pos="66000">
                <a:srgbClr val="7EC0DB">
                  <a:alpha val="0"/>
                </a:srgbClr>
              </a:gs>
              <a:gs pos="100000">
                <a:srgbClr val="7EC0D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7EC0DB">
                  <a:alpha val="10980"/>
                </a:srgbClr>
              </a:gs>
              <a:gs pos="36000">
                <a:srgbClr val="7EC0DB">
                  <a:alpha val="9803"/>
                </a:srgbClr>
              </a:gs>
              <a:gs pos="75000">
                <a:srgbClr val="7EC0DB">
                  <a:alpha val="0"/>
                </a:srgbClr>
              </a:gs>
              <a:gs pos="100000">
                <a:srgbClr val="7EC0D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7EC0DB">
                  <a:alpha val="7843"/>
                </a:srgbClr>
              </a:gs>
              <a:gs pos="36000">
                <a:srgbClr val="7EC0DB">
                  <a:alpha val="7843"/>
                </a:srgbClr>
              </a:gs>
              <a:gs pos="72000">
                <a:srgbClr val="7EC0DB">
                  <a:alpha val="0"/>
                </a:srgbClr>
              </a:gs>
              <a:gs pos="100000">
                <a:srgbClr val="7EC0D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1"/>
          <p:cNvSpPr/>
          <p:nvPr/>
        </p:nvSpPr>
        <p:spPr>
          <a:xfrm>
            <a:off x="-152400" y="0"/>
            <a:ext cx="9410700" cy="6934200"/>
          </a:xfrm>
          <a:prstGeom prst="rect">
            <a:avLst/>
          </a:prstGeom>
          <a:solidFill>
            <a:srgbClr val="80008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31"/>
          <p:cNvSpPr/>
          <p:nvPr/>
        </p:nvSpPr>
        <p:spPr>
          <a:xfrm>
            <a:off x="685800" y="457200"/>
            <a:ext cx="7772400" cy="579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" name="Google Shape;23;p3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867400" y="4473575"/>
            <a:ext cx="327660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1"/>
          <p:cNvSpPr txBox="1"/>
          <p:nvPr/>
        </p:nvSpPr>
        <p:spPr>
          <a:xfrm>
            <a:off x="-152400" y="5715000"/>
            <a:ext cx="5921375" cy="460375"/>
          </a:xfrm>
          <a:prstGeom prst="rect">
            <a:avLst/>
          </a:prstGeom>
          <a:solidFill>
            <a:srgbClr val="2B2B8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0C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MANAGING THE MEDIA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/>
          <p:nvPr/>
        </p:nvSpPr>
        <p:spPr>
          <a:xfrm>
            <a:off x="3652838" y="2595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1485900" y="354013"/>
            <a:ext cx="6172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 Training Session for: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2957513" y="26241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034333" y="4888413"/>
            <a:ext cx="21230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 Baldwin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 &amp; CEO</a:t>
            </a:r>
            <a:endParaRPr/>
          </a:p>
        </p:txBody>
      </p:sp>
      <p:sp>
        <p:nvSpPr>
          <p:cNvPr id="160" name="Google Shape;160;p1"/>
          <p:cNvSpPr/>
          <p:nvPr/>
        </p:nvSpPr>
        <p:spPr>
          <a:xfrm>
            <a:off x="1600200" y="1600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3720687" y="4888468"/>
            <a:ext cx="43620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Grove Street, Suite 100, New Britain, CT 06053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(860) 408-1580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www.baldwinmedia.net</a:t>
            </a:r>
            <a:endParaRPr/>
          </a:p>
        </p:txBody>
      </p:sp>
      <p:sp>
        <p:nvSpPr>
          <p:cNvPr id="162" name="Google Shape;162;p1"/>
          <p:cNvSpPr/>
          <p:nvPr/>
        </p:nvSpPr>
        <p:spPr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756" y="3657235"/>
            <a:ext cx="2622377" cy="8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678" y="1311414"/>
            <a:ext cx="2222379" cy="333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 descr="logo-american-bus-association - James River Transport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8966" y="1311414"/>
            <a:ext cx="3225526" cy="173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/>
        </p:nvSpPr>
        <p:spPr>
          <a:xfrm>
            <a:off x="571500" y="571500"/>
            <a:ext cx="6858000" cy="2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Attitude + Behavior + Candor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CREDIBILITY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571500" y="2514600"/>
            <a:ext cx="8001000" cy="2246769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Credibility is defined as a “source of honor”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Credibility is personal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credibility means that you are        believable, trustworthy &amp; reliable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571500" y="689585"/>
            <a:ext cx="6858000" cy="2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Attitude + Behavior + Candor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CREDIBILITY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71500" y="2628900"/>
            <a:ext cx="7886700" cy="2246313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Trust is nontransferable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Trust speaks to your integrity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When others have confidence in you, they   are open to your influence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/>
        </p:nvSpPr>
        <p:spPr>
          <a:xfrm>
            <a:off x="571500" y="457200"/>
            <a:ext cx="6858000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Communications Preparation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Keys to Successful Messages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571500" y="2012950"/>
            <a:ext cx="7886700" cy="2893100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 a communications team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 and maintain a complete file            system with updated information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media plan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Effective communication begins with YOU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/>
          <p:nvPr/>
        </p:nvSpPr>
        <p:spPr>
          <a:xfrm>
            <a:off x="556846" y="631825"/>
            <a:ext cx="6858000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Communications Preparation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Keys to Successful Messages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571500" y="2187575"/>
            <a:ext cx="8115300" cy="2246313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Keep your team informed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Watch for changes in the message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will this new information be communicated 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/>
        </p:nvSpPr>
        <p:spPr>
          <a:xfrm>
            <a:off x="685800" y="342900"/>
            <a:ext cx="6858000" cy="216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Got the Message -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 the Message!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800100" y="2057400"/>
            <a:ext cx="7658100" cy="3323987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key message?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Focus on your organization’s key          messages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background and history of that message?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>
            <a:off x="571500" y="2305615"/>
            <a:ext cx="8229600" cy="2246769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best way to get the message out?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successful campaign requires a specific and detailed plan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your message to the public takes work</a:t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571500" y="571500"/>
            <a:ext cx="6858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Got the Message -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 the Message!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/>
          <p:nvPr/>
        </p:nvSpPr>
        <p:spPr>
          <a:xfrm>
            <a:off x="571500" y="2286000"/>
            <a:ext cx="7886700" cy="3324225"/>
          </a:xfrm>
          <a:prstGeom prst="rect">
            <a:avLst/>
          </a:prstGeom>
          <a:solidFill>
            <a:srgbClr val="333333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Make sure your message is understood     internally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familiar with your communications material 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comfortable with the material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571500" y="568434"/>
            <a:ext cx="67437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Got the Message -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 the Message!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/>
        </p:nvSpPr>
        <p:spPr>
          <a:xfrm>
            <a:off x="800100" y="571500"/>
            <a:ext cx="74295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Your Message Out Via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662256" y="2400301"/>
            <a:ext cx="3566843" cy="740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Outlets include: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Local News or “Blogs”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New sites added everyday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6488" y="1332182"/>
            <a:ext cx="1667412" cy="166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0700" y="3206513"/>
            <a:ext cx="1781712" cy="178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3700" y="211455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7479" y="1858356"/>
            <a:ext cx="1295403" cy="129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5717" y="4118903"/>
            <a:ext cx="1379569" cy="137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/>
          <p:nvPr/>
        </p:nvSpPr>
        <p:spPr>
          <a:xfrm>
            <a:off x="800100" y="631825"/>
            <a:ext cx="74295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Your Message Out Via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800100" y="1901825"/>
            <a:ext cx="7658100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 outlets respond faster           than conventional media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editorial oversight or verification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can come from anyone, anonymously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Need to monitor and release information accordingly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/>
        </p:nvSpPr>
        <p:spPr>
          <a:xfrm>
            <a:off x="800100" y="631825"/>
            <a:ext cx="6858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Interviews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 Interview Formats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800100" y="1901825"/>
            <a:ext cx="7658100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Usually on-scene or home turf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brief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May involve several reporters – look at the reporter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each question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Avoid negative images</a:t>
            </a:r>
            <a:endParaRPr sz="2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/>
        </p:nvSpPr>
        <p:spPr>
          <a:xfrm>
            <a:off x="342900" y="914400"/>
            <a:ext cx="850972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session will give you a better eye toward </a:t>
            </a:r>
            <a:r>
              <a:rPr lang="en-US" sz="4800" b="1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gaining</a:t>
            </a:r>
            <a:r>
              <a:rPr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 intelligence that will </a:t>
            </a:r>
            <a:r>
              <a:rPr lang="en-US" sz="4800" b="1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enable</a:t>
            </a:r>
            <a:r>
              <a:rPr lang="en-US" sz="480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to be better prepared for future disruptive events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/>
        </p:nvSpPr>
        <p:spPr>
          <a:xfrm>
            <a:off x="800100" y="631825"/>
            <a:ext cx="6858000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Pre-Interview Checklist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Preparing for Media Interviews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800100" y="1901825"/>
            <a:ext cx="7658100" cy="308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 Interview Particulars: 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Topic?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Location?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Name of interviewer?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Will there be other guests?</a:t>
            </a:r>
            <a:endParaRPr sz="2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/>
        </p:nvSpPr>
        <p:spPr>
          <a:xfrm>
            <a:off x="800100" y="631825"/>
            <a:ext cx="6858000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Pre-Interview Checklist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Preparing for Media Interviews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800100" y="1371599"/>
            <a:ext cx="76581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Determine the reporter’s angle</a:t>
            </a:r>
            <a:endParaRPr/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the organization’s best spokesperson</a:t>
            </a:r>
            <a:endParaRPr/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ground rules and stick to them!</a:t>
            </a:r>
            <a:endParaRPr sz="3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/>
          <p:nvPr/>
        </p:nvSpPr>
        <p:spPr>
          <a:xfrm>
            <a:off x="838200" y="2628900"/>
            <a:ext cx="74676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Crisis Communications</a:t>
            </a:r>
            <a:endParaRPr/>
          </a:p>
        </p:txBody>
      </p:sp>
      <p:pic>
        <p:nvPicPr>
          <p:cNvPr id="294" name="Google Shape;294;p23" descr="http://cache2.asset-cache.net/xr/dv763011.jpg?v=1&amp;c=NewsMaker&amp;k=3&amp;d=91F5CCEF208281FDF5EA2FE643A2ABECBBB279FBFB0377DFB2FD0E3F26FE44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830312"/>
            <a:ext cx="3890963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/>
        </p:nvSpPr>
        <p:spPr>
          <a:xfrm>
            <a:off x="457200" y="228599"/>
            <a:ext cx="7429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Establishing a Media Protocol 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228600" y="1028700"/>
            <a:ext cx="85725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Memo to be sent to all internal employees</a:t>
            </a:r>
            <a:endParaRPr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is the reporter calling from?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purpose of their call ?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a message- do not transfer the call.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Gather contact information- first, last, media outlet, phone          number, </a:t>
            </a: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DEADLINE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who they are looking to speak with.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Advise employees to inform you immediately </a:t>
            </a:r>
            <a:endParaRPr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 Inquiries are extremely time sensitive!</a:t>
            </a:r>
            <a:endParaRPr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employee sees reporter on your property, they need to notify you immediately</a:t>
            </a:r>
            <a:endParaRPr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Notify you if they see negative press via social media, news articles, comments, etc.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/>
          <p:nvPr/>
        </p:nvSpPr>
        <p:spPr>
          <a:xfrm>
            <a:off x="800100" y="1371599"/>
            <a:ext cx="76581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972074" y="1600200"/>
            <a:ext cx="69723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 am not the spokesperson for our company, if you would give me your information, I will have them contact you.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 am not in a position to speak to this, please contact ___as he/she handles all media inquiries.</a:t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457200" y="461770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Messages to Divert Media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6" descr="http://cache3.asset-cache.net/xr/dv763025.jpg?v=1&amp;c=NewsMaker&amp;k=3&amp;d=91F5CCEF208281FD490DA14900B684FBBBB279FBFB0377DF403F9678F964F11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306" y="991394"/>
            <a:ext cx="2642856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218281" y="457200"/>
            <a:ext cx="7429500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Crisis Communications: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Control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103981" y="2400300"/>
            <a:ext cx="76581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aggressive… take control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media as a tool to dispel any rumors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Never speculate on the cause, cost, or future ramifications of a crisis</a:t>
            </a:r>
            <a:endParaRPr sz="3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/>
        </p:nvSpPr>
        <p:spPr>
          <a:xfrm>
            <a:off x="800100" y="631825"/>
            <a:ext cx="7429500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Crisis Communications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Control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800100" y="1901825"/>
            <a:ext cx="765810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Firmly establish the spokesperson during a crisis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most effective and decisive thing you can do is respond immediately</a:t>
            </a:r>
            <a:endParaRPr sz="3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/>
          <p:nvPr/>
        </p:nvSpPr>
        <p:spPr>
          <a:xfrm>
            <a:off x="800100" y="631825"/>
            <a:ext cx="7429500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Crisis Communications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 Panic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800100" y="1901825"/>
            <a:ext cx="76581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human nature is important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Panic increases exponentially the longer people must deal with uncertainty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 immediately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Gear your statements to the most basic human needs first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/>
        </p:nvSpPr>
        <p:spPr>
          <a:xfrm>
            <a:off x="1943100" y="1901825"/>
            <a:ext cx="53721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 &amp; 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/>
          <p:nvPr/>
        </p:nvSpPr>
        <p:spPr>
          <a:xfrm>
            <a:off x="342900" y="800100"/>
            <a:ext cx="77724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 Baldwin/President &amp; CEO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Baldwin Media Strategic Communications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Grove Street, Suite 100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Britain, CT 06053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(860) 408-1580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www.baldwinmedia.net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2955925" y="1717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715000"/>
            <a:ext cx="211251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27700" y="457200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rebuchet MS"/>
              <a:buNone/>
            </a:pPr>
            <a: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#1</a:t>
            </a:r>
            <a:b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Companies are NOT Prepared</a:t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  Most companies are not prepared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      (85% have a plan in place and 90% update their plan                              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      annually, only about 30% hold a practice drill or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      exercise)</a:t>
            </a:r>
            <a:endParaRPr/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ct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MOST PLANS TELL PEOPLE WHAT TO DO, </a:t>
            </a:r>
            <a:endParaRPr/>
          </a:p>
          <a:p>
            <a:pPr marL="114300" lvl="0" indent="0" algn="ct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But not how to do it!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827700" y="-228600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80"/>
              <a:buFont typeface="Trebuchet MS"/>
              <a:buNone/>
            </a:pPr>
            <a:br>
              <a:rPr lang="en-US" sz="3780" b="1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78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#2</a:t>
            </a:r>
            <a:br>
              <a:rPr lang="en-US" sz="378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88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failures from the inside/out</a:t>
            </a:r>
            <a:endParaRPr sz="378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Internal communication is just as important as external communications (what &amp; when do you tell people on the inside?)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are your internal &amp; external notification systems?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 they work in the case of a power outage or system failure?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Have they been tested to gage volume?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Has critical training been provided and are messages ready?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1009444" y="368094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rebuchet MS"/>
              <a:buNone/>
            </a:pPr>
            <a: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#3</a:t>
            </a:r>
            <a:b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Accuracy is critical to communication</a:t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1009444" y="1768624"/>
            <a:ext cx="7125112" cy="334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Incorrect or incomplete information can create obstacles for communication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Not only do you need e-mails, but you also need cell numbers, home numbers, office numbers, e-mail &amp; text capabilities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All information needs to be kept up to date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Whose information do you need? Employees, vendors, media and other stakeholders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008392" y="571500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rebuchet MS"/>
              <a:buNone/>
            </a:pPr>
            <a: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#4</a:t>
            </a:r>
            <a:b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own employees &amp; the media can destroy your brand!</a:t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1008392" y="2171700"/>
            <a:ext cx="7125112" cy="333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Company spokespeople, employees, or the media can tarnish, if not destroy your company’s reputation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lvl="0" indent="-457200" algn="l" rtl="0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rabicPeriod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Jared Fogle-Subway</a:t>
            </a:r>
            <a:endParaRPr/>
          </a:p>
          <a:p>
            <a:pPr marL="571500" lvl="0" indent="-457200" algn="l" rtl="0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rabicPeriod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Bill Cosby- Jell-O</a:t>
            </a:r>
            <a:endParaRPr/>
          </a:p>
          <a:p>
            <a:pPr marL="571500" lvl="0" indent="-457200" algn="l" rtl="0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rabicPeriod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Volkswagen Engineers</a:t>
            </a:r>
            <a:endParaRPr/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0005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Establish and clearly share corporate communication &amp; behavior standards with all employees</a:t>
            </a:r>
            <a:endParaRPr/>
          </a:p>
          <a:p>
            <a:pPr marL="40005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Be aware of potential negative information</a:t>
            </a:r>
            <a:endParaRPr/>
          </a:p>
          <a:p>
            <a:pPr marL="40005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Establish strong corporate guidelines for social media &amp; acceptable social behavior</a:t>
            </a:r>
            <a:endParaRPr/>
          </a:p>
          <a:p>
            <a:pPr marL="571500" lvl="0" indent="-386080" algn="l" rtl="0">
              <a:spcBef>
                <a:spcPts val="1000"/>
              </a:spcBef>
              <a:spcAft>
                <a:spcPts val="0"/>
              </a:spcAft>
              <a:buSzPts val="1120"/>
              <a:buFont typeface="Century Gothic"/>
              <a:buNone/>
            </a:pPr>
            <a:endParaRPr sz="1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800100" y="457200"/>
            <a:ext cx="5458890" cy="9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rebuchet MS"/>
              <a:buNone/>
            </a:pPr>
            <a:r>
              <a:rPr lang="en-US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Could Happen?</a:t>
            </a: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800100" y="1828800"/>
            <a:ext cx="6711600" cy="48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Bus Accident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COVID Situation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Impaired Driver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Disruptive Passenger (s)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Kid left on Bus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Active Shooter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Bus fire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Natural Disaster</a:t>
            </a:r>
            <a:endParaRPr sz="2500"/>
          </a:p>
          <a:p>
            <a:pPr marL="3429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Robbery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Trebuchet MS"/>
              <a:buChar char="•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Viral Video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685800" y="1143000"/>
            <a:ext cx="7772400" cy="323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6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</a:t>
            </a:r>
            <a:r>
              <a:rPr lang="en-US" sz="4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has 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agenda…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What’s yours?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/>
        </p:nvSpPr>
        <p:spPr>
          <a:xfrm>
            <a:off x="185750" y="600000"/>
            <a:ext cx="859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entury Gothic"/>
                <a:ea typeface="Century Gothic"/>
                <a:cs typeface="Century Gothic"/>
                <a:sym typeface="Century Gothic"/>
              </a:rPr>
              <a:t>The Story Goes On...With or Without You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2557475" y="1471625"/>
            <a:ext cx="7338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On-screen Show (4:3)</PresentationFormat>
  <Paragraphs>174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Noto Sans Symbols</vt:lpstr>
      <vt:lpstr>Arial</vt:lpstr>
      <vt:lpstr>Calibri</vt:lpstr>
      <vt:lpstr>Trebuchet MS</vt:lpstr>
      <vt:lpstr>Century Gothic</vt:lpstr>
      <vt:lpstr>Source Sans Pro</vt:lpstr>
      <vt:lpstr>Ion</vt:lpstr>
      <vt:lpstr>PowerPoint Presentation</vt:lpstr>
      <vt:lpstr>PowerPoint Presentation</vt:lpstr>
      <vt:lpstr>Observation #1 Most Companies are NOT Prepared</vt:lpstr>
      <vt:lpstr> Observation #2 Communication failures from the inside/out</vt:lpstr>
      <vt:lpstr>Observation #3 Accuracy is critical to communication</vt:lpstr>
      <vt:lpstr>Observation #4 Your own employees &amp; the media can destroy your brand!</vt:lpstr>
      <vt:lpstr>What Could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Bies</dc:creator>
  <cp:lastModifiedBy>Brandon Buchanan</cp:lastModifiedBy>
  <cp:revision>1</cp:revision>
  <dcterms:created xsi:type="dcterms:W3CDTF">2004-03-03T20:21:04Z</dcterms:created>
  <dcterms:modified xsi:type="dcterms:W3CDTF">2021-02-08T21:47:56Z</dcterms:modified>
</cp:coreProperties>
</file>