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9.xml" ContentType="application/vnd.openxmlformats-officedocument.presentationml.notesSlide+xml"/>
  <Override PartName="/ppt/notesSlides/notesSlide24.xml" ContentType="application/vnd.openxmlformats-officedocument.presentationml.notesSlide+xml"/>
  <Override PartName="/ppt/notesSlides/notesSlide6.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notesSlides/notesSlide7.xml" ContentType="application/vnd.openxmlformats-officedocument.presentationml.notes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4.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20.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22.xml" ContentType="application/vnd.openxmlformats-officedocument.presentationml.notesSlide+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comments/comment1.xml" ContentType="application/vnd.openxmlformats-officedocument.presentationml.comments+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Lst>
  <p:sldSz cx="9144000" cy="5143500" type="screen16x9"/>
  <p:notesSz cx="6858000" cy="9144000"/>
  <p:embeddedFontLst>
    <p:embeddedFont>
      <p:font typeface="Calibri" panose="020F0502020204030204" pitchFamily="34" charset="0"/>
      <p:regular r:id="rId37"/>
      <p:bold r:id="rId38"/>
      <p:italic r:id="rId39"/>
      <p:boldItalic r:id="rId40"/>
    </p:embeddedFont>
    <p:embeddedFont>
      <p:font typeface="Helvetica Neue" panose="020B0604020202020204" charset="0"/>
      <p:regular r:id="rId41"/>
      <p:bold r:id="rId42"/>
      <p:italic r:id="rId43"/>
      <p:boldItalic r:id="rId44"/>
    </p:embeddedFont>
    <p:embeddedFont>
      <p:font typeface="Lobster" panose="00000500000000000000" pitchFamily="2" charset="0"/>
      <p:regular r:id="rId45"/>
    </p:embeddedFont>
    <p:embeddedFont>
      <p:font typeface="Roboto" panose="02000000000000000000" pitchFamily="2"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gejyCMqxWjuCd7qUJIerwH969G7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ent Maitland"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9" d="100"/>
          <a:sy n="119" d="100"/>
        </p:scale>
        <p:origin x="102" y="3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presProps" Target="presProps.xml"/><Relationship Id="rId58" Type="http://schemas.openxmlformats.org/officeDocument/2006/relationships/customXml" Target="../customXml/item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bleStyles" Target="tableStyles.xml"/><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customXml" Target="../customXml/item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3-09-21T11:56:49.065" idx="1">
    <p:pos x="70" y="450"/>
    <p:text>Added Brent</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4fIb63E"/>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 name="Google Shape;4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48e2962e3b_2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48e2962e3b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78dcbec8e2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0" name="Google Shape;120;g278dcbec8e2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78dcbec8e2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8" name="Google Shape;128;g278dcbec8e2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78dcbec8e2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5" name="Google Shape;135;g278dcbec8e2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80fd4029e9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2" name="Google Shape;142;g280fd4029e9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80fd4029e9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9" name="Google Shape;149;g280fd4029e9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78dcbec8e2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6" name="Google Shape;156;g278dcbec8e2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78dcbec8e2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3" name="Google Shape;163;g278dcbec8e2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3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819ebf0820_3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4" name="Google Shape;184;g2819ebf0820_3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 name="Google Shape;4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819ebf0820_3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1" name="Google Shape;191;g2819ebf0820_3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48d946c47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8" name="Google Shape;198;g248d946c47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819ebf0820_1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819ebf0820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819ebf0820_3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819ebf0820_3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819ebf0820_3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819ebf0820_3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830bcfd8fa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830bcfd8fa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830bcfd8fa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830bcfd8f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78dcbec8e2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5" name="Google Shape;245;g278dcbec8e2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819ebf0820_1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1" name="Google Shape;251;g2819ebf0820_1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48d946c47d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48d946c47d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819ebf0820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819ebf082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78dcbec8e2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6" name="Google Shape;266;g278dcbec8e2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48d946c47d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48d946c47d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7" name="Google Shape;287;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9:notes"/>
          <p:cNvSpPr txBox="1">
            <a:spLocks noGrp="1"/>
          </p:cNvSpPr>
          <p:nvPr>
            <p:ph type="body" idx="1"/>
          </p:nvPr>
        </p:nvSpPr>
        <p:spPr>
          <a:xfrm>
            <a:off x="685800" y="4400550"/>
            <a:ext cx="5486400" cy="3600300"/>
          </a:xfrm>
          <a:prstGeom prst="rect">
            <a:avLst/>
          </a:prstGeom>
          <a:noFill/>
          <a:ln>
            <a:noFill/>
          </a:ln>
        </p:spPr>
        <p:txBody>
          <a:bodyPr spcFirstLastPara="1" wrap="square" lIns="91250" tIns="45600" rIns="91250" bIns="45600" anchor="t" anchorCtr="0">
            <a:noAutofit/>
          </a:bodyPr>
          <a:lstStyle/>
          <a:p>
            <a:pPr marL="0" lvl="0" indent="0" algn="l" rtl="0">
              <a:lnSpc>
                <a:spcPct val="100000"/>
              </a:lnSpc>
              <a:spcBef>
                <a:spcPts val="0"/>
              </a:spcBef>
              <a:spcAft>
                <a:spcPts val="0"/>
              </a:spcAft>
              <a:buSzPts val="1400"/>
              <a:buNone/>
            </a:pPr>
            <a:r>
              <a:rPr lang="en-US"/>
              <a:t>Where we bega</a:t>
            </a:r>
            <a:endParaRPr/>
          </a:p>
        </p:txBody>
      </p:sp>
      <p:sp>
        <p:nvSpPr>
          <p:cNvPr id="74" name="Google Shape;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48d64be66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g248d64be66a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48d64be66a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48d64be66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48e2962e3b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48e2962e3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
        <p:cNvGrpSpPr/>
        <p:nvPr/>
      </p:nvGrpSpPr>
      <p:grpSpPr>
        <a:xfrm>
          <a:off x="0" y="0"/>
          <a:ext cx="0" cy="0"/>
          <a:chOff x="0" y="0"/>
          <a:chExt cx="0" cy="0"/>
        </a:xfrm>
      </p:grpSpPr>
      <p:sp>
        <p:nvSpPr>
          <p:cNvPr id="9" name="Google Shape;9;p42"/>
          <p:cNvSpPr txBox="1">
            <a:spLocks noGrp="1"/>
          </p:cNvSpPr>
          <p:nvPr>
            <p:ph type="body" idx="1"/>
          </p:nvPr>
        </p:nvSpPr>
        <p:spPr>
          <a:xfrm>
            <a:off x="311700" y="767525"/>
            <a:ext cx="8520600" cy="41229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0000"/>
              </a:buClr>
              <a:buSzPts val="1800"/>
              <a:buChar char="●"/>
              <a:defRPr>
                <a:solidFill>
                  <a:srgbClr val="000000"/>
                </a:solidFill>
              </a:defRPr>
            </a:lvl1pPr>
            <a:lvl2pPr marL="914400" lvl="1" indent="-317500" algn="l">
              <a:lnSpc>
                <a:spcPct val="115000"/>
              </a:lnSpc>
              <a:spcBef>
                <a:spcPts val="0"/>
              </a:spcBef>
              <a:spcAft>
                <a:spcPts val="0"/>
              </a:spcAft>
              <a:buClr>
                <a:srgbClr val="000000"/>
              </a:buClr>
              <a:buSzPts val="1400"/>
              <a:buChar char="○"/>
              <a:defRPr>
                <a:solidFill>
                  <a:srgbClr val="000000"/>
                </a:solidFill>
              </a:defRPr>
            </a:lvl2pPr>
            <a:lvl3pPr marL="1371600" lvl="2" indent="-317500" algn="l">
              <a:lnSpc>
                <a:spcPct val="115000"/>
              </a:lnSpc>
              <a:spcBef>
                <a:spcPts val="0"/>
              </a:spcBef>
              <a:spcAft>
                <a:spcPts val="0"/>
              </a:spcAft>
              <a:buClr>
                <a:srgbClr val="000000"/>
              </a:buClr>
              <a:buSzPts val="1400"/>
              <a:buChar char="■"/>
              <a:defRPr>
                <a:solidFill>
                  <a:srgbClr val="000000"/>
                </a:solidFill>
              </a:defRPr>
            </a:lvl3pPr>
            <a:lvl4pPr marL="1828800" lvl="3" indent="-317500" algn="l">
              <a:lnSpc>
                <a:spcPct val="115000"/>
              </a:lnSpc>
              <a:spcBef>
                <a:spcPts val="0"/>
              </a:spcBef>
              <a:spcAft>
                <a:spcPts val="0"/>
              </a:spcAft>
              <a:buClr>
                <a:srgbClr val="000000"/>
              </a:buClr>
              <a:buSzPts val="1400"/>
              <a:buChar char="●"/>
              <a:defRPr>
                <a:solidFill>
                  <a:srgbClr val="000000"/>
                </a:solidFill>
              </a:defRPr>
            </a:lvl4pPr>
            <a:lvl5pPr marL="2286000" lvl="4" indent="-317500" algn="l">
              <a:lnSpc>
                <a:spcPct val="115000"/>
              </a:lnSpc>
              <a:spcBef>
                <a:spcPts val="0"/>
              </a:spcBef>
              <a:spcAft>
                <a:spcPts val="0"/>
              </a:spcAft>
              <a:buClr>
                <a:srgbClr val="000000"/>
              </a:buClr>
              <a:buSzPts val="1400"/>
              <a:buChar char="○"/>
              <a:defRPr>
                <a:solidFill>
                  <a:srgbClr val="000000"/>
                </a:solidFill>
              </a:defRPr>
            </a:lvl5pPr>
            <a:lvl6pPr marL="2743200" lvl="5" indent="-317500" algn="l">
              <a:lnSpc>
                <a:spcPct val="115000"/>
              </a:lnSpc>
              <a:spcBef>
                <a:spcPts val="0"/>
              </a:spcBef>
              <a:spcAft>
                <a:spcPts val="0"/>
              </a:spcAft>
              <a:buClr>
                <a:srgbClr val="000000"/>
              </a:buClr>
              <a:buSzPts val="1400"/>
              <a:buChar char="■"/>
              <a:defRPr>
                <a:solidFill>
                  <a:srgbClr val="000000"/>
                </a:solidFill>
              </a:defRPr>
            </a:lvl6pPr>
            <a:lvl7pPr marL="3200400" lvl="6" indent="-317500" algn="l">
              <a:lnSpc>
                <a:spcPct val="115000"/>
              </a:lnSpc>
              <a:spcBef>
                <a:spcPts val="0"/>
              </a:spcBef>
              <a:spcAft>
                <a:spcPts val="0"/>
              </a:spcAft>
              <a:buClr>
                <a:srgbClr val="000000"/>
              </a:buClr>
              <a:buSzPts val="1400"/>
              <a:buChar char="●"/>
              <a:defRPr>
                <a:solidFill>
                  <a:srgbClr val="000000"/>
                </a:solidFill>
              </a:defRPr>
            </a:lvl7pPr>
            <a:lvl8pPr marL="3657600" lvl="7" indent="-317500" algn="l">
              <a:lnSpc>
                <a:spcPct val="115000"/>
              </a:lnSpc>
              <a:spcBef>
                <a:spcPts val="0"/>
              </a:spcBef>
              <a:spcAft>
                <a:spcPts val="0"/>
              </a:spcAft>
              <a:buClr>
                <a:srgbClr val="000000"/>
              </a:buClr>
              <a:buSzPts val="1400"/>
              <a:buChar char="○"/>
              <a:defRPr>
                <a:solidFill>
                  <a:srgbClr val="000000"/>
                </a:solidFill>
              </a:defRPr>
            </a:lvl8pPr>
            <a:lvl9pPr marL="4114800" lvl="8" indent="-317500" algn="l">
              <a:lnSpc>
                <a:spcPct val="115000"/>
              </a:lnSpc>
              <a:spcBef>
                <a:spcPts val="0"/>
              </a:spcBef>
              <a:spcAft>
                <a:spcPts val="0"/>
              </a:spcAft>
              <a:buClr>
                <a:srgbClr val="000000"/>
              </a:buClr>
              <a:buSzPts val="1400"/>
              <a:buChar char="■"/>
              <a:defRPr>
                <a:solidFill>
                  <a:srgbClr val="000000"/>
                </a:solidFill>
              </a:defRPr>
            </a:lvl9pPr>
          </a:lstStyle>
          <a:p>
            <a:endParaRPr/>
          </a:p>
        </p:txBody>
      </p:sp>
      <p:sp>
        <p:nvSpPr>
          <p:cNvPr id="10" name="Google Shape;10;p42"/>
          <p:cNvSpPr txBox="1">
            <a:spLocks noGrp="1"/>
          </p:cNvSpPr>
          <p:nvPr>
            <p:ph type="title"/>
          </p:nvPr>
        </p:nvSpPr>
        <p:spPr>
          <a:xfrm>
            <a:off x="311700" y="152391"/>
            <a:ext cx="8520600" cy="572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1" name="Google Shape;11;p42"/>
          <p:cNvPicPr preferRelativeResize="0"/>
          <p:nvPr/>
        </p:nvPicPr>
        <p:blipFill rotWithShape="1">
          <a:blip r:embed="rId2">
            <a:alphaModFix/>
          </a:blip>
          <a:srcRect/>
          <a:stretch/>
        </p:blipFill>
        <p:spPr>
          <a:xfrm>
            <a:off x="7382325" y="4313475"/>
            <a:ext cx="1685875" cy="75900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43"/>
          <p:cNvSpPr txBox="1">
            <a:spLocks noGrp="1"/>
          </p:cNvSpPr>
          <p:nvPr>
            <p:ph type="ctrTitle"/>
          </p:nvPr>
        </p:nvSpPr>
        <p:spPr>
          <a:xfrm>
            <a:off x="212300" y="744575"/>
            <a:ext cx="87195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000"/>
              <a:buFont typeface="Helvetica Neue"/>
              <a:buNone/>
              <a:defRPr sz="5000">
                <a:latin typeface="Helvetica Neue"/>
                <a:ea typeface="Helvetica Neue"/>
                <a:cs typeface="Helvetica Neue"/>
                <a:sym typeface="Helvetica Neue"/>
              </a:defRPr>
            </a:lvl1pPr>
            <a:lvl2pPr lvl="1" algn="ctr">
              <a:lnSpc>
                <a:spcPct val="100000"/>
              </a:lnSpc>
              <a:spcBef>
                <a:spcPts val="0"/>
              </a:spcBef>
              <a:spcAft>
                <a:spcPts val="0"/>
              </a:spcAft>
              <a:buSzPts val="5200"/>
              <a:buFont typeface="Helvetica Neue"/>
              <a:buNone/>
              <a:defRPr sz="5200">
                <a:latin typeface="Helvetica Neue"/>
                <a:ea typeface="Helvetica Neue"/>
                <a:cs typeface="Helvetica Neue"/>
                <a:sym typeface="Helvetica Neue"/>
              </a:defRPr>
            </a:lvl2pPr>
            <a:lvl3pPr lvl="2" algn="ctr">
              <a:lnSpc>
                <a:spcPct val="100000"/>
              </a:lnSpc>
              <a:spcBef>
                <a:spcPts val="0"/>
              </a:spcBef>
              <a:spcAft>
                <a:spcPts val="0"/>
              </a:spcAft>
              <a:buSzPts val="5200"/>
              <a:buFont typeface="Helvetica Neue"/>
              <a:buNone/>
              <a:defRPr sz="5200">
                <a:latin typeface="Helvetica Neue"/>
                <a:ea typeface="Helvetica Neue"/>
                <a:cs typeface="Helvetica Neue"/>
                <a:sym typeface="Helvetica Neue"/>
              </a:defRPr>
            </a:lvl3pPr>
            <a:lvl4pPr lvl="3" algn="ctr">
              <a:lnSpc>
                <a:spcPct val="100000"/>
              </a:lnSpc>
              <a:spcBef>
                <a:spcPts val="0"/>
              </a:spcBef>
              <a:spcAft>
                <a:spcPts val="0"/>
              </a:spcAft>
              <a:buSzPts val="5200"/>
              <a:buFont typeface="Helvetica Neue"/>
              <a:buNone/>
              <a:defRPr sz="5200">
                <a:latin typeface="Helvetica Neue"/>
                <a:ea typeface="Helvetica Neue"/>
                <a:cs typeface="Helvetica Neue"/>
                <a:sym typeface="Helvetica Neue"/>
              </a:defRPr>
            </a:lvl4pPr>
            <a:lvl5pPr lvl="4" algn="ctr">
              <a:lnSpc>
                <a:spcPct val="100000"/>
              </a:lnSpc>
              <a:spcBef>
                <a:spcPts val="0"/>
              </a:spcBef>
              <a:spcAft>
                <a:spcPts val="0"/>
              </a:spcAft>
              <a:buSzPts val="5200"/>
              <a:buFont typeface="Helvetica Neue"/>
              <a:buNone/>
              <a:defRPr sz="5200">
                <a:latin typeface="Helvetica Neue"/>
                <a:ea typeface="Helvetica Neue"/>
                <a:cs typeface="Helvetica Neue"/>
                <a:sym typeface="Helvetica Neue"/>
              </a:defRPr>
            </a:lvl5pPr>
            <a:lvl6pPr lvl="5" algn="ctr">
              <a:lnSpc>
                <a:spcPct val="100000"/>
              </a:lnSpc>
              <a:spcBef>
                <a:spcPts val="0"/>
              </a:spcBef>
              <a:spcAft>
                <a:spcPts val="0"/>
              </a:spcAft>
              <a:buSzPts val="5200"/>
              <a:buFont typeface="Helvetica Neue"/>
              <a:buNone/>
              <a:defRPr sz="5200">
                <a:latin typeface="Helvetica Neue"/>
                <a:ea typeface="Helvetica Neue"/>
                <a:cs typeface="Helvetica Neue"/>
                <a:sym typeface="Helvetica Neue"/>
              </a:defRPr>
            </a:lvl6pPr>
            <a:lvl7pPr lvl="6" algn="ctr">
              <a:lnSpc>
                <a:spcPct val="100000"/>
              </a:lnSpc>
              <a:spcBef>
                <a:spcPts val="0"/>
              </a:spcBef>
              <a:spcAft>
                <a:spcPts val="0"/>
              </a:spcAft>
              <a:buSzPts val="5200"/>
              <a:buFont typeface="Helvetica Neue"/>
              <a:buNone/>
              <a:defRPr sz="5200">
                <a:latin typeface="Helvetica Neue"/>
                <a:ea typeface="Helvetica Neue"/>
                <a:cs typeface="Helvetica Neue"/>
                <a:sym typeface="Helvetica Neue"/>
              </a:defRPr>
            </a:lvl7pPr>
            <a:lvl8pPr lvl="7" algn="ctr">
              <a:lnSpc>
                <a:spcPct val="100000"/>
              </a:lnSpc>
              <a:spcBef>
                <a:spcPts val="0"/>
              </a:spcBef>
              <a:spcAft>
                <a:spcPts val="0"/>
              </a:spcAft>
              <a:buSzPts val="5200"/>
              <a:buFont typeface="Helvetica Neue"/>
              <a:buNone/>
              <a:defRPr sz="5200">
                <a:latin typeface="Helvetica Neue"/>
                <a:ea typeface="Helvetica Neue"/>
                <a:cs typeface="Helvetica Neue"/>
                <a:sym typeface="Helvetica Neue"/>
              </a:defRPr>
            </a:lvl8pPr>
            <a:lvl9pPr lvl="8" algn="ctr">
              <a:lnSpc>
                <a:spcPct val="100000"/>
              </a:lnSpc>
              <a:spcBef>
                <a:spcPts val="0"/>
              </a:spcBef>
              <a:spcAft>
                <a:spcPts val="0"/>
              </a:spcAft>
              <a:buSzPts val="5200"/>
              <a:buFont typeface="Helvetica Neue"/>
              <a:buNone/>
              <a:defRPr sz="5200">
                <a:latin typeface="Helvetica Neue"/>
                <a:ea typeface="Helvetica Neue"/>
                <a:cs typeface="Helvetica Neue"/>
                <a:sym typeface="Helvetica Neue"/>
              </a:defRPr>
            </a:lvl9pPr>
          </a:lstStyle>
          <a:p>
            <a:endParaRPr/>
          </a:p>
        </p:txBody>
      </p:sp>
      <p:sp>
        <p:nvSpPr>
          <p:cNvPr id="14" name="Google Shape;14;p4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000000"/>
              </a:buClr>
              <a:buSzPts val="2800"/>
              <a:buFont typeface="Helvetica Neue"/>
              <a:buNone/>
              <a:defRPr sz="2800">
                <a:solidFill>
                  <a:srgbClr val="000000"/>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2800"/>
              <a:buFont typeface="Helvetica Neue"/>
              <a:buNone/>
              <a:defRPr sz="2800">
                <a:solidFill>
                  <a:srgbClr val="000000"/>
                </a:solidFill>
                <a:latin typeface="Helvetica Neue"/>
                <a:ea typeface="Helvetica Neue"/>
                <a:cs typeface="Helvetica Neue"/>
                <a:sym typeface="Helvetica Neue"/>
              </a:defRPr>
            </a:lvl2pPr>
            <a:lvl3pPr lvl="2" algn="ctr">
              <a:lnSpc>
                <a:spcPct val="100000"/>
              </a:lnSpc>
              <a:spcBef>
                <a:spcPts val="0"/>
              </a:spcBef>
              <a:spcAft>
                <a:spcPts val="0"/>
              </a:spcAft>
              <a:buClr>
                <a:srgbClr val="000000"/>
              </a:buClr>
              <a:buSzPts val="2800"/>
              <a:buFont typeface="Helvetica Neue"/>
              <a:buNone/>
              <a:defRPr sz="2800">
                <a:solidFill>
                  <a:srgbClr val="000000"/>
                </a:solidFill>
                <a:latin typeface="Helvetica Neue"/>
                <a:ea typeface="Helvetica Neue"/>
                <a:cs typeface="Helvetica Neue"/>
                <a:sym typeface="Helvetica Neue"/>
              </a:defRPr>
            </a:lvl3pPr>
            <a:lvl4pPr lvl="3" algn="ctr">
              <a:lnSpc>
                <a:spcPct val="100000"/>
              </a:lnSpc>
              <a:spcBef>
                <a:spcPts val="0"/>
              </a:spcBef>
              <a:spcAft>
                <a:spcPts val="0"/>
              </a:spcAft>
              <a:buClr>
                <a:srgbClr val="000000"/>
              </a:buClr>
              <a:buSzPts val="2800"/>
              <a:buFont typeface="Helvetica Neue"/>
              <a:buNone/>
              <a:defRPr sz="2800">
                <a:solidFill>
                  <a:srgbClr val="000000"/>
                </a:solidFill>
                <a:latin typeface="Helvetica Neue"/>
                <a:ea typeface="Helvetica Neue"/>
                <a:cs typeface="Helvetica Neue"/>
                <a:sym typeface="Helvetica Neue"/>
              </a:defRPr>
            </a:lvl4pPr>
            <a:lvl5pPr lvl="4" algn="ctr">
              <a:lnSpc>
                <a:spcPct val="100000"/>
              </a:lnSpc>
              <a:spcBef>
                <a:spcPts val="0"/>
              </a:spcBef>
              <a:spcAft>
                <a:spcPts val="0"/>
              </a:spcAft>
              <a:buClr>
                <a:srgbClr val="000000"/>
              </a:buClr>
              <a:buSzPts val="2800"/>
              <a:buFont typeface="Helvetica Neue"/>
              <a:buNone/>
              <a:defRPr sz="2800">
                <a:solidFill>
                  <a:srgbClr val="000000"/>
                </a:solidFill>
                <a:latin typeface="Helvetica Neue"/>
                <a:ea typeface="Helvetica Neue"/>
                <a:cs typeface="Helvetica Neue"/>
                <a:sym typeface="Helvetica Neue"/>
              </a:defRPr>
            </a:lvl5pPr>
            <a:lvl6pPr lvl="5" algn="ctr">
              <a:lnSpc>
                <a:spcPct val="100000"/>
              </a:lnSpc>
              <a:spcBef>
                <a:spcPts val="0"/>
              </a:spcBef>
              <a:spcAft>
                <a:spcPts val="0"/>
              </a:spcAft>
              <a:buClr>
                <a:srgbClr val="000000"/>
              </a:buClr>
              <a:buSzPts val="2800"/>
              <a:buFont typeface="Helvetica Neue"/>
              <a:buNone/>
              <a:defRPr sz="2800">
                <a:solidFill>
                  <a:srgbClr val="000000"/>
                </a:solidFill>
                <a:latin typeface="Helvetica Neue"/>
                <a:ea typeface="Helvetica Neue"/>
                <a:cs typeface="Helvetica Neue"/>
                <a:sym typeface="Helvetica Neue"/>
              </a:defRPr>
            </a:lvl6pPr>
            <a:lvl7pPr lvl="6" algn="ctr">
              <a:lnSpc>
                <a:spcPct val="100000"/>
              </a:lnSpc>
              <a:spcBef>
                <a:spcPts val="0"/>
              </a:spcBef>
              <a:spcAft>
                <a:spcPts val="0"/>
              </a:spcAft>
              <a:buClr>
                <a:srgbClr val="000000"/>
              </a:buClr>
              <a:buSzPts val="2800"/>
              <a:buFont typeface="Helvetica Neue"/>
              <a:buNone/>
              <a:defRPr sz="2800">
                <a:solidFill>
                  <a:srgbClr val="000000"/>
                </a:solidFill>
                <a:latin typeface="Helvetica Neue"/>
                <a:ea typeface="Helvetica Neue"/>
                <a:cs typeface="Helvetica Neue"/>
                <a:sym typeface="Helvetica Neue"/>
              </a:defRPr>
            </a:lvl7pPr>
            <a:lvl8pPr lvl="7" algn="ctr">
              <a:lnSpc>
                <a:spcPct val="100000"/>
              </a:lnSpc>
              <a:spcBef>
                <a:spcPts val="0"/>
              </a:spcBef>
              <a:spcAft>
                <a:spcPts val="0"/>
              </a:spcAft>
              <a:buClr>
                <a:srgbClr val="000000"/>
              </a:buClr>
              <a:buSzPts val="2800"/>
              <a:buFont typeface="Helvetica Neue"/>
              <a:buNone/>
              <a:defRPr sz="2800">
                <a:solidFill>
                  <a:srgbClr val="000000"/>
                </a:solidFill>
                <a:latin typeface="Helvetica Neue"/>
                <a:ea typeface="Helvetica Neue"/>
                <a:cs typeface="Helvetica Neue"/>
                <a:sym typeface="Helvetica Neue"/>
              </a:defRPr>
            </a:lvl8pPr>
            <a:lvl9pPr lvl="8" algn="ctr">
              <a:lnSpc>
                <a:spcPct val="100000"/>
              </a:lnSpc>
              <a:spcBef>
                <a:spcPts val="0"/>
              </a:spcBef>
              <a:spcAft>
                <a:spcPts val="0"/>
              </a:spcAft>
              <a:buClr>
                <a:srgbClr val="000000"/>
              </a:buClr>
              <a:buSzPts val="2800"/>
              <a:buFont typeface="Helvetica Neue"/>
              <a:buNone/>
              <a:defRPr sz="2800">
                <a:solidFill>
                  <a:srgbClr val="000000"/>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
        <p:cNvGrpSpPr/>
        <p:nvPr/>
      </p:nvGrpSpPr>
      <p:grpSpPr>
        <a:xfrm>
          <a:off x="0" y="0"/>
          <a:ext cx="0" cy="0"/>
          <a:chOff x="0" y="0"/>
          <a:chExt cx="0" cy="0"/>
        </a:xfrm>
      </p:grpSpPr>
      <p:sp>
        <p:nvSpPr>
          <p:cNvPr id="18" name="Google Shape;18;p45"/>
          <p:cNvSpPr txBox="1">
            <a:spLocks noGrp="1"/>
          </p:cNvSpPr>
          <p:nvPr>
            <p:ph type="body" idx="1"/>
          </p:nvPr>
        </p:nvSpPr>
        <p:spPr>
          <a:xfrm>
            <a:off x="311700" y="879525"/>
            <a:ext cx="8520600" cy="36897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000000"/>
              </a:buClr>
              <a:buSzPts val="1200"/>
              <a:buChar char="●"/>
              <a:defRPr sz="1200">
                <a:solidFill>
                  <a:srgbClr val="000000"/>
                </a:solidFill>
              </a:defRPr>
            </a:lvl1pPr>
            <a:lvl2pPr marL="914400" lvl="1" indent="-304800" algn="l">
              <a:lnSpc>
                <a:spcPct val="115000"/>
              </a:lnSpc>
              <a:spcBef>
                <a:spcPts val="0"/>
              </a:spcBef>
              <a:spcAft>
                <a:spcPts val="0"/>
              </a:spcAft>
              <a:buClr>
                <a:srgbClr val="000000"/>
              </a:buClr>
              <a:buSzPts val="1200"/>
              <a:buChar char="○"/>
              <a:defRPr sz="1200">
                <a:solidFill>
                  <a:srgbClr val="000000"/>
                </a:solidFill>
              </a:defRPr>
            </a:lvl2pPr>
            <a:lvl3pPr marL="1371600" lvl="2" indent="-304800" algn="l">
              <a:lnSpc>
                <a:spcPct val="115000"/>
              </a:lnSpc>
              <a:spcBef>
                <a:spcPts val="0"/>
              </a:spcBef>
              <a:spcAft>
                <a:spcPts val="0"/>
              </a:spcAft>
              <a:buClr>
                <a:srgbClr val="000000"/>
              </a:buClr>
              <a:buSzPts val="1200"/>
              <a:buChar char="■"/>
              <a:defRPr sz="1200">
                <a:solidFill>
                  <a:srgbClr val="000000"/>
                </a:solidFill>
              </a:defRPr>
            </a:lvl3pPr>
            <a:lvl4pPr marL="1828800" lvl="3" indent="-304800" algn="l">
              <a:lnSpc>
                <a:spcPct val="115000"/>
              </a:lnSpc>
              <a:spcBef>
                <a:spcPts val="0"/>
              </a:spcBef>
              <a:spcAft>
                <a:spcPts val="0"/>
              </a:spcAft>
              <a:buClr>
                <a:srgbClr val="000000"/>
              </a:buClr>
              <a:buSzPts val="1200"/>
              <a:buChar char="●"/>
              <a:defRPr sz="1200">
                <a:solidFill>
                  <a:srgbClr val="000000"/>
                </a:solidFill>
              </a:defRPr>
            </a:lvl4pPr>
            <a:lvl5pPr marL="2286000" lvl="4" indent="-304800" algn="l">
              <a:lnSpc>
                <a:spcPct val="115000"/>
              </a:lnSpc>
              <a:spcBef>
                <a:spcPts val="0"/>
              </a:spcBef>
              <a:spcAft>
                <a:spcPts val="0"/>
              </a:spcAft>
              <a:buClr>
                <a:srgbClr val="000000"/>
              </a:buClr>
              <a:buSzPts val="1200"/>
              <a:buChar char="○"/>
              <a:defRPr sz="1200">
                <a:solidFill>
                  <a:srgbClr val="000000"/>
                </a:solidFill>
              </a:defRPr>
            </a:lvl5pPr>
            <a:lvl6pPr marL="2743200" lvl="5" indent="-304800" algn="l">
              <a:lnSpc>
                <a:spcPct val="115000"/>
              </a:lnSpc>
              <a:spcBef>
                <a:spcPts val="0"/>
              </a:spcBef>
              <a:spcAft>
                <a:spcPts val="0"/>
              </a:spcAft>
              <a:buClr>
                <a:srgbClr val="000000"/>
              </a:buClr>
              <a:buSzPts val="1200"/>
              <a:buChar char="■"/>
              <a:defRPr sz="1200">
                <a:solidFill>
                  <a:srgbClr val="000000"/>
                </a:solidFill>
              </a:defRPr>
            </a:lvl6pPr>
            <a:lvl7pPr marL="3200400" lvl="6" indent="-304800" algn="l">
              <a:lnSpc>
                <a:spcPct val="115000"/>
              </a:lnSpc>
              <a:spcBef>
                <a:spcPts val="0"/>
              </a:spcBef>
              <a:spcAft>
                <a:spcPts val="0"/>
              </a:spcAft>
              <a:buClr>
                <a:srgbClr val="000000"/>
              </a:buClr>
              <a:buSzPts val="1200"/>
              <a:buChar char="●"/>
              <a:defRPr sz="1200">
                <a:solidFill>
                  <a:srgbClr val="000000"/>
                </a:solidFill>
              </a:defRPr>
            </a:lvl7pPr>
            <a:lvl8pPr marL="3657600" lvl="7" indent="-304800" algn="l">
              <a:lnSpc>
                <a:spcPct val="115000"/>
              </a:lnSpc>
              <a:spcBef>
                <a:spcPts val="0"/>
              </a:spcBef>
              <a:spcAft>
                <a:spcPts val="0"/>
              </a:spcAft>
              <a:buClr>
                <a:srgbClr val="000000"/>
              </a:buClr>
              <a:buSzPts val="1200"/>
              <a:buChar char="○"/>
              <a:defRPr sz="1200">
                <a:solidFill>
                  <a:srgbClr val="000000"/>
                </a:solidFill>
              </a:defRPr>
            </a:lvl8pPr>
            <a:lvl9pPr marL="4114800" lvl="8" indent="-304800" algn="l">
              <a:lnSpc>
                <a:spcPct val="115000"/>
              </a:lnSpc>
              <a:spcBef>
                <a:spcPts val="0"/>
              </a:spcBef>
              <a:spcAft>
                <a:spcPts val="0"/>
              </a:spcAft>
              <a:buClr>
                <a:srgbClr val="000000"/>
              </a:buClr>
              <a:buSzPts val="1200"/>
              <a:buChar char="■"/>
              <a:defRPr sz="1200">
                <a:solidFill>
                  <a:srgbClr val="000000"/>
                </a:solidFill>
              </a:defRPr>
            </a:lvl9pPr>
          </a:lstStyle>
          <a:p>
            <a:endParaRPr/>
          </a:p>
        </p:txBody>
      </p:sp>
      <p:sp>
        <p:nvSpPr>
          <p:cNvPr id="19" name="Google Shape;19;p45"/>
          <p:cNvSpPr txBox="1">
            <a:spLocks noGrp="1"/>
          </p:cNvSpPr>
          <p:nvPr>
            <p:ph type="title"/>
          </p:nvPr>
        </p:nvSpPr>
        <p:spPr>
          <a:xfrm>
            <a:off x="311700" y="152391"/>
            <a:ext cx="8520600" cy="572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0" name="Google Shape;20;p45"/>
          <p:cNvPicPr preferRelativeResize="0"/>
          <p:nvPr/>
        </p:nvPicPr>
        <p:blipFill rotWithShape="1">
          <a:blip r:embed="rId2">
            <a:alphaModFix/>
          </a:blip>
          <a:srcRect/>
          <a:stretch/>
        </p:blipFill>
        <p:spPr>
          <a:xfrm>
            <a:off x="7382325" y="4313475"/>
            <a:ext cx="1685875" cy="75900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6"/>
          <p:cNvSpPr txBox="1">
            <a:spLocks noGrp="1"/>
          </p:cNvSpPr>
          <p:nvPr>
            <p:ph type="body" idx="1"/>
          </p:nvPr>
        </p:nvSpPr>
        <p:spPr>
          <a:xfrm>
            <a:off x="508000" y="871950"/>
            <a:ext cx="8324400" cy="3659100"/>
          </a:xfrm>
          <a:prstGeom prst="rect">
            <a:avLst/>
          </a:prstGeom>
          <a:noFill/>
          <a:ln>
            <a:noFill/>
          </a:ln>
        </p:spPr>
        <p:txBody>
          <a:bodyPr spcFirstLastPara="1" wrap="square" lIns="68575" tIns="34275" rIns="68575" bIns="34275" anchor="ctr" anchorCtr="0">
            <a:normAutofit/>
          </a:bodyPr>
          <a:lstStyle>
            <a:lvl1pPr marL="457200" lvl="0" indent="-298450" algn="l">
              <a:lnSpc>
                <a:spcPct val="115000"/>
              </a:lnSpc>
              <a:spcBef>
                <a:spcPts val="800"/>
              </a:spcBef>
              <a:spcAft>
                <a:spcPts val="0"/>
              </a:spcAft>
              <a:buClr>
                <a:srgbClr val="000000"/>
              </a:buClr>
              <a:buSzPts val="1100"/>
              <a:buChar char="●"/>
              <a:defRPr>
                <a:solidFill>
                  <a:srgbClr val="000000"/>
                </a:solidFill>
              </a:defRPr>
            </a:lvl1pPr>
            <a:lvl2pPr marL="914400" lvl="1" indent="-298450" algn="l">
              <a:lnSpc>
                <a:spcPct val="115000"/>
              </a:lnSpc>
              <a:spcBef>
                <a:spcPts val="800"/>
              </a:spcBef>
              <a:spcAft>
                <a:spcPts val="0"/>
              </a:spcAft>
              <a:buClr>
                <a:srgbClr val="000000"/>
              </a:buClr>
              <a:buSzPts val="1100"/>
              <a:buChar char="○"/>
              <a:defRPr>
                <a:solidFill>
                  <a:srgbClr val="000000"/>
                </a:solidFill>
              </a:defRPr>
            </a:lvl2pPr>
            <a:lvl3pPr marL="1371600" lvl="2" indent="-298450" algn="l">
              <a:lnSpc>
                <a:spcPct val="115000"/>
              </a:lnSpc>
              <a:spcBef>
                <a:spcPts val="800"/>
              </a:spcBef>
              <a:spcAft>
                <a:spcPts val="0"/>
              </a:spcAft>
              <a:buClr>
                <a:srgbClr val="000000"/>
              </a:buClr>
              <a:buSzPts val="1100"/>
              <a:buChar char="■"/>
              <a:defRPr>
                <a:solidFill>
                  <a:srgbClr val="000000"/>
                </a:solidFill>
              </a:defRPr>
            </a:lvl3pPr>
            <a:lvl4pPr marL="1828800" lvl="3" indent="-298450" algn="l">
              <a:lnSpc>
                <a:spcPct val="115000"/>
              </a:lnSpc>
              <a:spcBef>
                <a:spcPts val="800"/>
              </a:spcBef>
              <a:spcAft>
                <a:spcPts val="0"/>
              </a:spcAft>
              <a:buClr>
                <a:srgbClr val="000000"/>
              </a:buClr>
              <a:buSzPts val="1100"/>
              <a:buChar char="●"/>
              <a:defRPr>
                <a:solidFill>
                  <a:srgbClr val="000000"/>
                </a:solidFill>
              </a:defRPr>
            </a:lvl4pPr>
            <a:lvl5pPr marL="2286000" lvl="4" indent="-298450" algn="l">
              <a:lnSpc>
                <a:spcPct val="115000"/>
              </a:lnSpc>
              <a:spcBef>
                <a:spcPts val="800"/>
              </a:spcBef>
              <a:spcAft>
                <a:spcPts val="0"/>
              </a:spcAft>
              <a:buClr>
                <a:srgbClr val="000000"/>
              </a:buClr>
              <a:buSzPts val="1100"/>
              <a:buChar char="○"/>
              <a:defRPr>
                <a:solidFill>
                  <a:srgbClr val="000000"/>
                </a:solidFill>
              </a:defRPr>
            </a:lvl5pPr>
            <a:lvl6pPr marL="2743200" lvl="5" indent="-298450" algn="l">
              <a:lnSpc>
                <a:spcPct val="115000"/>
              </a:lnSpc>
              <a:spcBef>
                <a:spcPts val="800"/>
              </a:spcBef>
              <a:spcAft>
                <a:spcPts val="0"/>
              </a:spcAft>
              <a:buClr>
                <a:srgbClr val="000000"/>
              </a:buClr>
              <a:buSzPts val="1100"/>
              <a:buChar char="■"/>
              <a:defRPr>
                <a:solidFill>
                  <a:srgbClr val="000000"/>
                </a:solidFill>
              </a:defRPr>
            </a:lvl6pPr>
            <a:lvl7pPr marL="3200400" lvl="6" indent="-298450" algn="l">
              <a:lnSpc>
                <a:spcPct val="115000"/>
              </a:lnSpc>
              <a:spcBef>
                <a:spcPts val="800"/>
              </a:spcBef>
              <a:spcAft>
                <a:spcPts val="0"/>
              </a:spcAft>
              <a:buClr>
                <a:srgbClr val="000000"/>
              </a:buClr>
              <a:buSzPts val="1100"/>
              <a:buChar char="●"/>
              <a:defRPr>
                <a:solidFill>
                  <a:srgbClr val="000000"/>
                </a:solidFill>
              </a:defRPr>
            </a:lvl7pPr>
            <a:lvl8pPr marL="3657600" lvl="7" indent="-298450" algn="l">
              <a:lnSpc>
                <a:spcPct val="115000"/>
              </a:lnSpc>
              <a:spcBef>
                <a:spcPts val="800"/>
              </a:spcBef>
              <a:spcAft>
                <a:spcPts val="0"/>
              </a:spcAft>
              <a:buClr>
                <a:srgbClr val="000000"/>
              </a:buClr>
              <a:buSzPts val="1100"/>
              <a:buChar char="○"/>
              <a:defRPr>
                <a:solidFill>
                  <a:srgbClr val="000000"/>
                </a:solidFill>
              </a:defRPr>
            </a:lvl8pPr>
            <a:lvl9pPr marL="4114800" lvl="8" indent="-298450" algn="l">
              <a:lnSpc>
                <a:spcPct val="115000"/>
              </a:lnSpc>
              <a:spcBef>
                <a:spcPts val="800"/>
              </a:spcBef>
              <a:spcAft>
                <a:spcPts val="0"/>
              </a:spcAft>
              <a:buClr>
                <a:srgbClr val="000000"/>
              </a:buClr>
              <a:buSzPts val="1100"/>
              <a:buChar char="■"/>
              <a:defRPr>
                <a:solidFill>
                  <a:srgbClr val="000000"/>
                </a:solidFill>
              </a:defRPr>
            </a:lvl9pPr>
          </a:lstStyle>
          <a:p>
            <a:endParaRPr/>
          </a:p>
        </p:txBody>
      </p:sp>
      <p:sp>
        <p:nvSpPr>
          <p:cNvPr id="23" name="Google Shape;23;p46"/>
          <p:cNvSpPr txBox="1">
            <a:spLocks noGrp="1"/>
          </p:cNvSpPr>
          <p:nvPr>
            <p:ph type="title"/>
          </p:nvPr>
        </p:nvSpPr>
        <p:spPr>
          <a:xfrm>
            <a:off x="311700" y="152391"/>
            <a:ext cx="8520600" cy="572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4" name="Google Shape;24;p46"/>
          <p:cNvPicPr preferRelativeResize="0"/>
          <p:nvPr/>
        </p:nvPicPr>
        <p:blipFill rotWithShape="1">
          <a:blip r:embed="rId2">
            <a:alphaModFix/>
          </a:blip>
          <a:srcRect/>
          <a:stretch/>
        </p:blipFill>
        <p:spPr>
          <a:xfrm>
            <a:off x="7382325" y="4313475"/>
            <a:ext cx="1685875" cy="7590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4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pic>
        <p:nvPicPr>
          <p:cNvPr id="27" name="Google Shape;27;p47"/>
          <p:cNvPicPr preferRelativeResize="0"/>
          <p:nvPr/>
        </p:nvPicPr>
        <p:blipFill rotWithShape="1">
          <a:blip r:embed="rId2">
            <a:alphaModFix/>
          </a:blip>
          <a:srcRect/>
          <a:stretch/>
        </p:blipFill>
        <p:spPr>
          <a:xfrm>
            <a:off x="7382325" y="4313475"/>
            <a:ext cx="1685875" cy="75900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8"/>
        <p:cNvGrpSpPr/>
        <p:nvPr/>
      </p:nvGrpSpPr>
      <p:grpSpPr>
        <a:xfrm>
          <a:off x="0" y="0"/>
          <a:ext cx="0" cy="0"/>
          <a:chOff x="0" y="0"/>
          <a:chExt cx="0" cy="0"/>
        </a:xfrm>
      </p:grpSpPr>
      <p:sp>
        <p:nvSpPr>
          <p:cNvPr id="29" name="Google Shape;29;p48"/>
          <p:cNvSpPr txBox="1">
            <a:spLocks noGrp="1"/>
          </p:cNvSpPr>
          <p:nvPr>
            <p:ph type="title"/>
          </p:nvPr>
        </p:nvSpPr>
        <p:spPr>
          <a:xfrm>
            <a:off x="453600" y="526350"/>
            <a:ext cx="8236800" cy="4090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pic>
        <p:nvPicPr>
          <p:cNvPr id="30" name="Google Shape;30;p48"/>
          <p:cNvPicPr preferRelativeResize="0"/>
          <p:nvPr/>
        </p:nvPicPr>
        <p:blipFill rotWithShape="1">
          <a:blip r:embed="rId2">
            <a:alphaModFix/>
          </a:blip>
          <a:srcRect/>
          <a:stretch/>
        </p:blipFill>
        <p:spPr>
          <a:xfrm>
            <a:off x="7382325" y="4313475"/>
            <a:ext cx="1685875" cy="75900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1"/>
        <p:cNvGrpSpPr/>
        <p:nvPr/>
      </p:nvGrpSpPr>
      <p:grpSpPr>
        <a:xfrm>
          <a:off x="0" y="0"/>
          <a:ext cx="0" cy="0"/>
          <a:chOff x="0" y="0"/>
          <a:chExt cx="0" cy="0"/>
        </a:xfrm>
      </p:grpSpPr>
      <p:sp>
        <p:nvSpPr>
          <p:cNvPr id="32" name="Google Shape;32;p4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Clr>
                <a:srgbClr val="000000"/>
              </a:buClr>
              <a:buSzPts val="1800"/>
              <a:buNone/>
              <a:defRPr>
                <a:solidFill>
                  <a:srgbClr val="000000"/>
                </a:solidFill>
              </a:defRPr>
            </a:lvl1pPr>
          </a:lstStyle>
          <a:p>
            <a:endParaRPr/>
          </a:p>
        </p:txBody>
      </p:sp>
      <p:pic>
        <p:nvPicPr>
          <p:cNvPr id="33" name="Google Shape;33;p49"/>
          <p:cNvPicPr preferRelativeResize="0"/>
          <p:nvPr/>
        </p:nvPicPr>
        <p:blipFill rotWithShape="1">
          <a:blip r:embed="rId2">
            <a:alphaModFix/>
          </a:blip>
          <a:srcRect/>
          <a:stretch/>
        </p:blipFill>
        <p:spPr>
          <a:xfrm>
            <a:off x="7382325" y="4313475"/>
            <a:ext cx="1685875" cy="75900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4"/>
        <p:cNvGrpSpPr/>
        <p:nvPr/>
      </p:nvGrpSpPr>
      <p:grpSpPr>
        <a:xfrm>
          <a:off x="0" y="0"/>
          <a:ext cx="0" cy="0"/>
          <a:chOff x="0" y="0"/>
          <a:chExt cx="0" cy="0"/>
        </a:xfrm>
      </p:grpSpPr>
      <p:sp>
        <p:nvSpPr>
          <p:cNvPr id="35" name="Google Shape;35;p5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rgbClr val="0070C0"/>
              </a:buClr>
              <a:buSzPts val="12000"/>
              <a:buNone/>
              <a:defRPr sz="12000">
                <a:solidFill>
                  <a:srgbClr val="0070C0"/>
                </a:solidFill>
              </a:defRPr>
            </a:lvl1pPr>
            <a:lvl2pPr lvl="1" algn="ctr">
              <a:lnSpc>
                <a:spcPct val="100000"/>
              </a:lnSpc>
              <a:spcBef>
                <a:spcPts val="0"/>
              </a:spcBef>
              <a:spcAft>
                <a:spcPts val="0"/>
              </a:spcAft>
              <a:buClr>
                <a:srgbClr val="0070C0"/>
              </a:buClr>
              <a:buSzPts val="12000"/>
              <a:buNone/>
              <a:defRPr sz="12000">
                <a:solidFill>
                  <a:srgbClr val="0070C0"/>
                </a:solidFill>
              </a:defRPr>
            </a:lvl2pPr>
            <a:lvl3pPr lvl="2" algn="ctr">
              <a:lnSpc>
                <a:spcPct val="100000"/>
              </a:lnSpc>
              <a:spcBef>
                <a:spcPts val="0"/>
              </a:spcBef>
              <a:spcAft>
                <a:spcPts val="0"/>
              </a:spcAft>
              <a:buClr>
                <a:srgbClr val="0070C0"/>
              </a:buClr>
              <a:buSzPts val="12000"/>
              <a:buNone/>
              <a:defRPr sz="12000">
                <a:solidFill>
                  <a:srgbClr val="0070C0"/>
                </a:solidFill>
              </a:defRPr>
            </a:lvl3pPr>
            <a:lvl4pPr lvl="3" algn="ctr">
              <a:lnSpc>
                <a:spcPct val="100000"/>
              </a:lnSpc>
              <a:spcBef>
                <a:spcPts val="0"/>
              </a:spcBef>
              <a:spcAft>
                <a:spcPts val="0"/>
              </a:spcAft>
              <a:buClr>
                <a:srgbClr val="0070C0"/>
              </a:buClr>
              <a:buSzPts val="12000"/>
              <a:buNone/>
              <a:defRPr sz="12000">
                <a:solidFill>
                  <a:srgbClr val="0070C0"/>
                </a:solidFill>
              </a:defRPr>
            </a:lvl4pPr>
            <a:lvl5pPr lvl="4" algn="ctr">
              <a:lnSpc>
                <a:spcPct val="100000"/>
              </a:lnSpc>
              <a:spcBef>
                <a:spcPts val="0"/>
              </a:spcBef>
              <a:spcAft>
                <a:spcPts val="0"/>
              </a:spcAft>
              <a:buClr>
                <a:srgbClr val="0070C0"/>
              </a:buClr>
              <a:buSzPts val="12000"/>
              <a:buNone/>
              <a:defRPr sz="12000">
                <a:solidFill>
                  <a:srgbClr val="0070C0"/>
                </a:solidFill>
              </a:defRPr>
            </a:lvl5pPr>
            <a:lvl6pPr lvl="5" algn="ctr">
              <a:lnSpc>
                <a:spcPct val="100000"/>
              </a:lnSpc>
              <a:spcBef>
                <a:spcPts val="0"/>
              </a:spcBef>
              <a:spcAft>
                <a:spcPts val="0"/>
              </a:spcAft>
              <a:buClr>
                <a:srgbClr val="0070C0"/>
              </a:buClr>
              <a:buSzPts val="12000"/>
              <a:buNone/>
              <a:defRPr sz="12000">
                <a:solidFill>
                  <a:srgbClr val="0070C0"/>
                </a:solidFill>
              </a:defRPr>
            </a:lvl6pPr>
            <a:lvl7pPr lvl="6" algn="ctr">
              <a:lnSpc>
                <a:spcPct val="100000"/>
              </a:lnSpc>
              <a:spcBef>
                <a:spcPts val="0"/>
              </a:spcBef>
              <a:spcAft>
                <a:spcPts val="0"/>
              </a:spcAft>
              <a:buClr>
                <a:srgbClr val="0070C0"/>
              </a:buClr>
              <a:buSzPts val="12000"/>
              <a:buNone/>
              <a:defRPr sz="12000">
                <a:solidFill>
                  <a:srgbClr val="0070C0"/>
                </a:solidFill>
              </a:defRPr>
            </a:lvl7pPr>
            <a:lvl8pPr lvl="7" algn="ctr">
              <a:lnSpc>
                <a:spcPct val="100000"/>
              </a:lnSpc>
              <a:spcBef>
                <a:spcPts val="0"/>
              </a:spcBef>
              <a:spcAft>
                <a:spcPts val="0"/>
              </a:spcAft>
              <a:buClr>
                <a:srgbClr val="0070C0"/>
              </a:buClr>
              <a:buSzPts val="12000"/>
              <a:buNone/>
              <a:defRPr sz="12000">
                <a:solidFill>
                  <a:srgbClr val="0070C0"/>
                </a:solidFill>
              </a:defRPr>
            </a:lvl8pPr>
            <a:lvl9pPr lvl="8" algn="ctr">
              <a:lnSpc>
                <a:spcPct val="100000"/>
              </a:lnSpc>
              <a:spcBef>
                <a:spcPts val="0"/>
              </a:spcBef>
              <a:spcAft>
                <a:spcPts val="0"/>
              </a:spcAft>
              <a:buClr>
                <a:srgbClr val="0070C0"/>
              </a:buClr>
              <a:buSzPts val="12000"/>
              <a:buNone/>
              <a:defRPr sz="12000">
                <a:solidFill>
                  <a:srgbClr val="0070C0"/>
                </a:solidFill>
              </a:defRPr>
            </a:lvl9pPr>
          </a:lstStyle>
          <a:p>
            <a:r>
              <a:t>xx%</a:t>
            </a:r>
          </a:p>
        </p:txBody>
      </p:sp>
      <p:sp>
        <p:nvSpPr>
          <p:cNvPr id="36" name="Google Shape;36;p5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Clr>
                <a:srgbClr val="000000"/>
              </a:buClr>
              <a:buSzPts val="1800"/>
              <a:buChar char="●"/>
              <a:defRPr>
                <a:solidFill>
                  <a:srgbClr val="000000"/>
                </a:solidFill>
              </a:defRPr>
            </a:lvl1pPr>
            <a:lvl2pPr marL="914400" lvl="1" indent="-317500" algn="ctr">
              <a:lnSpc>
                <a:spcPct val="115000"/>
              </a:lnSpc>
              <a:spcBef>
                <a:spcPts val="0"/>
              </a:spcBef>
              <a:spcAft>
                <a:spcPts val="0"/>
              </a:spcAft>
              <a:buClr>
                <a:srgbClr val="000000"/>
              </a:buClr>
              <a:buSzPts val="1400"/>
              <a:buChar char="○"/>
              <a:defRPr>
                <a:solidFill>
                  <a:srgbClr val="000000"/>
                </a:solidFill>
              </a:defRPr>
            </a:lvl2pPr>
            <a:lvl3pPr marL="1371600" lvl="2" indent="-317500" algn="ctr">
              <a:lnSpc>
                <a:spcPct val="115000"/>
              </a:lnSpc>
              <a:spcBef>
                <a:spcPts val="0"/>
              </a:spcBef>
              <a:spcAft>
                <a:spcPts val="0"/>
              </a:spcAft>
              <a:buClr>
                <a:srgbClr val="000000"/>
              </a:buClr>
              <a:buSzPts val="1400"/>
              <a:buChar char="■"/>
              <a:defRPr>
                <a:solidFill>
                  <a:srgbClr val="000000"/>
                </a:solidFill>
              </a:defRPr>
            </a:lvl3pPr>
            <a:lvl4pPr marL="1828800" lvl="3" indent="-317500" algn="ctr">
              <a:lnSpc>
                <a:spcPct val="115000"/>
              </a:lnSpc>
              <a:spcBef>
                <a:spcPts val="0"/>
              </a:spcBef>
              <a:spcAft>
                <a:spcPts val="0"/>
              </a:spcAft>
              <a:buClr>
                <a:srgbClr val="000000"/>
              </a:buClr>
              <a:buSzPts val="1400"/>
              <a:buChar char="●"/>
              <a:defRPr>
                <a:solidFill>
                  <a:srgbClr val="000000"/>
                </a:solidFill>
              </a:defRPr>
            </a:lvl4pPr>
            <a:lvl5pPr marL="2286000" lvl="4" indent="-317500" algn="ctr">
              <a:lnSpc>
                <a:spcPct val="115000"/>
              </a:lnSpc>
              <a:spcBef>
                <a:spcPts val="0"/>
              </a:spcBef>
              <a:spcAft>
                <a:spcPts val="0"/>
              </a:spcAft>
              <a:buClr>
                <a:srgbClr val="000000"/>
              </a:buClr>
              <a:buSzPts val="1400"/>
              <a:buChar char="○"/>
              <a:defRPr>
                <a:solidFill>
                  <a:srgbClr val="000000"/>
                </a:solidFill>
              </a:defRPr>
            </a:lvl5pPr>
            <a:lvl6pPr marL="2743200" lvl="5" indent="-317500" algn="ctr">
              <a:lnSpc>
                <a:spcPct val="115000"/>
              </a:lnSpc>
              <a:spcBef>
                <a:spcPts val="0"/>
              </a:spcBef>
              <a:spcAft>
                <a:spcPts val="0"/>
              </a:spcAft>
              <a:buClr>
                <a:srgbClr val="000000"/>
              </a:buClr>
              <a:buSzPts val="1400"/>
              <a:buChar char="■"/>
              <a:defRPr>
                <a:solidFill>
                  <a:srgbClr val="000000"/>
                </a:solidFill>
              </a:defRPr>
            </a:lvl6pPr>
            <a:lvl7pPr marL="3200400" lvl="6" indent="-317500" algn="ctr">
              <a:lnSpc>
                <a:spcPct val="115000"/>
              </a:lnSpc>
              <a:spcBef>
                <a:spcPts val="0"/>
              </a:spcBef>
              <a:spcAft>
                <a:spcPts val="0"/>
              </a:spcAft>
              <a:buClr>
                <a:srgbClr val="000000"/>
              </a:buClr>
              <a:buSzPts val="1400"/>
              <a:buChar char="●"/>
              <a:defRPr>
                <a:solidFill>
                  <a:srgbClr val="000000"/>
                </a:solidFill>
              </a:defRPr>
            </a:lvl7pPr>
            <a:lvl8pPr marL="3657600" lvl="7" indent="-317500" algn="ctr">
              <a:lnSpc>
                <a:spcPct val="115000"/>
              </a:lnSpc>
              <a:spcBef>
                <a:spcPts val="0"/>
              </a:spcBef>
              <a:spcAft>
                <a:spcPts val="0"/>
              </a:spcAft>
              <a:buClr>
                <a:srgbClr val="000000"/>
              </a:buClr>
              <a:buSzPts val="1400"/>
              <a:buChar char="○"/>
              <a:defRPr>
                <a:solidFill>
                  <a:srgbClr val="000000"/>
                </a:solidFill>
              </a:defRPr>
            </a:lvl8pPr>
            <a:lvl9pPr marL="4114800" lvl="8" indent="-317500" algn="ctr">
              <a:lnSpc>
                <a:spcPct val="115000"/>
              </a:lnSpc>
              <a:spcBef>
                <a:spcPts val="0"/>
              </a:spcBef>
              <a:spcAft>
                <a:spcPts val="0"/>
              </a:spcAft>
              <a:buClr>
                <a:srgbClr val="000000"/>
              </a:buClr>
              <a:buSzPts val="1400"/>
              <a:buChar char="■"/>
              <a:defRPr>
                <a:solidFill>
                  <a:srgbClr val="000000"/>
                </a:solidFill>
              </a:defRPr>
            </a:lvl9pPr>
          </a:lstStyle>
          <a:p>
            <a:endParaRPr/>
          </a:p>
        </p:txBody>
      </p:sp>
      <p:pic>
        <p:nvPicPr>
          <p:cNvPr id="37" name="Google Shape;37;p50"/>
          <p:cNvPicPr preferRelativeResize="0"/>
          <p:nvPr/>
        </p:nvPicPr>
        <p:blipFill rotWithShape="1">
          <a:blip r:embed="rId2">
            <a:alphaModFix/>
          </a:blip>
          <a:srcRect/>
          <a:stretch/>
        </p:blipFill>
        <p:spPr>
          <a:xfrm>
            <a:off x="7382325" y="4313475"/>
            <a:ext cx="1685875" cy="75900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41"/>
          <p:cNvSpPr txBox="1">
            <a:spLocks noGrp="1"/>
          </p:cNvSpPr>
          <p:nvPr>
            <p:ph type="title"/>
          </p:nvPr>
        </p:nvSpPr>
        <p:spPr>
          <a:xfrm>
            <a:off x="311700" y="194816"/>
            <a:ext cx="8520600" cy="572700"/>
          </a:xfrm>
          <a:prstGeom prst="rect">
            <a:avLst/>
          </a:prstGeom>
          <a:noFill/>
          <a:ln>
            <a:noFill/>
          </a:ln>
        </p:spPr>
        <p:txBody>
          <a:bodyPr spcFirstLastPara="1" wrap="square" lIns="91425" tIns="91425" rIns="91425" bIns="91425" anchor="t" anchorCtr="0">
            <a:normAutofit/>
          </a:bodyPr>
          <a:lstStyle>
            <a:lvl1pPr marR="0" lvl="0" algn="ctr" rtl="0">
              <a:lnSpc>
                <a:spcPct val="100000"/>
              </a:lnSpc>
              <a:spcBef>
                <a:spcPts val="0"/>
              </a:spcBef>
              <a:spcAft>
                <a:spcPts val="0"/>
              </a:spcAft>
              <a:buClr>
                <a:srgbClr val="17365D"/>
              </a:buClr>
              <a:buSzPts val="2800"/>
              <a:buFont typeface="Helvetica Neue"/>
              <a:buNone/>
              <a:defRPr sz="2800" b="1" i="0" u="none" strike="noStrike" cap="none">
                <a:solidFill>
                  <a:srgbClr val="17365D"/>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9pPr>
          </a:lstStyle>
          <a:p>
            <a:endParaRPr/>
          </a:p>
        </p:txBody>
      </p:sp>
      <p:sp>
        <p:nvSpPr>
          <p:cNvPr id="7" name="Google Shape;7;p41"/>
          <p:cNvSpPr txBox="1">
            <a:spLocks noGrp="1"/>
          </p:cNvSpPr>
          <p:nvPr>
            <p:ph type="body" idx="1"/>
          </p:nvPr>
        </p:nvSpPr>
        <p:spPr>
          <a:xfrm>
            <a:off x="311700" y="767525"/>
            <a:ext cx="8520600" cy="41229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1"/>
              </a:buClr>
              <a:buSzPts val="1800"/>
              <a:buFont typeface="Helvetica Neue"/>
              <a:buChar char="●"/>
              <a:defRPr sz="1800" b="0" i="0" u="none" strike="noStrike" cap="none">
                <a:solidFill>
                  <a:schemeClr val="dk1"/>
                </a:solidFill>
                <a:latin typeface="Helvetica Neue"/>
                <a:ea typeface="Helvetica Neue"/>
                <a:cs typeface="Helvetica Neue"/>
                <a:sym typeface="Helvetica Neue"/>
              </a:defRPr>
            </a:lvl1pPr>
            <a:lvl2pPr marL="914400" marR="0" lvl="1" indent="-317500" algn="l" rtl="0">
              <a:lnSpc>
                <a:spcPct val="115000"/>
              </a:lnSpc>
              <a:spcBef>
                <a:spcPts val="0"/>
              </a:spcBef>
              <a:spcAft>
                <a:spcPts val="0"/>
              </a:spcAft>
              <a:buClr>
                <a:schemeClr val="dk1"/>
              </a:buClr>
              <a:buSzPts val="1400"/>
              <a:buFont typeface="Helvetica Neue"/>
              <a:buChar char="○"/>
              <a:defRPr sz="1400" b="0" i="0" u="none" strike="noStrike" cap="none">
                <a:solidFill>
                  <a:schemeClr val="dk1"/>
                </a:solidFill>
                <a:latin typeface="Helvetica Neue"/>
                <a:ea typeface="Helvetica Neue"/>
                <a:cs typeface="Helvetica Neue"/>
                <a:sym typeface="Helvetica Neue"/>
              </a:defRPr>
            </a:lvl2pPr>
            <a:lvl3pPr marL="1371600" marR="0" lvl="2" indent="-317500" algn="l" rtl="0">
              <a:lnSpc>
                <a:spcPct val="115000"/>
              </a:lnSpc>
              <a:spcBef>
                <a:spcPts val="0"/>
              </a:spcBef>
              <a:spcAft>
                <a:spcPts val="0"/>
              </a:spcAft>
              <a:buClr>
                <a:schemeClr val="dk1"/>
              </a:buClr>
              <a:buSzPts val="1400"/>
              <a:buFont typeface="Helvetica Neue"/>
              <a:buChar char="■"/>
              <a:defRPr sz="1400" b="0" i="0" u="none" strike="noStrike" cap="none">
                <a:solidFill>
                  <a:schemeClr val="dk1"/>
                </a:solidFill>
                <a:latin typeface="Helvetica Neue"/>
                <a:ea typeface="Helvetica Neue"/>
                <a:cs typeface="Helvetica Neue"/>
                <a:sym typeface="Helvetica Neue"/>
              </a:defRPr>
            </a:lvl3pPr>
            <a:lvl4pPr marL="1828800" marR="0" lvl="3" indent="-317500" algn="l" rtl="0">
              <a:lnSpc>
                <a:spcPct val="115000"/>
              </a:lnSpc>
              <a:spcBef>
                <a:spcPts val="0"/>
              </a:spcBef>
              <a:spcAft>
                <a:spcPts val="0"/>
              </a:spcAft>
              <a:buClr>
                <a:schemeClr val="dk1"/>
              </a:buClr>
              <a:buSzPts val="1400"/>
              <a:buFont typeface="Helvetica Neue"/>
              <a:buChar char="●"/>
              <a:defRPr sz="1400" b="0" i="0" u="none" strike="noStrike" cap="none">
                <a:solidFill>
                  <a:schemeClr val="dk1"/>
                </a:solidFill>
                <a:latin typeface="Helvetica Neue"/>
                <a:ea typeface="Helvetica Neue"/>
                <a:cs typeface="Helvetica Neue"/>
                <a:sym typeface="Helvetica Neue"/>
              </a:defRPr>
            </a:lvl4pPr>
            <a:lvl5pPr marL="2286000" marR="0" lvl="4" indent="-317500" algn="l" rtl="0">
              <a:lnSpc>
                <a:spcPct val="115000"/>
              </a:lnSpc>
              <a:spcBef>
                <a:spcPts val="0"/>
              </a:spcBef>
              <a:spcAft>
                <a:spcPts val="0"/>
              </a:spcAft>
              <a:buClr>
                <a:schemeClr val="dk1"/>
              </a:buClr>
              <a:buSzPts val="1400"/>
              <a:buFont typeface="Helvetica Neue"/>
              <a:buChar char="○"/>
              <a:defRPr sz="1400" b="0" i="0" u="none" strike="noStrike" cap="none">
                <a:solidFill>
                  <a:schemeClr val="dk1"/>
                </a:solidFill>
                <a:latin typeface="Helvetica Neue"/>
                <a:ea typeface="Helvetica Neue"/>
                <a:cs typeface="Helvetica Neue"/>
                <a:sym typeface="Helvetica Neue"/>
              </a:defRPr>
            </a:lvl5pPr>
            <a:lvl6pPr marL="2743200" marR="0" lvl="5" indent="-317500" algn="l" rtl="0">
              <a:lnSpc>
                <a:spcPct val="115000"/>
              </a:lnSpc>
              <a:spcBef>
                <a:spcPts val="0"/>
              </a:spcBef>
              <a:spcAft>
                <a:spcPts val="0"/>
              </a:spcAft>
              <a:buClr>
                <a:schemeClr val="dk1"/>
              </a:buClr>
              <a:buSzPts val="1400"/>
              <a:buFont typeface="Helvetica Neue"/>
              <a:buChar char="■"/>
              <a:defRPr sz="1400" b="0" i="0" u="none" strike="noStrike" cap="none">
                <a:solidFill>
                  <a:schemeClr val="dk1"/>
                </a:solidFill>
                <a:latin typeface="Helvetica Neue"/>
                <a:ea typeface="Helvetica Neue"/>
                <a:cs typeface="Helvetica Neue"/>
                <a:sym typeface="Helvetica Neue"/>
              </a:defRPr>
            </a:lvl6pPr>
            <a:lvl7pPr marL="3200400" marR="0" lvl="6" indent="-317500" algn="l" rtl="0">
              <a:lnSpc>
                <a:spcPct val="115000"/>
              </a:lnSpc>
              <a:spcBef>
                <a:spcPts val="0"/>
              </a:spcBef>
              <a:spcAft>
                <a:spcPts val="0"/>
              </a:spcAft>
              <a:buClr>
                <a:schemeClr val="dk1"/>
              </a:buClr>
              <a:buSzPts val="1400"/>
              <a:buFont typeface="Helvetica Neue"/>
              <a:buChar char="●"/>
              <a:defRPr sz="1400" b="0" i="0" u="none" strike="noStrike" cap="none">
                <a:solidFill>
                  <a:schemeClr val="dk1"/>
                </a:solidFill>
                <a:latin typeface="Helvetica Neue"/>
                <a:ea typeface="Helvetica Neue"/>
                <a:cs typeface="Helvetica Neue"/>
                <a:sym typeface="Helvetica Neue"/>
              </a:defRPr>
            </a:lvl7pPr>
            <a:lvl8pPr marL="3657600" marR="0" lvl="7" indent="-317500" algn="l" rtl="0">
              <a:lnSpc>
                <a:spcPct val="115000"/>
              </a:lnSpc>
              <a:spcBef>
                <a:spcPts val="0"/>
              </a:spcBef>
              <a:spcAft>
                <a:spcPts val="0"/>
              </a:spcAft>
              <a:buClr>
                <a:schemeClr val="dk1"/>
              </a:buClr>
              <a:buSzPts val="1400"/>
              <a:buFont typeface="Helvetica Neue"/>
              <a:buChar char="○"/>
              <a:defRPr sz="1400" b="0" i="0" u="none" strike="noStrike" cap="none">
                <a:solidFill>
                  <a:schemeClr val="dk1"/>
                </a:solidFill>
                <a:latin typeface="Helvetica Neue"/>
                <a:ea typeface="Helvetica Neue"/>
                <a:cs typeface="Helvetica Neue"/>
                <a:sym typeface="Helvetica Neue"/>
              </a:defRPr>
            </a:lvl8pPr>
            <a:lvl9pPr marL="4114800" marR="0" lvl="8" indent="-317500" algn="l" rtl="0">
              <a:lnSpc>
                <a:spcPct val="115000"/>
              </a:lnSpc>
              <a:spcBef>
                <a:spcPts val="0"/>
              </a:spcBef>
              <a:spcAft>
                <a:spcPts val="0"/>
              </a:spcAft>
              <a:buClr>
                <a:schemeClr val="dk1"/>
              </a:buClr>
              <a:buSzPts val="1400"/>
              <a:buFont typeface="Helvetica Neue"/>
              <a:buChar char="■"/>
              <a:defRPr sz="1400" b="0" i="0" u="none" strike="noStrike" cap="none">
                <a:solidFill>
                  <a:schemeClr val="dk1"/>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vimeo.com/520007660/f8cefcfca4"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hyperlink" Target="mailto:DrivingForce@buses.org" TargetMode="External"/><Relationship Id="rId4" Type="http://schemas.openxmlformats.org/officeDocument/2006/relationships/hyperlink" Target="https://www.buses.org/about/drivingforc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hyperlink" Target="https://www.buses.org/about/drivingforc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hyperlink" Target="https://www.buses.org/about/drivingforce" TargetMode="Externa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pic>
        <p:nvPicPr>
          <p:cNvPr id="42" name="Google Shape;42;p3"/>
          <p:cNvPicPr preferRelativeResize="0"/>
          <p:nvPr/>
        </p:nvPicPr>
        <p:blipFill rotWithShape="1">
          <a:blip r:embed="rId3">
            <a:alphaModFix/>
          </a:blip>
          <a:srcRect/>
          <a:stretch/>
        </p:blipFill>
        <p:spPr>
          <a:xfrm>
            <a:off x="2030326" y="331649"/>
            <a:ext cx="4493350" cy="2022924"/>
          </a:xfrm>
          <a:prstGeom prst="rect">
            <a:avLst/>
          </a:prstGeom>
          <a:noFill/>
          <a:ln>
            <a:noFill/>
          </a:ln>
        </p:spPr>
      </p:pic>
      <p:sp>
        <p:nvSpPr>
          <p:cNvPr id="43" name="Google Shape;43;p3"/>
          <p:cNvSpPr txBox="1"/>
          <p:nvPr/>
        </p:nvSpPr>
        <p:spPr>
          <a:xfrm>
            <a:off x="815850" y="2730855"/>
            <a:ext cx="7027800" cy="184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US" sz="2700" b="1">
                <a:solidFill>
                  <a:srgbClr val="17365D"/>
                </a:solidFill>
                <a:highlight>
                  <a:srgbClr val="FFFFFF"/>
                </a:highlight>
              </a:rPr>
              <a:t>Technology and Your Business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700"/>
              <a:buFont typeface="Arial"/>
              <a:buNone/>
            </a:pPr>
            <a:r>
              <a:rPr lang="en-US" sz="2700" b="1" i="0" u="none" strike="noStrike" cap="none">
                <a:solidFill>
                  <a:srgbClr val="17365D"/>
                </a:solidFill>
                <a:highlight>
                  <a:srgbClr val="FFFFFF"/>
                </a:highlight>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700"/>
              <a:buFont typeface="Arial"/>
              <a:buNone/>
            </a:pPr>
            <a:r>
              <a:rPr lang="en-US" sz="2700" b="1">
                <a:solidFill>
                  <a:srgbClr val="17365D"/>
                </a:solidFill>
                <a:highlight>
                  <a:srgbClr val="FFFFFF"/>
                </a:highlight>
              </a:rPr>
              <a:t>September 27th </a:t>
            </a:r>
            <a:r>
              <a:rPr lang="en-US" sz="2700" b="1" i="0" u="none" strike="noStrike" cap="none">
                <a:solidFill>
                  <a:srgbClr val="17365D"/>
                </a:solidFill>
                <a:highlight>
                  <a:srgbClr val="FFFFFF"/>
                </a:highlight>
                <a:latin typeface="Arial"/>
                <a:ea typeface="Arial"/>
                <a:cs typeface="Arial"/>
                <a:sym typeface="Arial"/>
              </a:rPr>
              <a:t> 2:00 ET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700"/>
              <a:buFont typeface="Arial"/>
              <a:buNone/>
            </a:pPr>
            <a:endParaRPr sz="2700" b="1" i="1" u="none" strike="noStrike" cap="none">
              <a:solidFill>
                <a:srgbClr val="17365D"/>
              </a:solidFill>
              <a:highlight>
                <a:srgbClr val="FFFFFF"/>
              </a:highlight>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248e2962e3b_2_12"/>
          <p:cNvSpPr txBox="1">
            <a:spLocks noGrp="1"/>
          </p:cNvSpPr>
          <p:nvPr>
            <p:ph type="title"/>
          </p:nvPr>
        </p:nvSpPr>
        <p:spPr>
          <a:xfrm>
            <a:off x="311700" y="152391"/>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US"/>
              <a:t>Online Branding</a:t>
            </a:r>
            <a:endParaRPr/>
          </a:p>
        </p:txBody>
      </p:sp>
      <p:pic>
        <p:nvPicPr>
          <p:cNvPr id="113" name="Google Shape;113;g248e2962e3b_2_12"/>
          <p:cNvPicPr preferRelativeResize="0"/>
          <p:nvPr/>
        </p:nvPicPr>
        <p:blipFill>
          <a:blip r:embed="rId3">
            <a:alphaModFix/>
          </a:blip>
          <a:stretch>
            <a:fillRect/>
          </a:stretch>
        </p:blipFill>
        <p:spPr>
          <a:xfrm>
            <a:off x="160225" y="760737"/>
            <a:ext cx="2537176" cy="2119026"/>
          </a:xfrm>
          <a:prstGeom prst="rect">
            <a:avLst/>
          </a:prstGeom>
          <a:noFill/>
          <a:ln>
            <a:noFill/>
          </a:ln>
        </p:spPr>
      </p:pic>
      <p:pic>
        <p:nvPicPr>
          <p:cNvPr id="114" name="Google Shape;114;g248e2962e3b_2_12"/>
          <p:cNvPicPr preferRelativeResize="0"/>
          <p:nvPr/>
        </p:nvPicPr>
        <p:blipFill>
          <a:blip r:embed="rId4">
            <a:alphaModFix/>
          </a:blip>
          <a:stretch>
            <a:fillRect/>
          </a:stretch>
        </p:blipFill>
        <p:spPr>
          <a:xfrm>
            <a:off x="3138525" y="840137"/>
            <a:ext cx="3093325" cy="1960250"/>
          </a:xfrm>
          <a:prstGeom prst="rect">
            <a:avLst/>
          </a:prstGeom>
          <a:noFill/>
          <a:ln>
            <a:noFill/>
          </a:ln>
        </p:spPr>
      </p:pic>
      <p:pic>
        <p:nvPicPr>
          <p:cNvPr id="115" name="Google Shape;115;g248e2962e3b_2_12"/>
          <p:cNvPicPr preferRelativeResize="0"/>
          <p:nvPr/>
        </p:nvPicPr>
        <p:blipFill>
          <a:blip r:embed="rId5">
            <a:alphaModFix/>
          </a:blip>
          <a:stretch>
            <a:fillRect/>
          </a:stretch>
        </p:blipFill>
        <p:spPr>
          <a:xfrm>
            <a:off x="3651350" y="3053826"/>
            <a:ext cx="2175797" cy="1842175"/>
          </a:xfrm>
          <a:prstGeom prst="rect">
            <a:avLst/>
          </a:prstGeom>
          <a:noFill/>
          <a:ln>
            <a:noFill/>
          </a:ln>
        </p:spPr>
      </p:pic>
      <p:pic>
        <p:nvPicPr>
          <p:cNvPr id="116" name="Google Shape;116;g248e2962e3b_2_12"/>
          <p:cNvPicPr preferRelativeResize="0"/>
          <p:nvPr/>
        </p:nvPicPr>
        <p:blipFill>
          <a:blip r:embed="rId6">
            <a:alphaModFix/>
          </a:blip>
          <a:stretch>
            <a:fillRect/>
          </a:stretch>
        </p:blipFill>
        <p:spPr>
          <a:xfrm>
            <a:off x="160213" y="2915400"/>
            <a:ext cx="2466731" cy="2119025"/>
          </a:xfrm>
          <a:prstGeom prst="rect">
            <a:avLst/>
          </a:prstGeom>
          <a:noFill/>
          <a:ln>
            <a:noFill/>
          </a:ln>
        </p:spPr>
      </p:pic>
      <p:pic>
        <p:nvPicPr>
          <p:cNvPr id="117" name="Google Shape;117;g248e2962e3b_2_12"/>
          <p:cNvPicPr preferRelativeResize="0"/>
          <p:nvPr/>
        </p:nvPicPr>
        <p:blipFill>
          <a:blip r:embed="rId7">
            <a:alphaModFix/>
          </a:blip>
          <a:stretch>
            <a:fillRect/>
          </a:stretch>
        </p:blipFill>
        <p:spPr>
          <a:xfrm>
            <a:off x="6395869" y="1396375"/>
            <a:ext cx="2329917" cy="22714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78dcbec8e2_0_1"/>
          <p:cNvSpPr txBox="1">
            <a:spLocks noGrp="1"/>
          </p:cNvSpPr>
          <p:nvPr>
            <p:ph type="body" idx="1"/>
          </p:nvPr>
        </p:nvSpPr>
        <p:spPr>
          <a:xfrm>
            <a:off x="66550" y="914801"/>
            <a:ext cx="8520600" cy="3770100"/>
          </a:xfrm>
          <a:prstGeom prst="rect">
            <a:avLst/>
          </a:prstGeom>
          <a:noFill/>
          <a:ln>
            <a:noFill/>
          </a:ln>
        </p:spPr>
        <p:txBody>
          <a:bodyPr spcFirstLastPara="1" wrap="square" lIns="91425" tIns="91425" rIns="91425" bIns="91425" anchor="t" anchorCtr="0">
            <a:normAutofit fontScale="92500" lnSpcReduction="20000"/>
          </a:bodyPr>
          <a:lstStyle/>
          <a:p>
            <a:pPr marL="457200" lvl="0" indent="-340201" algn="l" rtl="0">
              <a:lnSpc>
                <a:spcPct val="115000"/>
              </a:lnSpc>
              <a:spcBef>
                <a:spcPts val="0"/>
              </a:spcBef>
              <a:spcAft>
                <a:spcPts val="0"/>
              </a:spcAft>
              <a:buClr>
                <a:srgbClr val="000000"/>
              </a:buClr>
              <a:buSzPct val="100000"/>
              <a:buChar char="●"/>
            </a:pPr>
            <a:r>
              <a:rPr lang="en-US" sz="1900"/>
              <a:t>How you can use it to express your company culture?</a:t>
            </a:r>
            <a:br>
              <a:rPr lang="en-US" sz="1900"/>
            </a:br>
            <a:endParaRPr sz="1900"/>
          </a:p>
          <a:p>
            <a:pPr marL="457200" lvl="0" indent="0" algn="l" rtl="0">
              <a:lnSpc>
                <a:spcPct val="115000"/>
              </a:lnSpc>
              <a:spcBef>
                <a:spcPts val="0"/>
              </a:spcBef>
              <a:spcAft>
                <a:spcPts val="0"/>
              </a:spcAft>
              <a:buNone/>
            </a:pPr>
            <a:r>
              <a:rPr lang="en-US" sz="1900"/>
              <a:t>Gamify company culture initiatives: Utilize gamification techniques by creating online games, challenges, or competitions that promote and reinforce your company culture. This not only encourages active participation but also makes it fun and engaging for employees to learn and embrace the desired culture.</a:t>
            </a:r>
            <a:endParaRPr sz="1900"/>
          </a:p>
          <a:p>
            <a:pPr marL="457200" lvl="0" indent="0" algn="l" rtl="0">
              <a:lnSpc>
                <a:spcPct val="115000"/>
              </a:lnSpc>
              <a:spcBef>
                <a:spcPts val="0"/>
              </a:spcBef>
              <a:spcAft>
                <a:spcPts val="0"/>
              </a:spcAft>
              <a:buNone/>
            </a:pPr>
            <a:endParaRPr sz="1900"/>
          </a:p>
          <a:p>
            <a:pPr marL="457200" lvl="0" indent="0" algn="l" rtl="0">
              <a:lnSpc>
                <a:spcPct val="115000"/>
              </a:lnSpc>
              <a:spcBef>
                <a:spcPts val="0"/>
              </a:spcBef>
              <a:spcAft>
                <a:spcPts val="0"/>
              </a:spcAft>
              <a:buNone/>
            </a:pPr>
            <a:endParaRPr sz="1900"/>
          </a:p>
          <a:p>
            <a:pPr marL="457200" lvl="0" indent="0" algn="l" rtl="0">
              <a:lnSpc>
                <a:spcPct val="115000"/>
              </a:lnSpc>
              <a:spcBef>
                <a:spcPts val="0"/>
              </a:spcBef>
              <a:spcAft>
                <a:spcPts val="0"/>
              </a:spcAft>
              <a:buNone/>
            </a:pPr>
            <a:endParaRPr sz="1900"/>
          </a:p>
          <a:p>
            <a:pPr marL="914400" lvl="0" indent="0" algn="l" rtl="0">
              <a:lnSpc>
                <a:spcPct val="115000"/>
              </a:lnSpc>
              <a:spcBef>
                <a:spcPts val="0"/>
              </a:spcBef>
              <a:spcAft>
                <a:spcPts val="0"/>
              </a:spcAft>
              <a:buNone/>
            </a:pPr>
            <a:endParaRPr sz="1900"/>
          </a:p>
          <a:p>
            <a:pPr marL="457200" lvl="0" indent="-228600" algn="l" rtl="0">
              <a:lnSpc>
                <a:spcPct val="115000"/>
              </a:lnSpc>
              <a:spcBef>
                <a:spcPts val="0"/>
              </a:spcBef>
              <a:spcAft>
                <a:spcPts val="0"/>
              </a:spcAft>
              <a:buClr>
                <a:srgbClr val="000000"/>
              </a:buClr>
              <a:buSzPct val="108107"/>
              <a:buNone/>
            </a:pPr>
            <a:endParaRPr/>
          </a:p>
          <a:p>
            <a:pPr marL="0" lvl="0" indent="0" algn="l" rtl="0">
              <a:lnSpc>
                <a:spcPct val="115000"/>
              </a:lnSpc>
              <a:spcBef>
                <a:spcPts val="0"/>
              </a:spcBef>
              <a:spcAft>
                <a:spcPts val="0"/>
              </a:spcAft>
              <a:buSzPct val="117647"/>
              <a:buNone/>
            </a:pPr>
            <a:endParaRPr/>
          </a:p>
          <a:p>
            <a:pPr marL="457200" lvl="0" indent="-228600" algn="l" rtl="0">
              <a:lnSpc>
                <a:spcPct val="115000"/>
              </a:lnSpc>
              <a:spcBef>
                <a:spcPts val="0"/>
              </a:spcBef>
              <a:spcAft>
                <a:spcPts val="0"/>
              </a:spcAft>
              <a:buClr>
                <a:srgbClr val="000000"/>
              </a:buClr>
              <a:buSzPct val="108107"/>
              <a:buNone/>
            </a:pPr>
            <a:endParaRPr/>
          </a:p>
        </p:txBody>
      </p:sp>
      <p:sp>
        <p:nvSpPr>
          <p:cNvPr id="123" name="Google Shape;123;g278dcbec8e2_0_1"/>
          <p:cNvSpPr txBox="1">
            <a:spLocks noGrp="1"/>
          </p:cNvSpPr>
          <p:nvPr>
            <p:ph type="title"/>
          </p:nvPr>
        </p:nvSpPr>
        <p:spPr>
          <a:xfrm>
            <a:off x="66550" y="0"/>
            <a:ext cx="9010800" cy="711300"/>
          </a:xfrm>
          <a:prstGeom prst="rect">
            <a:avLst/>
          </a:prstGeom>
          <a:noFill/>
          <a:ln>
            <a:noFill/>
          </a:ln>
        </p:spPr>
        <p:txBody>
          <a:bodyPr spcFirstLastPara="1" wrap="square" lIns="91425" tIns="91425" rIns="91425" bIns="91425" anchor="t" anchorCtr="0">
            <a:normAutofit fontScale="90000"/>
          </a:bodyPr>
          <a:lstStyle/>
          <a:p>
            <a:pPr marL="285750" lvl="0" indent="-285750" algn="ctr" rtl="0">
              <a:lnSpc>
                <a:spcPct val="100000"/>
              </a:lnSpc>
              <a:spcBef>
                <a:spcPts val="1200"/>
              </a:spcBef>
              <a:spcAft>
                <a:spcPts val="0"/>
              </a:spcAft>
              <a:buSzPct val="113130"/>
              <a:buNone/>
            </a:pPr>
            <a:r>
              <a:rPr lang="en-US" sz="2750"/>
              <a:t>Technology and Culture </a:t>
            </a:r>
            <a:br>
              <a:rPr lang="en-US"/>
            </a:br>
            <a:endParaRPr/>
          </a:p>
        </p:txBody>
      </p:sp>
      <p:pic>
        <p:nvPicPr>
          <p:cNvPr id="124" name="Google Shape;124;g278dcbec8e2_0_1"/>
          <p:cNvPicPr preferRelativeResize="0"/>
          <p:nvPr/>
        </p:nvPicPr>
        <p:blipFill>
          <a:blip r:embed="rId3">
            <a:alphaModFix/>
          </a:blip>
          <a:stretch>
            <a:fillRect/>
          </a:stretch>
        </p:blipFill>
        <p:spPr>
          <a:xfrm>
            <a:off x="4301600" y="3017524"/>
            <a:ext cx="2993875" cy="1993075"/>
          </a:xfrm>
          <a:prstGeom prst="rect">
            <a:avLst/>
          </a:prstGeom>
          <a:noFill/>
          <a:ln>
            <a:noFill/>
          </a:ln>
        </p:spPr>
      </p:pic>
      <p:pic>
        <p:nvPicPr>
          <p:cNvPr id="125" name="Google Shape;125;g278dcbec8e2_0_1"/>
          <p:cNvPicPr preferRelativeResize="0"/>
          <p:nvPr/>
        </p:nvPicPr>
        <p:blipFill>
          <a:blip r:embed="rId4">
            <a:alphaModFix/>
          </a:blip>
          <a:stretch>
            <a:fillRect/>
          </a:stretch>
        </p:blipFill>
        <p:spPr>
          <a:xfrm>
            <a:off x="625825" y="2716750"/>
            <a:ext cx="2838825" cy="15968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g278dcbec8e2_0_26"/>
          <p:cNvPicPr preferRelativeResize="0"/>
          <p:nvPr/>
        </p:nvPicPr>
        <p:blipFill>
          <a:blip r:embed="rId3">
            <a:alphaModFix/>
          </a:blip>
          <a:stretch>
            <a:fillRect/>
          </a:stretch>
        </p:blipFill>
        <p:spPr>
          <a:xfrm>
            <a:off x="686825" y="1999400"/>
            <a:ext cx="6303451" cy="3032851"/>
          </a:xfrm>
          <a:prstGeom prst="rect">
            <a:avLst/>
          </a:prstGeom>
          <a:noFill/>
          <a:ln>
            <a:noFill/>
          </a:ln>
        </p:spPr>
      </p:pic>
      <p:sp>
        <p:nvSpPr>
          <p:cNvPr id="131" name="Google Shape;131;g278dcbec8e2_0_26"/>
          <p:cNvSpPr txBox="1">
            <a:spLocks noGrp="1"/>
          </p:cNvSpPr>
          <p:nvPr>
            <p:ph type="body" idx="1"/>
          </p:nvPr>
        </p:nvSpPr>
        <p:spPr>
          <a:xfrm>
            <a:off x="66550" y="625775"/>
            <a:ext cx="8520600" cy="21825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US" sz="1900"/>
              <a:t>How to use it for onboarding?</a:t>
            </a:r>
            <a:endParaRPr sz="1900"/>
          </a:p>
          <a:p>
            <a:pPr marL="457200" lvl="0" indent="-349250" algn="l" rtl="0">
              <a:lnSpc>
                <a:spcPct val="115000"/>
              </a:lnSpc>
              <a:spcBef>
                <a:spcPts val="0"/>
              </a:spcBef>
              <a:spcAft>
                <a:spcPts val="0"/>
              </a:spcAft>
              <a:buSzPts val="1900"/>
              <a:buChar char="●"/>
            </a:pPr>
            <a:r>
              <a:rPr lang="en-US" sz="1900"/>
              <a:t>Online Application</a:t>
            </a:r>
            <a:endParaRPr sz="1900"/>
          </a:p>
          <a:p>
            <a:pPr marL="457200" lvl="0" indent="-349250" algn="l" rtl="0">
              <a:lnSpc>
                <a:spcPct val="115000"/>
              </a:lnSpc>
              <a:spcBef>
                <a:spcPts val="0"/>
              </a:spcBef>
              <a:spcAft>
                <a:spcPts val="0"/>
              </a:spcAft>
              <a:buSzPts val="1900"/>
              <a:buChar char="●"/>
            </a:pPr>
            <a:r>
              <a:rPr lang="en-US" sz="1900"/>
              <a:t>Create a company intranet	</a:t>
            </a:r>
            <a:endParaRPr sz="1900"/>
          </a:p>
          <a:p>
            <a:pPr marL="457200" lvl="0" indent="-349250" algn="l" rtl="0">
              <a:lnSpc>
                <a:spcPct val="115000"/>
              </a:lnSpc>
              <a:spcBef>
                <a:spcPts val="0"/>
              </a:spcBef>
              <a:spcAft>
                <a:spcPts val="0"/>
              </a:spcAft>
              <a:buSzPts val="1900"/>
              <a:buChar char="●"/>
            </a:pPr>
            <a:r>
              <a:rPr lang="en-US" sz="1900"/>
              <a:t>Use online platforms or e-learning modules to introduce new hires to your company's culture and values during the onboarding process. </a:t>
            </a:r>
            <a:endParaRPr/>
          </a:p>
        </p:txBody>
      </p:sp>
      <p:sp>
        <p:nvSpPr>
          <p:cNvPr id="132" name="Google Shape;132;g278dcbec8e2_0_26"/>
          <p:cNvSpPr txBox="1">
            <a:spLocks noGrp="1"/>
          </p:cNvSpPr>
          <p:nvPr>
            <p:ph type="title"/>
          </p:nvPr>
        </p:nvSpPr>
        <p:spPr>
          <a:xfrm>
            <a:off x="66550" y="0"/>
            <a:ext cx="9010800" cy="711300"/>
          </a:xfrm>
          <a:prstGeom prst="rect">
            <a:avLst/>
          </a:prstGeom>
          <a:noFill/>
          <a:ln>
            <a:noFill/>
          </a:ln>
        </p:spPr>
        <p:txBody>
          <a:bodyPr spcFirstLastPara="1" wrap="square" lIns="91425" tIns="91425" rIns="91425" bIns="91425" anchor="t" anchorCtr="0">
            <a:normAutofit fontScale="90000"/>
          </a:bodyPr>
          <a:lstStyle/>
          <a:p>
            <a:pPr marL="285750" lvl="0" indent="-285750" algn="l" rtl="0">
              <a:lnSpc>
                <a:spcPct val="100000"/>
              </a:lnSpc>
              <a:spcBef>
                <a:spcPts val="1200"/>
              </a:spcBef>
              <a:spcAft>
                <a:spcPts val="0"/>
              </a:spcAft>
              <a:buSzPct val="113130"/>
              <a:buNone/>
            </a:pPr>
            <a:r>
              <a:rPr lang="en-US" sz="2750"/>
              <a:t>Technology and Culture: Onboarding</a:t>
            </a:r>
            <a:br>
              <a:rPr lang="en-US"/>
            </a:b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278dcbec8e2_0_36"/>
          <p:cNvSpPr txBox="1">
            <a:spLocks noGrp="1"/>
          </p:cNvSpPr>
          <p:nvPr>
            <p:ph type="body" idx="1"/>
          </p:nvPr>
        </p:nvSpPr>
        <p:spPr>
          <a:xfrm>
            <a:off x="66550" y="602875"/>
            <a:ext cx="5138100" cy="4128600"/>
          </a:xfrm>
          <a:prstGeom prst="rect">
            <a:avLst/>
          </a:prstGeom>
          <a:noFill/>
          <a:ln>
            <a:noFill/>
          </a:ln>
        </p:spPr>
        <p:txBody>
          <a:bodyPr spcFirstLastPara="1" wrap="square" lIns="91425" tIns="91425" rIns="91425" bIns="91425" anchor="t" anchorCtr="0">
            <a:normAutofit fontScale="25000" lnSpcReduction="20000"/>
          </a:bodyPr>
          <a:lstStyle/>
          <a:p>
            <a:pPr marL="0" lvl="0" indent="0" algn="l" rtl="0">
              <a:lnSpc>
                <a:spcPct val="115000"/>
              </a:lnSpc>
              <a:spcBef>
                <a:spcPts val="0"/>
              </a:spcBef>
              <a:spcAft>
                <a:spcPts val="0"/>
              </a:spcAft>
              <a:buNone/>
            </a:pPr>
            <a:endParaRPr sz="1900"/>
          </a:p>
          <a:p>
            <a:pPr marL="0" lvl="0" indent="0" algn="l" rtl="0">
              <a:spcBef>
                <a:spcPts val="1200"/>
              </a:spcBef>
              <a:spcAft>
                <a:spcPts val="0"/>
              </a:spcAft>
              <a:buNone/>
            </a:pPr>
            <a:r>
              <a:rPr lang="en-US" sz="8373"/>
              <a:t>Ideas on using Technology:</a:t>
            </a:r>
            <a:endParaRPr sz="8373"/>
          </a:p>
          <a:p>
            <a:pPr marL="457200" lvl="0" indent="-342472" algn="l" rtl="0">
              <a:spcBef>
                <a:spcPts val="1200"/>
              </a:spcBef>
              <a:spcAft>
                <a:spcPts val="0"/>
              </a:spcAft>
              <a:buSzPct val="100000"/>
              <a:buChar char="●"/>
            </a:pPr>
            <a:r>
              <a:rPr lang="en-US" sz="7173"/>
              <a:t>App for Payroll</a:t>
            </a:r>
            <a:endParaRPr sz="7173"/>
          </a:p>
          <a:p>
            <a:pPr marL="457200" lvl="0" indent="-342472" algn="l" rtl="0">
              <a:spcBef>
                <a:spcPts val="0"/>
              </a:spcBef>
              <a:spcAft>
                <a:spcPts val="0"/>
              </a:spcAft>
              <a:buSzPct val="100000"/>
              <a:buChar char="●"/>
            </a:pPr>
            <a:r>
              <a:rPr lang="en-US" sz="7173">
                <a:solidFill>
                  <a:schemeClr val="dk1"/>
                </a:solidFill>
              </a:rPr>
              <a:t>Benefit Enrollment</a:t>
            </a:r>
            <a:endParaRPr sz="7173">
              <a:solidFill>
                <a:schemeClr val="dk1"/>
              </a:solidFill>
            </a:endParaRPr>
          </a:p>
          <a:p>
            <a:pPr marL="457200" lvl="0" indent="-342472" algn="l" rtl="0">
              <a:spcBef>
                <a:spcPts val="0"/>
              </a:spcBef>
              <a:spcAft>
                <a:spcPts val="0"/>
              </a:spcAft>
              <a:buClr>
                <a:schemeClr val="dk1"/>
              </a:buClr>
              <a:buSzPct val="100000"/>
              <a:buChar char="●"/>
            </a:pPr>
            <a:r>
              <a:rPr lang="en-US" sz="7173">
                <a:solidFill>
                  <a:schemeClr val="dk1"/>
                </a:solidFill>
              </a:rPr>
              <a:t>Build Auto tipping into contracts</a:t>
            </a:r>
            <a:endParaRPr sz="7173">
              <a:solidFill>
                <a:schemeClr val="dk1"/>
              </a:solidFill>
            </a:endParaRPr>
          </a:p>
          <a:p>
            <a:pPr marL="457200" lvl="0" indent="-342472" algn="l" rtl="0">
              <a:spcBef>
                <a:spcPts val="0"/>
              </a:spcBef>
              <a:spcAft>
                <a:spcPts val="0"/>
              </a:spcAft>
              <a:buSzPct val="100000"/>
              <a:buChar char="●"/>
            </a:pPr>
            <a:r>
              <a:rPr lang="en-US" sz="7173"/>
              <a:t>Bidding, driver assignments and paperwork</a:t>
            </a:r>
            <a:endParaRPr sz="7173"/>
          </a:p>
          <a:p>
            <a:pPr marL="457200" lvl="0" indent="-342472" algn="l" rtl="0">
              <a:spcBef>
                <a:spcPts val="0"/>
              </a:spcBef>
              <a:spcAft>
                <a:spcPts val="0"/>
              </a:spcAft>
              <a:buSzPct val="100000"/>
              <a:buChar char="●"/>
            </a:pPr>
            <a:r>
              <a:rPr lang="en-US" sz="7173"/>
              <a:t>Continuing education and rewards </a:t>
            </a:r>
            <a:endParaRPr sz="7173"/>
          </a:p>
          <a:p>
            <a:pPr marL="457200" lvl="0" indent="-342472" algn="l" rtl="0">
              <a:spcBef>
                <a:spcPts val="0"/>
              </a:spcBef>
              <a:spcAft>
                <a:spcPts val="0"/>
              </a:spcAft>
              <a:buSzPct val="100000"/>
              <a:buChar char="●"/>
            </a:pPr>
            <a:r>
              <a:rPr lang="en-US" sz="7173"/>
              <a:t>Tracking birthdays, important dates and anniversaries </a:t>
            </a:r>
            <a:endParaRPr sz="7173"/>
          </a:p>
          <a:p>
            <a:pPr marL="457200" lvl="0" indent="-342472" algn="l" rtl="0">
              <a:spcBef>
                <a:spcPts val="0"/>
              </a:spcBef>
              <a:spcAft>
                <a:spcPts val="0"/>
              </a:spcAft>
              <a:buClr>
                <a:schemeClr val="dk1"/>
              </a:buClr>
              <a:buSzPct val="100000"/>
              <a:buChar char="●"/>
            </a:pPr>
            <a:r>
              <a:rPr lang="en-US" sz="7173">
                <a:solidFill>
                  <a:schemeClr val="dk1"/>
                </a:solidFill>
              </a:rPr>
              <a:t>Electronic logs</a:t>
            </a:r>
            <a:endParaRPr sz="7173">
              <a:solidFill>
                <a:schemeClr val="dk1"/>
              </a:solidFill>
            </a:endParaRPr>
          </a:p>
          <a:p>
            <a:pPr marL="457200" lvl="0" indent="-342472" algn="l" rtl="0">
              <a:spcBef>
                <a:spcPts val="0"/>
              </a:spcBef>
              <a:spcAft>
                <a:spcPts val="0"/>
              </a:spcAft>
              <a:buClr>
                <a:schemeClr val="dk1"/>
              </a:buClr>
              <a:buSzPct val="100000"/>
              <a:buChar char="●"/>
            </a:pPr>
            <a:r>
              <a:rPr lang="en-US" sz="7173">
                <a:solidFill>
                  <a:schemeClr val="dk1"/>
                </a:solidFill>
              </a:rPr>
              <a:t>Use Technology to encourage safe driving</a:t>
            </a:r>
            <a:endParaRPr sz="7173">
              <a:solidFill>
                <a:schemeClr val="dk1"/>
              </a:solidFill>
            </a:endParaRPr>
          </a:p>
          <a:p>
            <a:pPr marL="457200" lvl="0" indent="-342472" algn="l" rtl="0">
              <a:spcBef>
                <a:spcPts val="0"/>
              </a:spcBef>
              <a:spcAft>
                <a:spcPts val="0"/>
              </a:spcAft>
              <a:buSzPct val="100000"/>
              <a:buChar char="●"/>
            </a:pPr>
            <a:r>
              <a:rPr lang="en-US" sz="7173"/>
              <a:t>Compliance- preventing a driver from being out of service, driver files, license renewals</a:t>
            </a:r>
            <a:endParaRPr sz="7173"/>
          </a:p>
          <a:p>
            <a:pPr marL="457200" lvl="0" indent="0" algn="l" rtl="0">
              <a:spcBef>
                <a:spcPts val="1200"/>
              </a:spcBef>
              <a:spcAft>
                <a:spcPts val="0"/>
              </a:spcAft>
              <a:buNone/>
            </a:pPr>
            <a:endParaRPr sz="6773"/>
          </a:p>
          <a:p>
            <a:pPr marL="0" lvl="0" indent="0" algn="l" rtl="0">
              <a:spcBef>
                <a:spcPts val="1200"/>
              </a:spcBef>
              <a:spcAft>
                <a:spcPts val="0"/>
              </a:spcAft>
              <a:buNone/>
            </a:pPr>
            <a:endParaRPr sz="1900"/>
          </a:p>
          <a:p>
            <a:pPr marL="914400" lvl="1" indent="-258762" algn="l" rtl="0">
              <a:lnSpc>
                <a:spcPct val="115000"/>
              </a:lnSpc>
              <a:spcBef>
                <a:spcPts val="1200"/>
              </a:spcBef>
              <a:spcAft>
                <a:spcPts val="0"/>
              </a:spcAft>
              <a:buSzPct val="100000"/>
              <a:buChar char="○"/>
            </a:pPr>
            <a:endParaRPr sz="1900"/>
          </a:p>
          <a:p>
            <a:pPr marL="457200" lvl="0" indent="-228600" algn="l" rtl="0">
              <a:lnSpc>
                <a:spcPct val="115000"/>
              </a:lnSpc>
              <a:spcBef>
                <a:spcPts val="0"/>
              </a:spcBef>
              <a:spcAft>
                <a:spcPts val="0"/>
              </a:spcAft>
              <a:buClr>
                <a:srgbClr val="000000"/>
              </a:buClr>
              <a:buSzPct val="108107"/>
              <a:buNone/>
            </a:pPr>
            <a:endParaRPr/>
          </a:p>
          <a:p>
            <a:pPr marL="0" lvl="0" indent="0" algn="l" rtl="0">
              <a:lnSpc>
                <a:spcPct val="115000"/>
              </a:lnSpc>
              <a:spcBef>
                <a:spcPts val="0"/>
              </a:spcBef>
              <a:spcAft>
                <a:spcPts val="0"/>
              </a:spcAft>
              <a:buSzPct val="117647"/>
              <a:buNone/>
            </a:pPr>
            <a:endParaRPr/>
          </a:p>
          <a:p>
            <a:pPr marL="457200" lvl="0" indent="-228600" algn="l" rtl="0">
              <a:lnSpc>
                <a:spcPct val="115000"/>
              </a:lnSpc>
              <a:spcBef>
                <a:spcPts val="0"/>
              </a:spcBef>
              <a:spcAft>
                <a:spcPts val="0"/>
              </a:spcAft>
              <a:buClr>
                <a:srgbClr val="000000"/>
              </a:buClr>
              <a:buSzPct val="108107"/>
              <a:buNone/>
            </a:pPr>
            <a:endParaRPr/>
          </a:p>
        </p:txBody>
      </p:sp>
      <p:sp>
        <p:nvSpPr>
          <p:cNvPr id="138" name="Google Shape;138;g278dcbec8e2_0_36"/>
          <p:cNvSpPr txBox="1">
            <a:spLocks noGrp="1"/>
          </p:cNvSpPr>
          <p:nvPr>
            <p:ph type="title"/>
          </p:nvPr>
        </p:nvSpPr>
        <p:spPr>
          <a:xfrm>
            <a:off x="66550" y="0"/>
            <a:ext cx="9010800" cy="711300"/>
          </a:xfrm>
          <a:prstGeom prst="rect">
            <a:avLst/>
          </a:prstGeom>
          <a:noFill/>
          <a:ln>
            <a:noFill/>
          </a:ln>
        </p:spPr>
        <p:txBody>
          <a:bodyPr spcFirstLastPara="1" wrap="square" lIns="91425" tIns="91425" rIns="91425" bIns="91425" anchor="t" anchorCtr="0">
            <a:normAutofit fontScale="90000"/>
          </a:bodyPr>
          <a:lstStyle/>
          <a:p>
            <a:pPr marL="285750" lvl="0" indent="-285750" algn="ctr" rtl="0">
              <a:lnSpc>
                <a:spcPct val="100000"/>
              </a:lnSpc>
              <a:spcBef>
                <a:spcPts val="1200"/>
              </a:spcBef>
              <a:spcAft>
                <a:spcPts val="0"/>
              </a:spcAft>
              <a:buSzPct val="113130"/>
              <a:buNone/>
            </a:pPr>
            <a:r>
              <a:rPr lang="en-US" sz="2750"/>
              <a:t>Technology and Culture: Retention </a:t>
            </a:r>
            <a:br>
              <a:rPr lang="en-US"/>
            </a:br>
            <a:endParaRPr/>
          </a:p>
        </p:txBody>
      </p:sp>
      <p:pic>
        <p:nvPicPr>
          <p:cNvPr id="139" name="Google Shape;139;g278dcbec8e2_0_36"/>
          <p:cNvPicPr preferRelativeResize="0"/>
          <p:nvPr/>
        </p:nvPicPr>
        <p:blipFill>
          <a:blip r:embed="rId3">
            <a:alphaModFix/>
          </a:blip>
          <a:stretch>
            <a:fillRect/>
          </a:stretch>
        </p:blipFill>
        <p:spPr>
          <a:xfrm>
            <a:off x="5091725" y="673150"/>
            <a:ext cx="3712925" cy="247095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280fd4029e9_0_22"/>
          <p:cNvSpPr txBox="1">
            <a:spLocks noGrp="1"/>
          </p:cNvSpPr>
          <p:nvPr>
            <p:ph type="body" idx="1"/>
          </p:nvPr>
        </p:nvSpPr>
        <p:spPr>
          <a:xfrm>
            <a:off x="66550" y="914800"/>
            <a:ext cx="5199000" cy="3770100"/>
          </a:xfrm>
          <a:prstGeom prst="rect">
            <a:avLst/>
          </a:prstGeom>
          <a:noFill/>
          <a:ln>
            <a:noFill/>
          </a:ln>
        </p:spPr>
        <p:txBody>
          <a:bodyPr spcFirstLastPara="1" wrap="square" lIns="91425" tIns="91425" rIns="91425" bIns="91425" anchor="t" anchorCtr="0">
            <a:normAutofit fontScale="25000" lnSpcReduction="20000"/>
          </a:bodyPr>
          <a:lstStyle/>
          <a:p>
            <a:pPr marL="457200" lvl="0" indent="-324177" algn="l" rtl="0">
              <a:spcBef>
                <a:spcPts val="1200"/>
              </a:spcBef>
              <a:spcAft>
                <a:spcPts val="0"/>
              </a:spcAft>
              <a:buSzPct val="100000"/>
              <a:buChar char="●"/>
            </a:pPr>
            <a:r>
              <a:rPr lang="en-US" sz="6020"/>
              <a:t>Use employee feedback and survey tools: Leverage technology to collect feedback and insights from employees through online surveys or feedback tools</a:t>
            </a:r>
            <a:endParaRPr sz="6020"/>
          </a:p>
          <a:p>
            <a:pPr marL="457200" lvl="0" indent="-324177" algn="l" rtl="0">
              <a:spcBef>
                <a:spcPts val="0"/>
              </a:spcBef>
              <a:spcAft>
                <a:spcPts val="0"/>
              </a:spcAft>
              <a:buSzPct val="100000"/>
              <a:buChar char="●"/>
            </a:pPr>
            <a:r>
              <a:rPr lang="en-US" sz="6020"/>
              <a:t>Conduct stay interviews and exit surveys: Utilize technology to administer stay interviews and exit surveys to understand employee motivations, satisfaction levels, and areas for improvement. Collecting feedback through these channels can help identify and address retention issues proactively.</a:t>
            </a:r>
            <a:endParaRPr sz="6020"/>
          </a:p>
          <a:p>
            <a:pPr marL="457200" lvl="0" indent="-324177" algn="l" rtl="0">
              <a:spcBef>
                <a:spcPts val="0"/>
              </a:spcBef>
              <a:spcAft>
                <a:spcPts val="0"/>
              </a:spcAft>
              <a:buSzPct val="100000"/>
              <a:buChar char="●"/>
            </a:pPr>
            <a:r>
              <a:rPr lang="en-US" sz="6020"/>
              <a:t>Implement performance management software that allows managers and employees to track goals, provide feedback, and have regular performance check-ins. This facilitates ongoing communication, recognition, and development, leading to increased employee satisfaction and retention.</a:t>
            </a:r>
            <a:endParaRPr sz="6020"/>
          </a:p>
          <a:p>
            <a:pPr marL="0" lvl="0" indent="0" algn="l" rtl="0">
              <a:lnSpc>
                <a:spcPct val="115000"/>
              </a:lnSpc>
              <a:spcBef>
                <a:spcPts val="1200"/>
              </a:spcBef>
              <a:spcAft>
                <a:spcPts val="0"/>
              </a:spcAft>
              <a:buNone/>
            </a:pPr>
            <a:endParaRPr sz="1900"/>
          </a:p>
          <a:p>
            <a:pPr marL="457200" lvl="0" indent="-228600" algn="l" rtl="0">
              <a:lnSpc>
                <a:spcPct val="115000"/>
              </a:lnSpc>
              <a:spcBef>
                <a:spcPts val="0"/>
              </a:spcBef>
              <a:spcAft>
                <a:spcPts val="0"/>
              </a:spcAft>
              <a:buClr>
                <a:srgbClr val="000000"/>
              </a:buClr>
              <a:buSzPct val="108107"/>
              <a:buNone/>
            </a:pPr>
            <a:endParaRPr/>
          </a:p>
        </p:txBody>
      </p:sp>
      <p:sp>
        <p:nvSpPr>
          <p:cNvPr id="145" name="Google Shape;145;g280fd4029e9_0_22"/>
          <p:cNvSpPr txBox="1">
            <a:spLocks noGrp="1"/>
          </p:cNvSpPr>
          <p:nvPr>
            <p:ph type="title"/>
          </p:nvPr>
        </p:nvSpPr>
        <p:spPr>
          <a:xfrm>
            <a:off x="66550" y="0"/>
            <a:ext cx="9010800" cy="711300"/>
          </a:xfrm>
          <a:prstGeom prst="rect">
            <a:avLst/>
          </a:prstGeom>
          <a:noFill/>
          <a:ln>
            <a:noFill/>
          </a:ln>
        </p:spPr>
        <p:txBody>
          <a:bodyPr spcFirstLastPara="1" wrap="square" lIns="91425" tIns="91425" rIns="91425" bIns="91425" anchor="t" anchorCtr="0">
            <a:normAutofit fontScale="90000"/>
          </a:bodyPr>
          <a:lstStyle/>
          <a:p>
            <a:pPr marL="285750" lvl="0" indent="-285750" algn="ctr" rtl="0">
              <a:lnSpc>
                <a:spcPct val="100000"/>
              </a:lnSpc>
              <a:spcBef>
                <a:spcPts val="1200"/>
              </a:spcBef>
              <a:spcAft>
                <a:spcPts val="0"/>
              </a:spcAft>
              <a:buSzPct val="113130"/>
              <a:buNone/>
            </a:pPr>
            <a:r>
              <a:rPr lang="en-US" sz="2750"/>
              <a:t>Technology and Culture: Retention</a:t>
            </a:r>
            <a:br>
              <a:rPr lang="en-US"/>
            </a:br>
            <a:endParaRPr/>
          </a:p>
        </p:txBody>
      </p:sp>
      <p:pic>
        <p:nvPicPr>
          <p:cNvPr id="146" name="Google Shape;146;g280fd4029e9_0_22"/>
          <p:cNvPicPr preferRelativeResize="0"/>
          <p:nvPr/>
        </p:nvPicPr>
        <p:blipFill>
          <a:blip r:embed="rId3">
            <a:alphaModFix/>
          </a:blip>
          <a:stretch>
            <a:fillRect/>
          </a:stretch>
        </p:blipFill>
        <p:spPr>
          <a:xfrm>
            <a:off x="5441050" y="1154663"/>
            <a:ext cx="3542726" cy="28341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280fd4029e9_0_13"/>
          <p:cNvSpPr txBox="1">
            <a:spLocks noGrp="1"/>
          </p:cNvSpPr>
          <p:nvPr>
            <p:ph type="body" idx="1"/>
          </p:nvPr>
        </p:nvSpPr>
        <p:spPr>
          <a:xfrm>
            <a:off x="66550" y="914800"/>
            <a:ext cx="5931000" cy="4046100"/>
          </a:xfrm>
          <a:prstGeom prst="rect">
            <a:avLst/>
          </a:prstGeom>
          <a:noFill/>
          <a:ln>
            <a:noFill/>
          </a:ln>
        </p:spPr>
        <p:txBody>
          <a:bodyPr spcFirstLastPara="1" wrap="square" lIns="91425" tIns="91425" rIns="91425" bIns="91425" anchor="t" anchorCtr="0">
            <a:normAutofit fontScale="55000"/>
          </a:bodyPr>
          <a:lstStyle/>
          <a:p>
            <a:pPr marL="0" lvl="0" indent="0" algn="l" rtl="0">
              <a:lnSpc>
                <a:spcPct val="115000"/>
              </a:lnSpc>
              <a:spcBef>
                <a:spcPts val="0"/>
              </a:spcBef>
              <a:spcAft>
                <a:spcPts val="0"/>
              </a:spcAft>
              <a:buNone/>
            </a:pPr>
            <a:endParaRPr sz="1900"/>
          </a:p>
          <a:p>
            <a:pPr marL="0" lvl="0" indent="0" algn="l" rtl="0">
              <a:lnSpc>
                <a:spcPct val="115000"/>
              </a:lnSpc>
              <a:spcBef>
                <a:spcPts val="0"/>
              </a:spcBef>
              <a:spcAft>
                <a:spcPts val="0"/>
              </a:spcAft>
              <a:buNone/>
            </a:pPr>
            <a:r>
              <a:rPr lang="en-US" sz="1900" b="1"/>
              <a:t>Use internal communication tools:</a:t>
            </a:r>
            <a:r>
              <a:rPr lang="en-US" sz="1900"/>
              <a:t> Utilize tools like texting, emails, instant messaging platforms, and internal social networks to regularly communicate and reinforce your company's values, goals, and mission to your employees. Share updates, success stories, and upcoming events to keep everyone informed and engaged.</a:t>
            </a:r>
            <a:endParaRPr sz="1900"/>
          </a:p>
          <a:p>
            <a:pPr marL="0" lvl="0" indent="0" algn="l" rtl="0">
              <a:lnSpc>
                <a:spcPct val="115000"/>
              </a:lnSpc>
              <a:spcBef>
                <a:spcPts val="0"/>
              </a:spcBef>
              <a:spcAft>
                <a:spcPts val="0"/>
              </a:spcAft>
              <a:buNone/>
            </a:pPr>
            <a:endParaRPr sz="1900"/>
          </a:p>
          <a:p>
            <a:pPr marL="0" lvl="0" indent="0" algn="l" rtl="0">
              <a:lnSpc>
                <a:spcPct val="115000"/>
              </a:lnSpc>
              <a:spcBef>
                <a:spcPts val="0"/>
              </a:spcBef>
              <a:spcAft>
                <a:spcPts val="0"/>
              </a:spcAft>
              <a:buNone/>
            </a:pPr>
            <a:r>
              <a:rPr lang="en-US" sz="1900" b="1"/>
              <a:t>Use video conferencing:</a:t>
            </a:r>
            <a:r>
              <a:rPr lang="en-US" sz="1900"/>
              <a:t> Organize regular virtual meetings or town hall sessions where leaders can address the entire company and communicate the company's culture and vision. Encourage open dialogue, questions, and discussions to foster a sense of belonging and engagement</a:t>
            </a:r>
            <a:endParaRPr sz="1900"/>
          </a:p>
          <a:p>
            <a:pPr marL="457200" lvl="0" indent="0" algn="l" rtl="0">
              <a:lnSpc>
                <a:spcPct val="115000"/>
              </a:lnSpc>
              <a:spcBef>
                <a:spcPts val="0"/>
              </a:spcBef>
              <a:spcAft>
                <a:spcPts val="0"/>
              </a:spcAft>
              <a:buNone/>
            </a:pPr>
            <a:endParaRPr sz="1900"/>
          </a:p>
          <a:p>
            <a:pPr marL="0" lvl="0" indent="0" algn="l" rtl="0">
              <a:lnSpc>
                <a:spcPct val="115000"/>
              </a:lnSpc>
              <a:spcBef>
                <a:spcPts val="0"/>
              </a:spcBef>
              <a:spcAft>
                <a:spcPts val="0"/>
              </a:spcAft>
              <a:buNone/>
            </a:pPr>
            <a:r>
              <a:rPr lang="en-US" sz="1900" b="1"/>
              <a:t>Provide remote access to company resources:</a:t>
            </a:r>
            <a:r>
              <a:rPr lang="en-US" sz="1900"/>
              <a:t> Implement cloud-based systems and tools that allow employees to access company resources and information remotely. This fosters a sense of unity and involvement, even for remote or distributed teams, by giving them access to the same resources and information as on-site employees.</a:t>
            </a:r>
            <a:endParaRPr sz="1900"/>
          </a:p>
          <a:p>
            <a:pPr marL="0" lvl="0" indent="0" algn="l" rtl="0">
              <a:lnSpc>
                <a:spcPct val="115000"/>
              </a:lnSpc>
              <a:spcBef>
                <a:spcPts val="0"/>
              </a:spcBef>
              <a:spcAft>
                <a:spcPts val="0"/>
              </a:spcAft>
              <a:buNone/>
            </a:pPr>
            <a:endParaRPr sz="1900"/>
          </a:p>
          <a:p>
            <a:pPr marL="0" lvl="0" indent="0" algn="l" rtl="0">
              <a:lnSpc>
                <a:spcPct val="115000"/>
              </a:lnSpc>
              <a:spcBef>
                <a:spcPts val="0"/>
              </a:spcBef>
              <a:spcAft>
                <a:spcPts val="0"/>
              </a:spcAft>
              <a:buNone/>
            </a:pPr>
            <a:r>
              <a:rPr lang="en-US" sz="1900" b="1"/>
              <a:t>Provide e-learning and development opportunities: </a:t>
            </a:r>
            <a:r>
              <a:rPr lang="en-US" sz="1900"/>
              <a:t>Implement online learning platforms or Learning Management Systems (LMS) to offer employees access to training and development resources. This helps them acquire new skills, grow professionally, and feel invested in their career progression within the company.</a:t>
            </a:r>
            <a:endParaRPr sz="1900"/>
          </a:p>
          <a:p>
            <a:pPr marL="457200" lvl="0" indent="-228600" algn="l" rtl="0">
              <a:lnSpc>
                <a:spcPct val="115000"/>
              </a:lnSpc>
              <a:spcBef>
                <a:spcPts val="0"/>
              </a:spcBef>
              <a:spcAft>
                <a:spcPts val="0"/>
              </a:spcAft>
              <a:buClr>
                <a:srgbClr val="000000"/>
              </a:buClr>
              <a:buSzPct val="108107"/>
              <a:buNone/>
            </a:pPr>
            <a:endParaRPr/>
          </a:p>
        </p:txBody>
      </p:sp>
      <p:sp>
        <p:nvSpPr>
          <p:cNvPr id="152" name="Google Shape;152;g280fd4029e9_0_13"/>
          <p:cNvSpPr txBox="1">
            <a:spLocks noGrp="1"/>
          </p:cNvSpPr>
          <p:nvPr>
            <p:ph type="title"/>
          </p:nvPr>
        </p:nvSpPr>
        <p:spPr>
          <a:xfrm>
            <a:off x="66550" y="0"/>
            <a:ext cx="9010800" cy="711300"/>
          </a:xfrm>
          <a:prstGeom prst="rect">
            <a:avLst/>
          </a:prstGeom>
          <a:noFill/>
          <a:ln>
            <a:noFill/>
          </a:ln>
        </p:spPr>
        <p:txBody>
          <a:bodyPr spcFirstLastPara="1" wrap="square" lIns="91425" tIns="91425" rIns="91425" bIns="91425" anchor="t" anchorCtr="0">
            <a:normAutofit fontScale="90000"/>
          </a:bodyPr>
          <a:lstStyle/>
          <a:p>
            <a:pPr marL="285750" lvl="0" indent="-285750" algn="ctr" rtl="0">
              <a:lnSpc>
                <a:spcPct val="100000"/>
              </a:lnSpc>
              <a:spcBef>
                <a:spcPts val="1200"/>
              </a:spcBef>
              <a:spcAft>
                <a:spcPts val="0"/>
              </a:spcAft>
              <a:buSzPct val="113130"/>
              <a:buNone/>
            </a:pPr>
            <a:r>
              <a:rPr lang="en-US" sz="2750"/>
              <a:t>Technology and Culture: Retention </a:t>
            </a:r>
            <a:br>
              <a:rPr lang="en-US"/>
            </a:br>
            <a:endParaRPr/>
          </a:p>
        </p:txBody>
      </p:sp>
      <p:pic>
        <p:nvPicPr>
          <p:cNvPr id="153" name="Google Shape;153;g280fd4029e9_0_13"/>
          <p:cNvPicPr preferRelativeResize="0"/>
          <p:nvPr/>
        </p:nvPicPr>
        <p:blipFill>
          <a:blip r:embed="rId3">
            <a:alphaModFix/>
          </a:blip>
          <a:stretch>
            <a:fillRect/>
          </a:stretch>
        </p:blipFill>
        <p:spPr>
          <a:xfrm>
            <a:off x="5851925" y="1337225"/>
            <a:ext cx="3292074" cy="2469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g278dcbec8e2_0_42"/>
          <p:cNvPicPr preferRelativeResize="0"/>
          <p:nvPr/>
        </p:nvPicPr>
        <p:blipFill>
          <a:blip r:embed="rId3">
            <a:alphaModFix/>
          </a:blip>
          <a:stretch>
            <a:fillRect/>
          </a:stretch>
        </p:blipFill>
        <p:spPr>
          <a:xfrm>
            <a:off x="66550" y="1240150"/>
            <a:ext cx="2686951" cy="2171925"/>
          </a:xfrm>
          <a:prstGeom prst="rect">
            <a:avLst/>
          </a:prstGeom>
          <a:noFill/>
          <a:ln>
            <a:noFill/>
          </a:ln>
        </p:spPr>
      </p:pic>
      <p:sp>
        <p:nvSpPr>
          <p:cNvPr id="159" name="Google Shape;159;g278dcbec8e2_0_42"/>
          <p:cNvSpPr txBox="1">
            <a:spLocks noGrp="1"/>
          </p:cNvSpPr>
          <p:nvPr>
            <p:ph type="title"/>
          </p:nvPr>
        </p:nvSpPr>
        <p:spPr>
          <a:xfrm>
            <a:off x="66550" y="0"/>
            <a:ext cx="9010800" cy="711300"/>
          </a:xfrm>
          <a:prstGeom prst="rect">
            <a:avLst/>
          </a:prstGeom>
          <a:noFill/>
          <a:ln>
            <a:noFill/>
          </a:ln>
        </p:spPr>
        <p:txBody>
          <a:bodyPr spcFirstLastPara="1" wrap="square" lIns="91425" tIns="91425" rIns="91425" bIns="91425" anchor="t" anchorCtr="0">
            <a:normAutofit fontScale="90000"/>
          </a:bodyPr>
          <a:lstStyle/>
          <a:p>
            <a:pPr marL="2114550" lvl="0" indent="-285750" algn="l" rtl="0">
              <a:lnSpc>
                <a:spcPct val="100000"/>
              </a:lnSpc>
              <a:spcBef>
                <a:spcPts val="1200"/>
              </a:spcBef>
              <a:spcAft>
                <a:spcPts val="0"/>
              </a:spcAft>
              <a:buSzPct val="113130"/>
              <a:buNone/>
            </a:pPr>
            <a:r>
              <a:rPr lang="en-US" sz="2750"/>
              <a:t>Using Technology To Make You Unique</a:t>
            </a:r>
            <a:br>
              <a:rPr lang="en-US"/>
            </a:br>
            <a:endParaRPr/>
          </a:p>
        </p:txBody>
      </p:sp>
      <p:sp>
        <p:nvSpPr>
          <p:cNvPr id="160" name="Google Shape;160;g278dcbec8e2_0_42"/>
          <p:cNvSpPr txBox="1">
            <a:spLocks noGrp="1"/>
          </p:cNvSpPr>
          <p:nvPr>
            <p:ph type="body" idx="1"/>
          </p:nvPr>
        </p:nvSpPr>
        <p:spPr>
          <a:xfrm>
            <a:off x="2893925" y="914800"/>
            <a:ext cx="6017400" cy="4086300"/>
          </a:xfrm>
          <a:prstGeom prst="rect">
            <a:avLst/>
          </a:prstGeom>
          <a:noFill/>
          <a:ln>
            <a:noFill/>
          </a:ln>
        </p:spPr>
        <p:txBody>
          <a:bodyPr spcFirstLastPara="1" wrap="square" lIns="91425" tIns="91425" rIns="91425" bIns="91425" anchor="t" anchorCtr="0">
            <a:normAutofit fontScale="70000" lnSpcReduction="10000"/>
          </a:bodyPr>
          <a:lstStyle/>
          <a:p>
            <a:pPr marL="0" lvl="0" indent="0" algn="l" rtl="0">
              <a:spcBef>
                <a:spcPts val="1200"/>
              </a:spcBef>
              <a:spcAft>
                <a:spcPts val="0"/>
              </a:spcAft>
              <a:buNone/>
            </a:pPr>
            <a:r>
              <a:rPr lang="en-US" sz="1900"/>
              <a:t>Technology can be used to showcase your uniqueness. Use your company website to stand out from the competition.</a:t>
            </a:r>
            <a:endParaRPr sz="1900"/>
          </a:p>
          <a:p>
            <a:pPr marL="0" lvl="0" indent="0" algn="l" rtl="0">
              <a:spcBef>
                <a:spcPts val="1200"/>
              </a:spcBef>
              <a:spcAft>
                <a:spcPts val="0"/>
              </a:spcAft>
              <a:buNone/>
            </a:pPr>
            <a:r>
              <a:rPr lang="en-US" sz="1900"/>
              <a:t>Use multimedia content: Incorporate videos, podcasts, and infographics to visually communicate and reinforce your company culture. These formats can be easily shared and have a greater impact on audiences, helping them better understand and connect with your culture.</a:t>
            </a:r>
            <a:endParaRPr sz="1900"/>
          </a:p>
          <a:p>
            <a:pPr marL="0" lvl="0" indent="0" algn="l" rtl="0">
              <a:spcBef>
                <a:spcPts val="1200"/>
              </a:spcBef>
              <a:spcAft>
                <a:spcPts val="0"/>
              </a:spcAft>
              <a:buNone/>
            </a:pPr>
            <a:r>
              <a:rPr lang="en-US" sz="1900"/>
              <a:t>Implement wellness and engagement apps that offer features like fitness challenges, mental health resources, and virtual team-building activities. These apps can help improve employee well-being and foster a sense of connection, leading to higher retention rates.</a:t>
            </a:r>
            <a:endParaRPr sz="1900"/>
          </a:p>
          <a:p>
            <a:pPr marL="0" lvl="0" indent="0" algn="l" rtl="0">
              <a:spcBef>
                <a:spcPts val="1200"/>
              </a:spcBef>
              <a:spcAft>
                <a:spcPts val="0"/>
              </a:spcAft>
              <a:buNone/>
            </a:pPr>
            <a:r>
              <a:rPr lang="en-US" sz="1900"/>
              <a:t>Also consider company provided technology like GPS directions and other daily driver functions that they can access from one technology source.</a:t>
            </a:r>
            <a:endParaRPr sz="1900"/>
          </a:p>
          <a:p>
            <a:pPr marL="0" lvl="0" indent="0" algn="l" rtl="0">
              <a:spcBef>
                <a:spcPts val="1200"/>
              </a:spcBef>
              <a:spcAft>
                <a:spcPts val="0"/>
              </a:spcAft>
              <a:buNone/>
            </a:pPr>
            <a:endParaRPr sz="1900"/>
          </a:p>
          <a:p>
            <a:pPr marL="0" lvl="0" indent="0" algn="l" rtl="0">
              <a:lnSpc>
                <a:spcPct val="115000"/>
              </a:lnSpc>
              <a:spcBef>
                <a:spcPts val="120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278dcbec8e2_0_47"/>
          <p:cNvSpPr txBox="1">
            <a:spLocks noGrp="1"/>
          </p:cNvSpPr>
          <p:nvPr>
            <p:ph type="body" idx="1"/>
          </p:nvPr>
        </p:nvSpPr>
        <p:spPr>
          <a:xfrm>
            <a:off x="66550" y="914800"/>
            <a:ext cx="5356200" cy="4151400"/>
          </a:xfrm>
          <a:prstGeom prst="rect">
            <a:avLst/>
          </a:prstGeom>
          <a:noFill/>
          <a:ln>
            <a:noFill/>
          </a:ln>
        </p:spPr>
        <p:txBody>
          <a:bodyPr spcFirstLastPara="1" wrap="square" lIns="91425" tIns="91425" rIns="91425" bIns="91425" anchor="t" anchorCtr="0">
            <a:normAutofit lnSpcReduction="10000"/>
          </a:bodyPr>
          <a:lstStyle/>
          <a:p>
            <a:pPr marL="0" lvl="0" indent="0" algn="l" rtl="0">
              <a:spcBef>
                <a:spcPts val="1200"/>
              </a:spcBef>
              <a:spcAft>
                <a:spcPts val="0"/>
              </a:spcAft>
              <a:buNone/>
            </a:pPr>
            <a:r>
              <a:rPr lang="en-US" sz="1900" b="1"/>
              <a:t>Create a company blog: </a:t>
            </a:r>
            <a:r>
              <a:rPr lang="en-US" sz="1900"/>
              <a:t>Start a blog where you can regularly publish articles and stories that reflect and celebrate your company culture. Share employee spotlights, team achievements, and company events to showcase your culture to both employees and external audiences.</a:t>
            </a:r>
            <a:endParaRPr sz="1900"/>
          </a:p>
          <a:p>
            <a:pPr marL="0" lvl="0" indent="0" algn="l" rtl="0">
              <a:spcBef>
                <a:spcPts val="1200"/>
              </a:spcBef>
              <a:spcAft>
                <a:spcPts val="1200"/>
              </a:spcAft>
              <a:buNone/>
            </a:pPr>
            <a:r>
              <a:rPr lang="en-US" sz="1900" b="1"/>
              <a:t>Encourage employee-generated content:</a:t>
            </a:r>
            <a:r>
              <a:rPr lang="en-US" sz="1900"/>
              <a:t> Empower employees to share their experiences and perspectives on platforms like social media, blogs, or internal communication channels.  Have contests where employees can win a prize based on submissions.</a:t>
            </a:r>
            <a:endParaRPr/>
          </a:p>
        </p:txBody>
      </p:sp>
      <p:sp>
        <p:nvSpPr>
          <p:cNvPr id="166" name="Google Shape;166;g278dcbec8e2_0_47"/>
          <p:cNvSpPr txBox="1">
            <a:spLocks noGrp="1"/>
          </p:cNvSpPr>
          <p:nvPr>
            <p:ph type="title"/>
          </p:nvPr>
        </p:nvSpPr>
        <p:spPr>
          <a:xfrm>
            <a:off x="66550" y="0"/>
            <a:ext cx="9010800" cy="7113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1200"/>
              </a:spcBef>
              <a:spcAft>
                <a:spcPts val="0"/>
              </a:spcAft>
              <a:buSzPts val="3111"/>
              <a:buNone/>
            </a:pPr>
            <a:r>
              <a:rPr lang="en-US" sz="2527"/>
              <a:t>How Technology Can Help You Spread Company Cultur</a:t>
            </a:r>
            <a:r>
              <a:rPr lang="en-US" sz="2750"/>
              <a:t>e </a:t>
            </a:r>
            <a:endParaRPr/>
          </a:p>
        </p:txBody>
      </p:sp>
      <p:pic>
        <p:nvPicPr>
          <p:cNvPr id="167" name="Google Shape;167;g278dcbec8e2_0_47"/>
          <p:cNvPicPr preferRelativeResize="0"/>
          <p:nvPr/>
        </p:nvPicPr>
        <p:blipFill>
          <a:blip r:embed="rId3">
            <a:alphaModFix/>
          </a:blip>
          <a:stretch>
            <a:fillRect/>
          </a:stretch>
        </p:blipFill>
        <p:spPr>
          <a:xfrm>
            <a:off x="5422625" y="1124050"/>
            <a:ext cx="3654726" cy="2824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32"/>
          <p:cNvPicPr preferRelativeResize="0"/>
          <p:nvPr/>
        </p:nvPicPr>
        <p:blipFill>
          <a:blip r:embed="rId3">
            <a:alphaModFix amt="80000"/>
          </a:blip>
          <a:stretch>
            <a:fillRect/>
          </a:stretch>
        </p:blipFill>
        <p:spPr>
          <a:xfrm>
            <a:off x="-724175" y="-185625"/>
            <a:ext cx="10249600" cy="5395050"/>
          </a:xfrm>
          <a:prstGeom prst="rect">
            <a:avLst/>
          </a:prstGeom>
          <a:noFill/>
          <a:ln>
            <a:noFill/>
          </a:ln>
        </p:spPr>
      </p:pic>
      <p:sp>
        <p:nvSpPr>
          <p:cNvPr id="180" name="Google Shape;180;p32"/>
          <p:cNvSpPr txBox="1">
            <a:spLocks noGrp="1"/>
          </p:cNvSpPr>
          <p:nvPr>
            <p:ph type="body" idx="1"/>
          </p:nvPr>
        </p:nvSpPr>
        <p:spPr>
          <a:xfrm>
            <a:off x="419725" y="1610425"/>
            <a:ext cx="8412600" cy="32814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0"/>
              </a:spcAft>
              <a:buNone/>
            </a:pPr>
            <a:r>
              <a:rPr lang="en-US" sz="1900"/>
              <a:t>ChatGPT is an </a:t>
            </a:r>
            <a:r>
              <a:rPr lang="en-US" sz="1900" b="1"/>
              <a:t>advanced computer program designed to have conversations with humans</a:t>
            </a:r>
            <a:r>
              <a:rPr lang="en-US" sz="1900"/>
              <a:t>. It uses a </a:t>
            </a:r>
            <a:r>
              <a:rPr lang="en-US" sz="1900" b="1"/>
              <a:t>technology called "natural language processing"</a:t>
            </a:r>
            <a:r>
              <a:rPr lang="en-US" sz="1900"/>
              <a:t> which helps it understand and respond to human language just like a person would. It has been </a:t>
            </a:r>
            <a:r>
              <a:rPr lang="en-US" sz="1900" b="1">
                <a:solidFill>
                  <a:schemeClr val="dk1"/>
                </a:solidFill>
              </a:rPr>
              <a:t>trained on a lot of text from the internet</a:t>
            </a:r>
            <a:r>
              <a:rPr lang="en-US" sz="1900"/>
              <a:t> to learn how to answer questions, provide information, and even engage in interesting discussions. It can chat about a wide range of topics and tries its best to provide helpful and accurate responses. However, it's important to remember that </a:t>
            </a:r>
            <a:r>
              <a:rPr lang="en-US" sz="1900" b="1"/>
              <a:t>ChatGPT is still a computer program and may not always provide perfect answers or fully understand context</a:t>
            </a:r>
            <a:r>
              <a:rPr lang="en-US" sz="1900"/>
              <a:t>.</a:t>
            </a:r>
            <a:endParaRPr sz="1900"/>
          </a:p>
          <a:p>
            <a:pPr marL="0" lvl="0" indent="0" algn="l" rtl="0">
              <a:lnSpc>
                <a:spcPct val="115000"/>
              </a:lnSpc>
              <a:spcBef>
                <a:spcPts val="0"/>
              </a:spcBef>
              <a:spcAft>
                <a:spcPts val="0"/>
              </a:spcAft>
              <a:buNone/>
            </a:pPr>
            <a:endParaRPr sz="1900"/>
          </a:p>
          <a:p>
            <a:pPr marL="0" lvl="0" indent="0" algn="l" rtl="0">
              <a:lnSpc>
                <a:spcPct val="115000"/>
              </a:lnSpc>
              <a:spcBef>
                <a:spcPts val="0"/>
              </a:spcBef>
              <a:spcAft>
                <a:spcPts val="0"/>
              </a:spcAft>
              <a:buNone/>
            </a:pPr>
            <a:endParaRPr sz="1900"/>
          </a:p>
        </p:txBody>
      </p:sp>
      <p:pic>
        <p:nvPicPr>
          <p:cNvPr id="181" name="Google Shape;181;p32"/>
          <p:cNvPicPr preferRelativeResize="0"/>
          <p:nvPr/>
        </p:nvPicPr>
        <p:blipFill rotWithShape="1">
          <a:blip r:embed="rId4">
            <a:alphaModFix/>
          </a:blip>
          <a:srcRect/>
          <a:stretch/>
        </p:blipFill>
        <p:spPr>
          <a:xfrm>
            <a:off x="7371850" y="4288450"/>
            <a:ext cx="1746475" cy="7862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2819ebf0820_3_16"/>
          <p:cNvSpPr txBox="1">
            <a:spLocks noGrp="1"/>
          </p:cNvSpPr>
          <p:nvPr>
            <p:ph type="body" idx="1"/>
          </p:nvPr>
        </p:nvSpPr>
        <p:spPr>
          <a:xfrm>
            <a:off x="311700" y="663925"/>
            <a:ext cx="4473000" cy="4128600"/>
          </a:xfrm>
          <a:prstGeom prst="rect">
            <a:avLst/>
          </a:prstGeom>
          <a:noFill/>
          <a:ln>
            <a:noFill/>
          </a:ln>
        </p:spPr>
        <p:txBody>
          <a:bodyPr spcFirstLastPara="1" wrap="square" lIns="91425" tIns="91425" rIns="91425" bIns="91425" anchor="t" anchorCtr="0">
            <a:normAutofit lnSpcReduction="10000"/>
          </a:bodyPr>
          <a:lstStyle/>
          <a:p>
            <a:pPr marL="457200" lvl="0" indent="-342900" algn="l" rtl="0">
              <a:lnSpc>
                <a:spcPct val="115000"/>
              </a:lnSpc>
              <a:spcBef>
                <a:spcPts val="0"/>
              </a:spcBef>
              <a:spcAft>
                <a:spcPts val="0"/>
              </a:spcAft>
              <a:buSzPts val="1800"/>
              <a:buChar char="●"/>
            </a:pPr>
            <a:r>
              <a:rPr lang="en-US" sz="1900"/>
              <a:t>The most advanced chatbot publically available today</a:t>
            </a:r>
            <a:endParaRPr sz="1900"/>
          </a:p>
          <a:p>
            <a:pPr marL="457200" lvl="0" indent="-349250" algn="l" rtl="0">
              <a:lnSpc>
                <a:spcPct val="115000"/>
              </a:lnSpc>
              <a:spcBef>
                <a:spcPts val="0"/>
              </a:spcBef>
              <a:spcAft>
                <a:spcPts val="0"/>
              </a:spcAft>
              <a:buSzPts val="1900"/>
              <a:buChar char="●"/>
            </a:pPr>
            <a:r>
              <a:rPr lang="en-US" sz="1900"/>
              <a:t>A writer</a:t>
            </a:r>
            <a:endParaRPr sz="1900"/>
          </a:p>
          <a:p>
            <a:pPr marL="457200" lvl="0" indent="-349250" algn="l" rtl="0">
              <a:lnSpc>
                <a:spcPct val="115000"/>
              </a:lnSpc>
              <a:spcBef>
                <a:spcPts val="0"/>
              </a:spcBef>
              <a:spcAft>
                <a:spcPts val="0"/>
              </a:spcAft>
              <a:buSzPts val="1900"/>
              <a:buChar char="●"/>
            </a:pPr>
            <a:r>
              <a:rPr lang="en-US" sz="1900"/>
              <a:t>A personal assistant</a:t>
            </a:r>
            <a:endParaRPr sz="1900"/>
          </a:p>
          <a:p>
            <a:pPr marL="457200" lvl="0" indent="-349250" algn="l" rtl="0">
              <a:lnSpc>
                <a:spcPct val="115000"/>
              </a:lnSpc>
              <a:spcBef>
                <a:spcPts val="0"/>
              </a:spcBef>
              <a:spcAft>
                <a:spcPts val="0"/>
              </a:spcAft>
              <a:buSzPts val="1900"/>
              <a:buChar char="●"/>
            </a:pPr>
            <a:r>
              <a:rPr lang="en-US" sz="1900"/>
              <a:t>Someone to talk to about situations or ideas</a:t>
            </a:r>
            <a:endParaRPr sz="1900"/>
          </a:p>
          <a:p>
            <a:pPr marL="457200" lvl="0" indent="-349250" algn="l" rtl="0">
              <a:lnSpc>
                <a:spcPct val="115000"/>
              </a:lnSpc>
              <a:spcBef>
                <a:spcPts val="0"/>
              </a:spcBef>
              <a:spcAft>
                <a:spcPts val="0"/>
              </a:spcAft>
              <a:buSzPts val="1900"/>
              <a:buChar char="●"/>
            </a:pPr>
            <a:r>
              <a:rPr lang="en-US" sz="1900"/>
              <a:t>A computer program that can answer most questions, and even ask you questions to come to conclusions and create new things.</a:t>
            </a:r>
            <a:endParaRPr sz="1900"/>
          </a:p>
          <a:p>
            <a:pPr marL="457200" lvl="0" indent="-349250" algn="l" rtl="0">
              <a:lnSpc>
                <a:spcPct val="115000"/>
              </a:lnSpc>
              <a:spcBef>
                <a:spcPts val="0"/>
              </a:spcBef>
              <a:spcAft>
                <a:spcPts val="0"/>
              </a:spcAft>
              <a:buSzPts val="1900"/>
              <a:buChar char="●"/>
            </a:pPr>
            <a:r>
              <a:rPr lang="en-US" sz="1900"/>
              <a:t>A second eye to look over or reword texts or emails you plan to send. </a:t>
            </a:r>
            <a:endParaRPr sz="1900"/>
          </a:p>
        </p:txBody>
      </p:sp>
      <p:sp>
        <p:nvSpPr>
          <p:cNvPr id="187" name="Google Shape;187;g2819ebf0820_3_16"/>
          <p:cNvSpPr txBox="1">
            <a:spLocks noGrp="1"/>
          </p:cNvSpPr>
          <p:nvPr>
            <p:ph type="title"/>
          </p:nvPr>
        </p:nvSpPr>
        <p:spPr>
          <a:xfrm>
            <a:off x="66562" y="-1"/>
            <a:ext cx="9010800" cy="942900"/>
          </a:xfrm>
          <a:prstGeom prst="rect">
            <a:avLst/>
          </a:prstGeom>
          <a:noFill/>
          <a:ln>
            <a:noFill/>
          </a:ln>
        </p:spPr>
        <p:txBody>
          <a:bodyPr spcFirstLastPara="1" wrap="square" lIns="91425" tIns="91425" rIns="91425" bIns="91425" anchor="t" anchorCtr="0">
            <a:normAutofit fontScale="90000"/>
          </a:bodyPr>
          <a:lstStyle/>
          <a:p>
            <a:pPr marL="285750" lvl="0" indent="-285750" algn="ctr" rtl="0">
              <a:lnSpc>
                <a:spcPct val="100000"/>
              </a:lnSpc>
              <a:spcBef>
                <a:spcPts val="1200"/>
              </a:spcBef>
              <a:spcAft>
                <a:spcPts val="0"/>
              </a:spcAft>
              <a:buSzPct val="113130"/>
              <a:buNone/>
            </a:pPr>
            <a:r>
              <a:rPr lang="en-US" sz="2750"/>
              <a:t>What Is </a:t>
            </a:r>
            <a:r>
              <a:rPr lang="en-US" sz="2750">
                <a:solidFill>
                  <a:schemeClr val="accent1"/>
                </a:solidFill>
              </a:rPr>
              <a:t>ChatGPT – Without the jargon</a:t>
            </a:r>
            <a:r>
              <a:rPr lang="en-US" sz="2750"/>
              <a:t>? </a:t>
            </a:r>
            <a:br>
              <a:rPr lang="en-US"/>
            </a:br>
            <a:endParaRPr/>
          </a:p>
        </p:txBody>
      </p:sp>
      <p:pic>
        <p:nvPicPr>
          <p:cNvPr id="188" name="Google Shape;188;g2819ebf0820_3_16"/>
          <p:cNvPicPr preferRelativeResize="0"/>
          <p:nvPr/>
        </p:nvPicPr>
        <p:blipFill>
          <a:blip r:embed="rId3">
            <a:alphaModFix/>
          </a:blip>
          <a:stretch>
            <a:fillRect/>
          </a:stretch>
        </p:blipFill>
        <p:spPr>
          <a:xfrm>
            <a:off x="4853525" y="1141625"/>
            <a:ext cx="4056874" cy="27045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Google Shape;48;p6"/>
          <p:cNvSpPr txBox="1"/>
          <p:nvPr/>
        </p:nvSpPr>
        <p:spPr>
          <a:xfrm>
            <a:off x="457500" y="629350"/>
            <a:ext cx="8229000" cy="19725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200"/>
              <a:buFont typeface="Arial"/>
              <a:buNone/>
            </a:pPr>
            <a:endParaRPr sz="1200" b="0" i="0" u="none" strike="noStrike" cap="none">
              <a:solidFill>
                <a:srgbClr val="17365D"/>
              </a:solidFill>
              <a:highlight>
                <a:srgbClr val="FFFFFF"/>
              </a:highlight>
              <a:latin typeface="Helvetica Neue"/>
              <a:ea typeface="Helvetica Neue"/>
              <a:cs typeface="Helvetica Neue"/>
              <a:sym typeface="Helvetica Neue"/>
            </a:endParaRPr>
          </a:p>
          <a:p>
            <a:pPr marL="0" marR="0" lvl="0" indent="0" algn="ctr" rtl="0">
              <a:lnSpc>
                <a:spcPct val="115000"/>
              </a:lnSpc>
              <a:spcBef>
                <a:spcPts val="0"/>
              </a:spcBef>
              <a:spcAft>
                <a:spcPts val="0"/>
              </a:spcAft>
              <a:buClr>
                <a:srgbClr val="000000"/>
              </a:buClr>
              <a:buSzPts val="2300"/>
              <a:buFont typeface="Arial"/>
              <a:buNone/>
            </a:pPr>
            <a:r>
              <a:rPr lang="en-US" sz="2300" b="0" i="0" u="none" strike="noStrike" cap="none">
                <a:solidFill>
                  <a:srgbClr val="17365D"/>
                </a:solidFill>
                <a:highlight>
                  <a:srgbClr val="FFFFFF"/>
                </a:highlight>
                <a:latin typeface="Helvetica Neue"/>
                <a:ea typeface="Helvetica Neue"/>
                <a:cs typeface="Helvetica Neue"/>
                <a:sym typeface="Helvetica Neue"/>
              </a:rPr>
              <a:t>Created by the ABA's Women in Buses Council, Driving Force is a program designed to tackle the nationwide driver shortage by providing industry operators tips and tools to recruit and retain their most valuable asset: </a:t>
            </a:r>
            <a:r>
              <a:rPr lang="en-US" sz="2300" b="1" i="0" u="sng" strike="noStrike" cap="none">
                <a:solidFill>
                  <a:srgbClr val="17365D"/>
                </a:solidFill>
                <a:highlight>
                  <a:srgbClr val="FFFFFF"/>
                </a:highlight>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Drivers</a:t>
            </a:r>
            <a:r>
              <a:rPr lang="en-US" sz="2300" b="0" i="0" u="none" strike="noStrike" cap="none">
                <a:solidFill>
                  <a:srgbClr val="17365D"/>
                </a:solidFill>
                <a:highlight>
                  <a:srgbClr val="FFFFFF"/>
                </a:highlight>
                <a:latin typeface="Helvetica Neue"/>
                <a:ea typeface="Helvetica Neue"/>
                <a:cs typeface="Helvetica Neue"/>
                <a:sym typeface="Helvetica Neue"/>
              </a:rPr>
              <a:t> </a:t>
            </a:r>
            <a:r>
              <a:rPr lang="en-US" sz="800" b="0" i="0" u="none" strike="noStrike" cap="none">
                <a:solidFill>
                  <a:srgbClr val="17365D"/>
                </a:solidFill>
                <a:highlight>
                  <a:srgbClr val="FFFFFF"/>
                </a:highlight>
                <a:latin typeface="Helvetica Neue"/>
                <a:ea typeface="Helvetica Neue"/>
                <a:cs typeface="Helvetica Neue"/>
                <a:sym typeface="Helvetica Neue"/>
              </a:rPr>
              <a:t> </a:t>
            </a:r>
            <a:endParaRPr sz="1000" b="0" i="0" u="none" strike="noStrike" cap="none">
              <a:solidFill>
                <a:srgbClr val="17365D"/>
              </a:solidFill>
              <a:latin typeface="Helvetica Neue"/>
              <a:ea typeface="Helvetica Neue"/>
              <a:cs typeface="Helvetica Neue"/>
              <a:sym typeface="Helvetica Neue"/>
            </a:endParaRPr>
          </a:p>
        </p:txBody>
      </p:sp>
      <p:pic>
        <p:nvPicPr>
          <p:cNvPr id="49" name="Google Shape;49;p6"/>
          <p:cNvPicPr preferRelativeResize="0"/>
          <p:nvPr/>
        </p:nvPicPr>
        <p:blipFill rotWithShape="1">
          <a:blip r:embed="rId4">
            <a:alphaModFix/>
          </a:blip>
          <a:srcRect/>
          <a:stretch/>
        </p:blipFill>
        <p:spPr>
          <a:xfrm>
            <a:off x="2588897" y="2770540"/>
            <a:ext cx="3966205" cy="178560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2819ebf0820_3_2"/>
          <p:cNvSpPr txBox="1">
            <a:spLocks noGrp="1"/>
          </p:cNvSpPr>
          <p:nvPr>
            <p:ph type="body" idx="1"/>
          </p:nvPr>
        </p:nvSpPr>
        <p:spPr>
          <a:xfrm>
            <a:off x="311700" y="784476"/>
            <a:ext cx="8520600" cy="3770100"/>
          </a:xfrm>
          <a:prstGeom prst="rect">
            <a:avLst/>
          </a:prstGeom>
          <a:noFill/>
          <a:ln>
            <a:noFill/>
          </a:ln>
        </p:spPr>
        <p:txBody>
          <a:bodyPr spcFirstLastPara="1" wrap="square" lIns="91425" tIns="91425" rIns="91425" bIns="91425" anchor="t" anchorCtr="0">
            <a:normAutofit/>
          </a:bodyPr>
          <a:lstStyle/>
          <a:p>
            <a:pPr marL="457200" lvl="0" indent="-349250" algn="l" rtl="0">
              <a:lnSpc>
                <a:spcPct val="115000"/>
              </a:lnSpc>
              <a:spcBef>
                <a:spcPts val="0"/>
              </a:spcBef>
              <a:spcAft>
                <a:spcPts val="0"/>
              </a:spcAft>
              <a:buClr>
                <a:srgbClr val="000000"/>
              </a:buClr>
              <a:buSzPts val="1900"/>
              <a:buChar char="●"/>
            </a:pPr>
            <a:r>
              <a:rPr lang="en-US" sz="1900"/>
              <a:t>Based on a large base of data that was compressed into a model</a:t>
            </a:r>
            <a:endParaRPr sz="1900"/>
          </a:p>
          <a:p>
            <a:pPr marL="457200" lvl="0" indent="-349250" algn="l" rtl="0">
              <a:lnSpc>
                <a:spcPct val="115000"/>
              </a:lnSpc>
              <a:spcBef>
                <a:spcPts val="0"/>
              </a:spcBef>
              <a:spcAft>
                <a:spcPts val="0"/>
              </a:spcAft>
              <a:buClr>
                <a:srgbClr val="000000"/>
              </a:buClr>
              <a:buSzPts val="1900"/>
              <a:buChar char="●"/>
            </a:pPr>
            <a:r>
              <a:rPr lang="en-US" sz="1900"/>
              <a:t>One-to-one prompt response model</a:t>
            </a:r>
            <a:endParaRPr sz="1900"/>
          </a:p>
          <a:p>
            <a:pPr marL="457200" lvl="0" indent="-349250" algn="l" rtl="0">
              <a:lnSpc>
                <a:spcPct val="115000"/>
              </a:lnSpc>
              <a:spcBef>
                <a:spcPts val="0"/>
              </a:spcBef>
              <a:spcAft>
                <a:spcPts val="0"/>
              </a:spcAft>
              <a:buSzPts val="1900"/>
              <a:buChar char="●"/>
            </a:pPr>
            <a:r>
              <a:rPr lang="en-US" sz="1900"/>
              <a:t>Free &amp; Paid versions</a:t>
            </a:r>
            <a:endParaRPr sz="1900"/>
          </a:p>
          <a:p>
            <a:pPr marL="457200" lvl="0" indent="-349250" algn="l" rtl="0">
              <a:lnSpc>
                <a:spcPct val="115000"/>
              </a:lnSpc>
              <a:spcBef>
                <a:spcPts val="0"/>
              </a:spcBef>
              <a:spcAft>
                <a:spcPts val="0"/>
              </a:spcAft>
              <a:buSzPts val="1900"/>
              <a:buChar char="●"/>
            </a:pPr>
            <a:r>
              <a:rPr lang="en-US" sz="1900"/>
              <a:t>ChatGPT 3 &amp; ChatGPT 4</a:t>
            </a:r>
            <a:endParaRPr sz="1900"/>
          </a:p>
          <a:p>
            <a:pPr marL="457200" lvl="0" indent="-349250" algn="l" rtl="0">
              <a:lnSpc>
                <a:spcPct val="115000"/>
              </a:lnSpc>
              <a:spcBef>
                <a:spcPts val="0"/>
              </a:spcBef>
              <a:spcAft>
                <a:spcPts val="0"/>
              </a:spcAft>
              <a:buSzPts val="1900"/>
              <a:buChar char="●"/>
            </a:pPr>
            <a:r>
              <a:rPr lang="en-US" sz="1900"/>
              <a:t>With and without plugins that can pull in extra data</a:t>
            </a:r>
            <a:endParaRPr sz="1900"/>
          </a:p>
          <a:p>
            <a:pPr marL="457200" lvl="0" indent="-349250" algn="l" rtl="0">
              <a:lnSpc>
                <a:spcPct val="115000"/>
              </a:lnSpc>
              <a:spcBef>
                <a:spcPts val="0"/>
              </a:spcBef>
              <a:spcAft>
                <a:spcPts val="0"/>
              </a:spcAft>
              <a:buSzPts val="1900"/>
              <a:buChar char="●"/>
            </a:pPr>
            <a:r>
              <a:rPr lang="en-US" sz="1900"/>
              <a:t>There are also alternatives such as Google’s Bard, Jasper and others some of which are more tailored to specific tasks</a:t>
            </a:r>
            <a:endParaRPr sz="1900"/>
          </a:p>
          <a:p>
            <a:pPr marL="0" lvl="0" indent="0" algn="l" rtl="0">
              <a:lnSpc>
                <a:spcPct val="115000"/>
              </a:lnSpc>
              <a:spcBef>
                <a:spcPts val="0"/>
              </a:spcBef>
              <a:spcAft>
                <a:spcPts val="0"/>
              </a:spcAft>
              <a:buSzPts val="2118"/>
              <a:buNone/>
            </a:pPr>
            <a:endParaRPr/>
          </a:p>
          <a:p>
            <a:pPr marL="457200" lvl="0" indent="-228600" algn="l" rtl="0">
              <a:lnSpc>
                <a:spcPct val="115000"/>
              </a:lnSpc>
              <a:spcBef>
                <a:spcPts val="0"/>
              </a:spcBef>
              <a:spcAft>
                <a:spcPts val="0"/>
              </a:spcAft>
              <a:buClr>
                <a:srgbClr val="000000"/>
              </a:buClr>
              <a:buSzPts val="1946"/>
              <a:buNone/>
            </a:pPr>
            <a:endParaRPr/>
          </a:p>
        </p:txBody>
      </p:sp>
      <p:sp>
        <p:nvSpPr>
          <p:cNvPr id="194" name="Google Shape;194;g2819ebf0820_3_2"/>
          <p:cNvSpPr txBox="1">
            <a:spLocks noGrp="1"/>
          </p:cNvSpPr>
          <p:nvPr>
            <p:ph type="title"/>
          </p:nvPr>
        </p:nvSpPr>
        <p:spPr>
          <a:xfrm>
            <a:off x="66550" y="0"/>
            <a:ext cx="9010800" cy="614700"/>
          </a:xfrm>
          <a:prstGeom prst="rect">
            <a:avLst/>
          </a:prstGeom>
          <a:noFill/>
          <a:ln>
            <a:noFill/>
          </a:ln>
        </p:spPr>
        <p:txBody>
          <a:bodyPr spcFirstLastPara="1" wrap="square" lIns="91425" tIns="91425" rIns="91425" bIns="91425" anchor="t" anchorCtr="0">
            <a:normAutofit fontScale="90000"/>
          </a:bodyPr>
          <a:lstStyle/>
          <a:p>
            <a:pPr marL="285750" lvl="0" indent="-285750" algn="ctr" rtl="0">
              <a:lnSpc>
                <a:spcPct val="100000"/>
              </a:lnSpc>
              <a:spcBef>
                <a:spcPts val="1200"/>
              </a:spcBef>
              <a:spcAft>
                <a:spcPts val="0"/>
              </a:spcAft>
              <a:buSzPct val="113130"/>
              <a:buNone/>
            </a:pPr>
            <a:r>
              <a:rPr lang="en-US" sz="2750"/>
              <a:t>How does chatGPT actually work?</a:t>
            </a:r>
            <a:br>
              <a:rPr lang="en-US"/>
            </a:br>
            <a:endParaRPr/>
          </a:p>
        </p:txBody>
      </p:sp>
      <p:pic>
        <p:nvPicPr>
          <p:cNvPr id="195" name="Google Shape;195;g2819ebf0820_3_2"/>
          <p:cNvPicPr preferRelativeResize="0"/>
          <p:nvPr/>
        </p:nvPicPr>
        <p:blipFill>
          <a:blip r:embed="rId3">
            <a:alphaModFix/>
          </a:blip>
          <a:stretch>
            <a:fillRect/>
          </a:stretch>
        </p:blipFill>
        <p:spPr>
          <a:xfrm>
            <a:off x="858438" y="3264613"/>
            <a:ext cx="2619375" cy="17430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248d946c47d_0_0"/>
          <p:cNvSpPr txBox="1">
            <a:spLocks noGrp="1"/>
          </p:cNvSpPr>
          <p:nvPr>
            <p:ph type="body" idx="1"/>
          </p:nvPr>
        </p:nvSpPr>
        <p:spPr>
          <a:xfrm>
            <a:off x="311700" y="784475"/>
            <a:ext cx="3992400" cy="3290700"/>
          </a:xfrm>
          <a:prstGeom prst="rect">
            <a:avLst/>
          </a:prstGeom>
          <a:noFill/>
          <a:ln>
            <a:noFill/>
          </a:ln>
        </p:spPr>
        <p:txBody>
          <a:bodyPr spcFirstLastPara="1" wrap="square" lIns="91425" tIns="91425" rIns="91425" bIns="91425" anchor="t" anchorCtr="0">
            <a:normAutofit fontScale="92500"/>
          </a:bodyPr>
          <a:lstStyle/>
          <a:p>
            <a:pPr marL="457200" lvl="0" indent="-340201" algn="l" rtl="0">
              <a:lnSpc>
                <a:spcPct val="115000"/>
              </a:lnSpc>
              <a:spcBef>
                <a:spcPts val="0"/>
              </a:spcBef>
              <a:spcAft>
                <a:spcPts val="0"/>
              </a:spcAft>
              <a:buSzPct val="100000"/>
              <a:buChar char="●"/>
            </a:pPr>
            <a:r>
              <a:rPr lang="en-US" sz="1900"/>
              <a:t>Not a person – but acts like a person that will have a 1-to-1 text conversation with you</a:t>
            </a:r>
            <a:endParaRPr sz="1900"/>
          </a:p>
          <a:p>
            <a:pPr marL="457200" lvl="0" indent="-340201" algn="l" rtl="0">
              <a:lnSpc>
                <a:spcPct val="115000"/>
              </a:lnSpc>
              <a:spcBef>
                <a:spcPts val="0"/>
              </a:spcBef>
              <a:spcAft>
                <a:spcPts val="0"/>
              </a:spcAft>
              <a:buSzPct val="100000"/>
              <a:buChar char="●"/>
            </a:pPr>
            <a:r>
              <a:rPr lang="en-US" sz="1900"/>
              <a:t>Limited in currently data (2021) and earlier – unless using plugins or giving it additional data</a:t>
            </a:r>
            <a:endParaRPr sz="1900"/>
          </a:p>
          <a:p>
            <a:pPr marL="457200" lvl="0" indent="-340201" algn="l" rtl="0">
              <a:lnSpc>
                <a:spcPct val="115000"/>
              </a:lnSpc>
              <a:spcBef>
                <a:spcPts val="0"/>
              </a:spcBef>
              <a:spcAft>
                <a:spcPts val="0"/>
              </a:spcAft>
              <a:buSzPct val="100000"/>
              <a:buChar char="●"/>
            </a:pPr>
            <a:r>
              <a:rPr lang="en-US" sz="1900"/>
              <a:t>May give incorrect information or make up incorrect information</a:t>
            </a:r>
            <a:endParaRPr sz="1900"/>
          </a:p>
          <a:p>
            <a:pPr marL="457200" lvl="0" indent="-340201" algn="l" rtl="0">
              <a:lnSpc>
                <a:spcPct val="115000"/>
              </a:lnSpc>
              <a:spcBef>
                <a:spcPts val="0"/>
              </a:spcBef>
              <a:spcAft>
                <a:spcPts val="0"/>
              </a:spcAft>
              <a:buSzPct val="100000"/>
              <a:buChar char="●"/>
            </a:pPr>
            <a:r>
              <a:rPr lang="en-US" sz="1900"/>
              <a:t>Only has access to public info	</a:t>
            </a:r>
            <a:endParaRPr/>
          </a:p>
        </p:txBody>
      </p:sp>
      <p:sp>
        <p:nvSpPr>
          <p:cNvPr id="201" name="Google Shape;201;g248d946c47d_0_0"/>
          <p:cNvSpPr txBox="1">
            <a:spLocks noGrp="1"/>
          </p:cNvSpPr>
          <p:nvPr>
            <p:ph type="title"/>
          </p:nvPr>
        </p:nvSpPr>
        <p:spPr>
          <a:xfrm>
            <a:off x="66562" y="-1"/>
            <a:ext cx="9010800" cy="942900"/>
          </a:xfrm>
          <a:prstGeom prst="rect">
            <a:avLst/>
          </a:prstGeom>
          <a:noFill/>
          <a:ln>
            <a:noFill/>
          </a:ln>
        </p:spPr>
        <p:txBody>
          <a:bodyPr spcFirstLastPara="1" wrap="square" lIns="91425" tIns="91425" rIns="91425" bIns="91425" anchor="t" anchorCtr="0">
            <a:normAutofit fontScale="90000"/>
          </a:bodyPr>
          <a:lstStyle/>
          <a:p>
            <a:pPr marL="285750" lvl="0" indent="-285750" algn="ctr" rtl="0">
              <a:lnSpc>
                <a:spcPct val="100000"/>
              </a:lnSpc>
              <a:spcBef>
                <a:spcPts val="1200"/>
              </a:spcBef>
              <a:spcAft>
                <a:spcPts val="0"/>
              </a:spcAft>
              <a:buSzPct val="113130"/>
              <a:buNone/>
            </a:pPr>
            <a:r>
              <a:rPr lang="en-US" sz="2750"/>
              <a:t>Important Things To Consider When Using Chat GPT</a:t>
            </a:r>
            <a:endParaRPr sz="2750"/>
          </a:p>
          <a:p>
            <a:pPr marL="285750" lvl="0" indent="-285750" algn="ctr" rtl="0">
              <a:lnSpc>
                <a:spcPct val="100000"/>
              </a:lnSpc>
              <a:spcBef>
                <a:spcPts val="1200"/>
              </a:spcBef>
              <a:spcAft>
                <a:spcPts val="0"/>
              </a:spcAft>
              <a:buSzPct val="113130"/>
              <a:buNone/>
            </a:pPr>
            <a:endParaRPr sz="2750"/>
          </a:p>
        </p:txBody>
      </p:sp>
      <p:sp>
        <p:nvSpPr>
          <p:cNvPr id="202" name="Google Shape;202;g248d946c47d_0_0"/>
          <p:cNvSpPr txBox="1">
            <a:spLocks noGrp="1"/>
          </p:cNvSpPr>
          <p:nvPr>
            <p:ph type="body" idx="1"/>
          </p:nvPr>
        </p:nvSpPr>
        <p:spPr>
          <a:xfrm>
            <a:off x="4572000" y="784475"/>
            <a:ext cx="4028400" cy="3290700"/>
          </a:xfrm>
          <a:prstGeom prst="rect">
            <a:avLst/>
          </a:prstGeom>
          <a:noFill/>
          <a:ln>
            <a:noFill/>
          </a:ln>
        </p:spPr>
        <p:txBody>
          <a:bodyPr spcFirstLastPara="1" wrap="square" lIns="91425" tIns="91425" rIns="91425" bIns="91425" anchor="t" anchorCtr="0">
            <a:normAutofit lnSpcReduction="10000"/>
          </a:bodyPr>
          <a:lstStyle/>
          <a:p>
            <a:pPr marL="457200" lvl="0" indent="-349250" algn="l" rtl="0">
              <a:lnSpc>
                <a:spcPct val="115000"/>
              </a:lnSpc>
              <a:spcBef>
                <a:spcPts val="0"/>
              </a:spcBef>
              <a:spcAft>
                <a:spcPts val="0"/>
              </a:spcAft>
              <a:buSzPts val="1900"/>
              <a:buChar char="●"/>
            </a:pPr>
            <a:r>
              <a:rPr lang="en-US" sz="1900"/>
              <a:t>Can be use more naturally with text-to-speech tools</a:t>
            </a:r>
            <a:endParaRPr sz="1900"/>
          </a:p>
          <a:p>
            <a:pPr marL="457200" lvl="0" indent="-349250" algn="l" rtl="0">
              <a:lnSpc>
                <a:spcPct val="115000"/>
              </a:lnSpc>
              <a:spcBef>
                <a:spcPts val="0"/>
              </a:spcBef>
              <a:spcAft>
                <a:spcPts val="0"/>
              </a:spcAft>
              <a:buSzPts val="1900"/>
              <a:buChar char="●"/>
            </a:pPr>
            <a:r>
              <a:rPr lang="en-US" sz="1900"/>
              <a:t>If using in your company you should have an AI Policy. Jasper AI is currently giving out free templates for an AI policy</a:t>
            </a:r>
            <a:endParaRPr sz="1900"/>
          </a:p>
          <a:p>
            <a:pPr marL="457200" lvl="0" indent="-349250" algn="l" rtl="0">
              <a:lnSpc>
                <a:spcPct val="115000"/>
              </a:lnSpc>
              <a:spcBef>
                <a:spcPts val="0"/>
              </a:spcBef>
              <a:spcAft>
                <a:spcPts val="0"/>
              </a:spcAft>
              <a:buSzPts val="1900"/>
              <a:buChar char="●"/>
            </a:pPr>
            <a:r>
              <a:rPr lang="en-US" sz="1900"/>
              <a:t>Sourcing / sharing information</a:t>
            </a:r>
            <a:endParaRPr sz="1900"/>
          </a:p>
          <a:p>
            <a:pPr marL="457200" lvl="0" indent="-349250" algn="l" rtl="0">
              <a:lnSpc>
                <a:spcPct val="115000"/>
              </a:lnSpc>
              <a:spcBef>
                <a:spcPts val="0"/>
              </a:spcBef>
              <a:spcAft>
                <a:spcPts val="0"/>
              </a:spcAft>
              <a:buSzPts val="1900"/>
              <a:buChar char="●"/>
            </a:pPr>
            <a:r>
              <a:rPr lang="en-US" sz="1900"/>
              <a:t>You can ask it to refine or adjust an answer based on new information</a:t>
            </a:r>
            <a:endParaRPr/>
          </a:p>
        </p:txBody>
      </p:sp>
      <p:sp>
        <p:nvSpPr>
          <p:cNvPr id="203" name="Google Shape;203;g248d946c47d_0_0"/>
          <p:cNvSpPr txBox="1">
            <a:spLocks noGrp="1"/>
          </p:cNvSpPr>
          <p:nvPr>
            <p:ph type="body" idx="1"/>
          </p:nvPr>
        </p:nvSpPr>
        <p:spPr>
          <a:xfrm>
            <a:off x="694225" y="4188575"/>
            <a:ext cx="6283500" cy="7023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Clr>
                <a:srgbClr val="000000"/>
              </a:buClr>
              <a:buSzPct val="102417"/>
              <a:buNone/>
            </a:pPr>
            <a:r>
              <a:rPr lang="en-US" sz="1900" b="1">
                <a:solidFill>
                  <a:srgbClr val="FF0000"/>
                </a:solidFill>
              </a:rPr>
              <a:t>You should ALWAYS proofread, fact check and adjust the responses any AI gives you before using it!</a:t>
            </a:r>
            <a:endParaRPr b="1">
              <a:solidFill>
                <a:srgbClr val="FF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2819ebf0820_1_17"/>
          <p:cNvSpPr/>
          <p:nvPr/>
        </p:nvSpPr>
        <p:spPr>
          <a:xfrm>
            <a:off x="6848625" y="-68675"/>
            <a:ext cx="2371500" cy="5212200"/>
          </a:xfrm>
          <a:prstGeom prst="rect">
            <a:avLst/>
          </a:prstGeom>
          <a:solidFill>
            <a:srgbClr val="F7F7F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lvetica Neue"/>
              <a:ea typeface="Helvetica Neue"/>
              <a:cs typeface="Helvetica Neue"/>
              <a:sym typeface="Helvetica Neue"/>
            </a:endParaRPr>
          </a:p>
        </p:txBody>
      </p:sp>
      <p:pic>
        <p:nvPicPr>
          <p:cNvPr id="209" name="Google Shape;209;g2819ebf0820_1_17"/>
          <p:cNvPicPr preferRelativeResize="0"/>
          <p:nvPr/>
        </p:nvPicPr>
        <p:blipFill>
          <a:blip r:embed="rId3">
            <a:alphaModFix amt="40000"/>
          </a:blip>
          <a:stretch>
            <a:fillRect/>
          </a:stretch>
        </p:blipFill>
        <p:spPr>
          <a:xfrm flipH="1">
            <a:off x="-2107199" y="0"/>
            <a:ext cx="8955824" cy="5250349"/>
          </a:xfrm>
          <a:prstGeom prst="rect">
            <a:avLst/>
          </a:prstGeom>
          <a:noFill/>
          <a:ln>
            <a:noFill/>
          </a:ln>
        </p:spPr>
      </p:pic>
      <p:sp>
        <p:nvSpPr>
          <p:cNvPr id="210" name="Google Shape;210;g2819ebf0820_1_17"/>
          <p:cNvSpPr txBox="1">
            <a:spLocks noGrp="1"/>
          </p:cNvSpPr>
          <p:nvPr>
            <p:ph type="title"/>
          </p:nvPr>
        </p:nvSpPr>
        <p:spPr>
          <a:xfrm>
            <a:off x="2106950" y="189675"/>
            <a:ext cx="68559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US"/>
              <a:t>Other Types of AI </a:t>
            </a:r>
            <a:endParaRPr/>
          </a:p>
        </p:txBody>
      </p:sp>
      <p:sp>
        <p:nvSpPr>
          <p:cNvPr id="211" name="Google Shape;211;g2819ebf0820_1_17"/>
          <p:cNvSpPr txBox="1">
            <a:spLocks noGrp="1"/>
          </p:cNvSpPr>
          <p:nvPr>
            <p:ph type="body" idx="1"/>
          </p:nvPr>
        </p:nvSpPr>
        <p:spPr>
          <a:xfrm flipH="1">
            <a:off x="3167050" y="1037875"/>
            <a:ext cx="5181600" cy="26925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US" sz="1900"/>
              <a:t>Natural Language Processing (NLP) – ChatGPT and chatbots</a:t>
            </a:r>
            <a:endParaRPr sz="1900"/>
          </a:p>
          <a:p>
            <a:pPr marL="457200" lvl="0" indent="-342900" algn="l" rtl="0">
              <a:lnSpc>
                <a:spcPct val="115000"/>
              </a:lnSpc>
              <a:spcBef>
                <a:spcPts val="0"/>
              </a:spcBef>
              <a:spcAft>
                <a:spcPts val="0"/>
              </a:spcAft>
              <a:buSzPts val="1800"/>
              <a:buChar char="●"/>
            </a:pPr>
            <a:r>
              <a:rPr lang="en-US" sz="1900"/>
              <a:t>Generative AI – Dall-E and image apps</a:t>
            </a:r>
            <a:endParaRPr sz="1900"/>
          </a:p>
          <a:p>
            <a:pPr marL="457200" lvl="0" indent="-349250" algn="l" rtl="0">
              <a:lnSpc>
                <a:spcPct val="115000"/>
              </a:lnSpc>
              <a:spcBef>
                <a:spcPts val="0"/>
              </a:spcBef>
              <a:spcAft>
                <a:spcPts val="0"/>
              </a:spcAft>
              <a:buSzPts val="1900"/>
              <a:buChar char="●"/>
            </a:pPr>
            <a:r>
              <a:rPr lang="en-US" sz="1900"/>
              <a:t>AI Vision – Cameras with AI monitoring</a:t>
            </a:r>
            <a:endParaRPr sz="1900"/>
          </a:p>
          <a:p>
            <a:pPr marL="457200" lvl="0" indent="-349250" algn="l" rtl="0">
              <a:lnSpc>
                <a:spcPct val="115000"/>
              </a:lnSpc>
              <a:spcBef>
                <a:spcPts val="0"/>
              </a:spcBef>
              <a:spcAft>
                <a:spcPts val="0"/>
              </a:spcAft>
              <a:buSzPts val="1900"/>
              <a:buChar char="●"/>
            </a:pPr>
            <a:r>
              <a:rPr lang="en-US" sz="1900"/>
              <a:t>Machine Learning – Facial recognition</a:t>
            </a:r>
            <a:endParaRPr sz="1900"/>
          </a:p>
          <a:p>
            <a:pPr marL="457200" lvl="0" indent="-349250" algn="l" rtl="0">
              <a:lnSpc>
                <a:spcPct val="115000"/>
              </a:lnSpc>
              <a:spcBef>
                <a:spcPts val="0"/>
              </a:spcBef>
              <a:spcAft>
                <a:spcPts val="0"/>
              </a:spcAft>
              <a:buSzPts val="1900"/>
              <a:buChar char="●"/>
            </a:pPr>
            <a:r>
              <a:rPr lang="en-US" sz="1900"/>
              <a:t>Speech &amp; Text to Speech Recognition – Siri, Alexa &amp; other voice assistants</a:t>
            </a:r>
            <a:endParaRPr sz="19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2819ebf0820_3_11"/>
          <p:cNvSpPr txBox="1">
            <a:spLocks noGrp="1"/>
          </p:cNvSpPr>
          <p:nvPr>
            <p:ph type="title"/>
          </p:nvPr>
        </p:nvSpPr>
        <p:spPr>
          <a:xfrm>
            <a:off x="311700" y="152391"/>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US"/>
              <a:t>Talking to ChatGPT &amp; Forming An Effective Prompt</a:t>
            </a:r>
            <a:endParaRPr/>
          </a:p>
        </p:txBody>
      </p:sp>
      <p:sp>
        <p:nvSpPr>
          <p:cNvPr id="217" name="Google Shape;217;g2819ebf0820_3_11"/>
          <p:cNvSpPr txBox="1">
            <a:spLocks noGrp="1"/>
          </p:cNvSpPr>
          <p:nvPr>
            <p:ph type="body" idx="1"/>
          </p:nvPr>
        </p:nvSpPr>
        <p:spPr>
          <a:xfrm>
            <a:off x="311700" y="632075"/>
            <a:ext cx="8520600" cy="2168700"/>
          </a:xfrm>
          <a:prstGeom prst="rect">
            <a:avLst/>
          </a:prstGeom>
          <a:noFill/>
          <a:ln>
            <a:noFill/>
          </a:ln>
        </p:spPr>
        <p:txBody>
          <a:bodyPr spcFirstLastPara="1" wrap="square" lIns="91425" tIns="91425" rIns="91425" bIns="91425" anchor="t" anchorCtr="0">
            <a:normAutofit/>
          </a:bodyPr>
          <a:lstStyle/>
          <a:p>
            <a:pPr marL="457200" lvl="0" indent="-349250" algn="l" rtl="0">
              <a:lnSpc>
                <a:spcPct val="115000"/>
              </a:lnSpc>
              <a:spcBef>
                <a:spcPts val="0"/>
              </a:spcBef>
              <a:spcAft>
                <a:spcPts val="0"/>
              </a:spcAft>
              <a:buSzPts val="1900"/>
              <a:buChar char="●"/>
            </a:pPr>
            <a:r>
              <a:rPr lang="en-US" sz="1900"/>
              <a:t>Use a single thread for related topics</a:t>
            </a:r>
            <a:endParaRPr sz="1900"/>
          </a:p>
          <a:p>
            <a:pPr marL="457200" lvl="0" indent="-349250" algn="l" rtl="0">
              <a:lnSpc>
                <a:spcPct val="115000"/>
              </a:lnSpc>
              <a:spcBef>
                <a:spcPts val="0"/>
              </a:spcBef>
              <a:spcAft>
                <a:spcPts val="0"/>
              </a:spcAft>
              <a:buSzPts val="1900"/>
              <a:buChar char="●"/>
            </a:pPr>
            <a:r>
              <a:rPr lang="en-US" sz="1900"/>
              <a:t>ChatGPT will do what you ask even if it doesn’t know enough to do it. So you should starts tasks with, “I would like you to ask me everything you need to know to completely and effectively ….. </a:t>
            </a:r>
            <a:r>
              <a:rPr lang="en-US" sz="1900" b="1"/>
              <a:t>&lt;YOUR TASK HERE&gt;</a:t>
            </a:r>
            <a:r>
              <a:rPr lang="en-US" sz="1900"/>
              <a:t>”</a:t>
            </a:r>
            <a:endParaRPr sz="1900"/>
          </a:p>
          <a:p>
            <a:pPr marL="457200" lvl="0" indent="-349250" algn="l" rtl="0">
              <a:lnSpc>
                <a:spcPct val="115000"/>
              </a:lnSpc>
              <a:spcBef>
                <a:spcPts val="0"/>
              </a:spcBef>
              <a:spcAft>
                <a:spcPts val="0"/>
              </a:spcAft>
              <a:buSzPts val="1900"/>
              <a:buChar char="●"/>
            </a:pPr>
            <a:r>
              <a:rPr lang="en-US" sz="1900"/>
              <a:t>Provide feedback and be ready to ask ChatGPT to try again.</a:t>
            </a:r>
            <a:endParaRPr sz="1900"/>
          </a:p>
        </p:txBody>
      </p:sp>
      <p:pic>
        <p:nvPicPr>
          <p:cNvPr id="218" name="Google Shape;218;g2819ebf0820_3_11"/>
          <p:cNvPicPr preferRelativeResize="0"/>
          <p:nvPr/>
        </p:nvPicPr>
        <p:blipFill>
          <a:blip r:embed="rId3">
            <a:alphaModFix/>
          </a:blip>
          <a:stretch>
            <a:fillRect/>
          </a:stretch>
        </p:blipFill>
        <p:spPr>
          <a:xfrm>
            <a:off x="6342450" y="2854650"/>
            <a:ext cx="2489848" cy="1418875"/>
          </a:xfrm>
          <a:prstGeom prst="rect">
            <a:avLst/>
          </a:prstGeom>
          <a:noFill/>
          <a:ln>
            <a:noFill/>
          </a:ln>
        </p:spPr>
      </p:pic>
      <p:sp>
        <p:nvSpPr>
          <p:cNvPr id="219" name="Google Shape;219;g2819ebf0820_3_11"/>
          <p:cNvSpPr txBox="1"/>
          <p:nvPr/>
        </p:nvSpPr>
        <p:spPr>
          <a:xfrm>
            <a:off x="541825" y="2754900"/>
            <a:ext cx="5708100" cy="1950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700" i="1">
                <a:solidFill>
                  <a:schemeClr val="dk1"/>
                </a:solidFill>
                <a:latin typeface="Helvetica Neue"/>
                <a:ea typeface="Helvetica Neue"/>
                <a:cs typeface="Helvetica Neue"/>
                <a:sym typeface="Helvetica Neue"/>
              </a:rPr>
              <a:t>A big complaint with ChatGPT is that it is too verbose before getting to the point. If you get a response that  you don’t like, you can refine it with a prompt like this, “Can you revise that for me to be more concise and less flowery in the way you say it, without losing any of the meaning or details?”</a:t>
            </a:r>
            <a:endParaRPr sz="1200" i="1">
              <a:latin typeface="Helvetica Neue"/>
              <a:ea typeface="Helvetica Neue"/>
              <a:cs typeface="Helvetica Neue"/>
              <a:sym typeface="Helvetica Neue"/>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2819ebf0820_3_27"/>
          <p:cNvSpPr txBox="1">
            <a:spLocks noGrp="1"/>
          </p:cNvSpPr>
          <p:nvPr>
            <p:ph type="title"/>
          </p:nvPr>
        </p:nvSpPr>
        <p:spPr>
          <a:xfrm>
            <a:off x="311700" y="152391"/>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US"/>
              <a:t>Some things you can do with ChatGPT  </a:t>
            </a:r>
            <a:endParaRPr/>
          </a:p>
        </p:txBody>
      </p:sp>
      <p:sp>
        <p:nvSpPr>
          <p:cNvPr id="225" name="Google Shape;225;g2819ebf0820_3_27"/>
          <p:cNvSpPr txBox="1">
            <a:spLocks noGrp="1"/>
          </p:cNvSpPr>
          <p:nvPr>
            <p:ph type="body" idx="1"/>
          </p:nvPr>
        </p:nvSpPr>
        <p:spPr>
          <a:xfrm>
            <a:off x="311700" y="725100"/>
            <a:ext cx="8433900" cy="2434200"/>
          </a:xfrm>
          <a:prstGeom prst="rect">
            <a:avLst/>
          </a:prstGeom>
          <a:noFill/>
          <a:ln>
            <a:noFill/>
          </a:ln>
        </p:spPr>
        <p:txBody>
          <a:bodyPr spcFirstLastPara="1" wrap="square" lIns="91425" tIns="91425" rIns="91425" bIns="91425" anchor="t" anchorCtr="0">
            <a:normAutofit lnSpcReduction="10000"/>
          </a:bodyPr>
          <a:lstStyle/>
          <a:p>
            <a:pPr marL="457200" lvl="0" indent="-349250" algn="l" rtl="0">
              <a:lnSpc>
                <a:spcPct val="115000"/>
              </a:lnSpc>
              <a:spcBef>
                <a:spcPts val="0"/>
              </a:spcBef>
              <a:spcAft>
                <a:spcPts val="0"/>
              </a:spcAft>
              <a:buSzPts val="1900"/>
              <a:buChar char="●"/>
            </a:pPr>
            <a:r>
              <a:rPr lang="en-US" sz="1900"/>
              <a:t>Create a hiring strategy based on the types of employees you are hiring</a:t>
            </a:r>
            <a:endParaRPr sz="1900"/>
          </a:p>
          <a:p>
            <a:pPr marL="457200" lvl="0" indent="-349250" algn="l" rtl="0">
              <a:lnSpc>
                <a:spcPct val="115000"/>
              </a:lnSpc>
              <a:spcBef>
                <a:spcPts val="0"/>
              </a:spcBef>
              <a:spcAft>
                <a:spcPts val="0"/>
              </a:spcAft>
              <a:buSzPts val="1900"/>
              <a:buChar char="●"/>
            </a:pPr>
            <a:r>
              <a:rPr lang="en-US" sz="1900"/>
              <a:t>Create, refine or optimize your job descriptions</a:t>
            </a:r>
            <a:endParaRPr sz="1900"/>
          </a:p>
          <a:p>
            <a:pPr marL="457200" lvl="0" indent="-349250" algn="l" rtl="0">
              <a:lnSpc>
                <a:spcPct val="115000"/>
              </a:lnSpc>
              <a:spcBef>
                <a:spcPts val="0"/>
              </a:spcBef>
              <a:spcAft>
                <a:spcPts val="0"/>
              </a:spcAft>
              <a:buSzPts val="1900"/>
              <a:buChar char="●"/>
            </a:pPr>
            <a:r>
              <a:rPr lang="en-US" sz="1900"/>
              <a:t>Write mission, vision and values statements</a:t>
            </a:r>
            <a:endParaRPr sz="1900"/>
          </a:p>
          <a:p>
            <a:pPr marL="457200" lvl="0" indent="-349250" algn="l" rtl="0">
              <a:lnSpc>
                <a:spcPct val="115000"/>
              </a:lnSpc>
              <a:spcBef>
                <a:spcPts val="0"/>
              </a:spcBef>
              <a:spcAft>
                <a:spcPts val="0"/>
              </a:spcAft>
              <a:buSzPts val="1900"/>
              <a:buChar char="●"/>
            </a:pPr>
            <a:r>
              <a:rPr lang="en-US" sz="1900"/>
              <a:t>Create a newsletter or other retention materials</a:t>
            </a:r>
            <a:endParaRPr sz="1900"/>
          </a:p>
          <a:p>
            <a:pPr marL="457200" lvl="0" indent="-349250" algn="l" rtl="0">
              <a:lnSpc>
                <a:spcPct val="115000"/>
              </a:lnSpc>
              <a:spcBef>
                <a:spcPts val="0"/>
              </a:spcBef>
              <a:spcAft>
                <a:spcPts val="0"/>
              </a:spcAft>
              <a:buSzPts val="1900"/>
              <a:buChar char="●"/>
            </a:pPr>
            <a:r>
              <a:rPr lang="en-US" sz="1900"/>
              <a:t>Get advice based on specific topics or issues</a:t>
            </a:r>
            <a:endParaRPr sz="1900"/>
          </a:p>
          <a:p>
            <a:pPr marL="457200" lvl="0" indent="-349250" algn="l" rtl="0">
              <a:lnSpc>
                <a:spcPct val="115000"/>
              </a:lnSpc>
              <a:spcBef>
                <a:spcPts val="0"/>
              </a:spcBef>
              <a:spcAft>
                <a:spcPts val="0"/>
              </a:spcAft>
              <a:buSzPts val="1900"/>
              <a:buChar char="●"/>
            </a:pPr>
            <a:r>
              <a:rPr lang="en-US" sz="1900"/>
              <a:t>Brainstorm ideas</a:t>
            </a:r>
            <a:endParaRPr sz="1900"/>
          </a:p>
          <a:p>
            <a:pPr marL="457200" lvl="0" indent="-349250" algn="l" rtl="0">
              <a:lnSpc>
                <a:spcPct val="115000"/>
              </a:lnSpc>
              <a:spcBef>
                <a:spcPts val="0"/>
              </a:spcBef>
              <a:spcAft>
                <a:spcPts val="0"/>
              </a:spcAft>
              <a:buSzPts val="1900"/>
              <a:buChar char="●"/>
            </a:pPr>
            <a:r>
              <a:rPr lang="en-US" sz="1900"/>
              <a:t>Create step by step plan</a:t>
            </a:r>
            <a:endParaRPr sz="1900"/>
          </a:p>
        </p:txBody>
      </p:sp>
      <p:pic>
        <p:nvPicPr>
          <p:cNvPr id="226" name="Google Shape;226;g2819ebf0820_3_27"/>
          <p:cNvPicPr preferRelativeResize="0"/>
          <p:nvPr/>
        </p:nvPicPr>
        <p:blipFill>
          <a:blip r:embed="rId3">
            <a:alphaModFix/>
          </a:blip>
          <a:stretch>
            <a:fillRect/>
          </a:stretch>
        </p:blipFill>
        <p:spPr>
          <a:xfrm>
            <a:off x="654425" y="3159301"/>
            <a:ext cx="3459523" cy="1945976"/>
          </a:xfrm>
          <a:prstGeom prst="rect">
            <a:avLst/>
          </a:prstGeom>
          <a:noFill/>
          <a:ln>
            <a:noFill/>
          </a:ln>
        </p:spPr>
      </p:pic>
      <p:pic>
        <p:nvPicPr>
          <p:cNvPr id="227" name="Google Shape;227;g2819ebf0820_3_27"/>
          <p:cNvPicPr preferRelativeResize="0"/>
          <p:nvPr/>
        </p:nvPicPr>
        <p:blipFill>
          <a:blip r:embed="rId4">
            <a:alphaModFix/>
          </a:blip>
          <a:stretch>
            <a:fillRect/>
          </a:stretch>
        </p:blipFill>
        <p:spPr>
          <a:xfrm>
            <a:off x="5975300" y="2014600"/>
            <a:ext cx="3061849" cy="2189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F6F8"/>
        </a:solidFill>
        <a:effectLst/>
      </p:bgPr>
    </p:bg>
    <p:spTree>
      <p:nvGrpSpPr>
        <p:cNvPr id="1" name="Shape 231"/>
        <p:cNvGrpSpPr/>
        <p:nvPr/>
      </p:nvGrpSpPr>
      <p:grpSpPr>
        <a:xfrm>
          <a:off x="0" y="0"/>
          <a:ext cx="0" cy="0"/>
          <a:chOff x="0" y="0"/>
          <a:chExt cx="0" cy="0"/>
        </a:xfrm>
      </p:grpSpPr>
      <p:grpSp>
        <p:nvGrpSpPr>
          <p:cNvPr id="232" name="Google Shape;232;g2830bcfd8fa_0_9"/>
          <p:cNvGrpSpPr/>
          <p:nvPr/>
        </p:nvGrpSpPr>
        <p:grpSpPr>
          <a:xfrm>
            <a:off x="271506" y="603098"/>
            <a:ext cx="8791421" cy="4265816"/>
            <a:chOff x="767600" y="603116"/>
            <a:chExt cx="8219354" cy="4113612"/>
          </a:xfrm>
        </p:grpSpPr>
        <p:pic>
          <p:nvPicPr>
            <p:cNvPr id="233" name="Google Shape;233;g2830bcfd8fa_0_9"/>
            <p:cNvPicPr preferRelativeResize="0"/>
            <p:nvPr/>
          </p:nvPicPr>
          <p:blipFill>
            <a:blip r:embed="rId3">
              <a:alphaModFix/>
            </a:blip>
            <a:stretch>
              <a:fillRect/>
            </a:stretch>
          </p:blipFill>
          <p:spPr>
            <a:xfrm>
              <a:off x="767600" y="603116"/>
              <a:ext cx="3804404" cy="4113612"/>
            </a:xfrm>
            <a:prstGeom prst="rect">
              <a:avLst/>
            </a:prstGeom>
            <a:noFill/>
            <a:ln>
              <a:noFill/>
            </a:ln>
          </p:spPr>
        </p:pic>
        <p:pic>
          <p:nvPicPr>
            <p:cNvPr id="234" name="Google Shape;234;g2830bcfd8fa_0_9"/>
            <p:cNvPicPr preferRelativeResize="0"/>
            <p:nvPr/>
          </p:nvPicPr>
          <p:blipFill rotWithShape="1">
            <a:blip r:embed="rId4">
              <a:alphaModFix/>
            </a:blip>
            <a:srcRect b="3044"/>
            <a:stretch/>
          </p:blipFill>
          <p:spPr>
            <a:xfrm>
              <a:off x="4572008" y="603118"/>
              <a:ext cx="4414946" cy="3566682"/>
            </a:xfrm>
            <a:prstGeom prst="rect">
              <a:avLst/>
            </a:prstGeom>
            <a:noFill/>
            <a:ln>
              <a:noFill/>
            </a:ln>
          </p:spPr>
        </p:pic>
      </p:grpSp>
      <p:sp>
        <p:nvSpPr>
          <p:cNvPr id="235" name="Google Shape;235;g2830bcfd8fa_0_9"/>
          <p:cNvSpPr txBox="1">
            <a:spLocks noGrp="1"/>
          </p:cNvSpPr>
          <p:nvPr>
            <p:ph type="title"/>
          </p:nvPr>
        </p:nvSpPr>
        <p:spPr>
          <a:xfrm>
            <a:off x="311700" y="169191"/>
            <a:ext cx="85206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990"/>
              <a:buNone/>
            </a:pPr>
            <a:r>
              <a:rPr lang="en-US" sz="1380" b="0">
                <a:solidFill>
                  <a:srgbClr val="343541"/>
                </a:solidFill>
                <a:latin typeface="Roboto"/>
                <a:ea typeface="Roboto"/>
                <a:cs typeface="Roboto"/>
                <a:sym typeface="Roboto"/>
              </a:rPr>
              <a:t>Create an effective and compelling job description that will help me recruit new drivers for my bus company.</a:t>
            </a:r>
            <a:endParaRPr sz="282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F6F8"/>
        </a:solidFill>
        <a:effectLst/>
      </p:bgPr>
    </p:bg>
    <p:spTree>
      <p:nvGrpSpPr>
        <p:cNvPr id="1" name="Shape 239"/>
        <p:cNvGrpSpPr/>
        <p:nvPr/>
      </p:nvGrpSpPr>
      <p:grpSpPr>
        <a:xfrm>
          <a:off x="0" y="0"/>
          <a:ext cx="0" cy="0"/>
          <a:chOff x="0" y="0"/>
          <a:chExt cx="0" cy="0"/>
        </a:xfrm>
      </p:grpSpPr>
      <p:pic>
        <p:nvPicPr>
          <p:cNvPr id="240" name="Google Shape;240;g2830bcfd8fa_0_19"/>
          <p:cNvPicPr preferRelativeResize="0"/>
          <p:nvPr/>
        </p:nvPicPr>
        <p:blipFill rotWithShape="1">
          <a:blip r:embed="rId3">
            <a:alphaModFix/>
          </a:blip>
          <a:srcRect b="1883"/>
          <a:stretch/>
        </p:blipFill>
        <p:spPr>
          <a:xfrm>
            <a:off x="4457975" y="779025"/>
            <a:ext cx="4419599" cy="3518077"/>
          </a:xfrm>
          <a:prstGeom prst="rect">
            <a:avLst/>
          </a:prstGeom>
          <a:noFill/>
          <a:ln>
            <a:noFill/>
          </a:ln>
        </p:spPr>
      </p:pic>
      <p:sp>
        <p:nvSpPr>
          <p:cNvPr id="241" name="Google Shape;241;g2830bcfd8fa_0_19"/>
          <p:cNvSpPr txBox="1">
            <a:spLocks noGrp="1"/>
          </p:cNvSpPr>
          <p:nvPr>
            <p:ph type="title"/>
          </p:nvPr>
        </p:nvSpPr>
        <p:spPr>
          <a:xfrm>
            <a:off x="311700" y="76191"/>
            <a:ext cx="85206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990"/>
              <a:buNone/>
            </a:pPr>
            <a:r>
              <a:rPr lang="en-US" sz="1280" b="0">
                <a:solidFill>
                  <a:srgbClr val="343541"/>
                </a:solidFill>
                <a:latin typeface="Roboto"/>
                <a:ea typeface="Roboto"/>
                <a:cs typeface="Roboto"/>
                <a:sym typeface="Roboto"/>
              </a:rPr>
              <a:t>I would like you to ask me everything you need to know to completely and effectively create an effective and compelling job description that will help me recruit new drivers for my bus company.</a:t>
            </a:r>
            <a:endParaRPr sz="2720"/>
          </a:p>
        </p:txBody>
      </p:sp>
      <p:pic>
        <p:nvPicPr>
          <p:cNvPr id="242" name="Google Shape;242;g2830bcfd8fa_0_19"/>
          <p:cNvPicPr preferRelativeResize="0"/>
          <p:nvPr/>
        </p:nvPicPr>
        <p:blipFill>
          <a:blip r:embed="rId4">
            <a:alphaModFix/>
          </a:blip>
          <a:stretch>
            <a:fillRect/>
          </a:stretch>
        </p:blipFill>
        <p:spPr>
          <a:xfrm>
            <a:off x="266413" y="725091"/>
            <a:ext cx="4281511" cy="411360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278dcbec8e2_0_6"/>
          <p:cNvSpPr txBox="1">
            <a:spLocks noGrp="1"/>
          </p:cNvSpPr>
          <p:nvPr>
            <p:ph type="body" idx="1"/>
          </p:nvPr>
        </p:nvSpPr>
        <p:spPr>
          <a:xfrm>
            <a:off x="311700" y="784475"/>
            <a:ext cx="8027700" cy="37701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US" sz="1900"/>
              <a:t>Job Descriptions Example</a:t>
            </a:r>
            <a:endParaRPr sz="1900"/>
          </a:p>
          <a:p>
            <a:pPr marL="457200" lvl="0" indent="-342900" algn="l" rtl="0">
              <a:lnSpc>
                <a:spcPct val="115000"/>
              </a:lnSpc>
              <a:spcBef>
                <a:spcPts val="0"/>
              </a:spcBef>
              <a:spcAft>
                <a:spcPts val="0"/>
              </a:spcAft>
              <a:buSzPts val="1800"/>
              <a:buChar char="●"/>
            </a:pPr>
            <a:r>
              <a:rPr lang="en-US" sz="1900" i="1"/>
              <a:t>I would like you to ask me everything you need to know to completely and effectively create an effective and compelling job description that will help me recruit new drivers for my bus company.</a:t>
            </a:r>
            <a:br>
              <a:rPr lang="en-US" sz="1900" i="1"/>
            </a:br>
            <a:endParaRPr sz="1900" i="1"/>
          </a:p>
          <a:p>
            <a:pPr marL="457200" lvl="0" indent="-349250" algn="l" rtl="0">
              <a:lnSpc>
                <a:spcPct val="115000"/>
              </a:lnSpc>
              <a:spcBef>
                <a:spcPts val="0"/>
              </a:spcBef>
              <a:spcAft>
                <a:spcPts val="0"/>
              </a:spcAft>
              <a:buSzPts val="1900"/>
              <a:buChar char="●"/>
            </a:pPr>
            <a:r>
              <a:rPr lang="en-US" sz="1900" i="1"/>
              <a:t>We currently use this job description “&lt;INSERT HERE&gt;”. Can you tell me what people looking for a CDL driving job are likely to think about this job description and how it presents the company? Do you have any questions for me that would enable you to help me optimize this job description?</a:t>
            </a:r>
            <a:endParaRPr i="1"/>
          </a:p>
        </p:txBody>
      </p:sp>
      <p:sp>
        <p:nvSpPr>
          <p:cNvPr id="248" name="Google Shape;248;g278dcbec8e2_0_6"/>
          <p:cNvSpPr txBox="1">
            <a:spLocks noGrp="1"/>
          </p:cNvSpPr>
          <p:nvPr>
            <p:ph type="title"/>
          </p:nvPr>
        </p:nvSpPr>
        <p:spPr>
          <a:xfrm>
            <a:off x="66562" y="-1"/>
            <a:ext cx="9010800" cy="942900"/>
          </a:xfrm>
          <a:prstGeom prst="rect">
            <a:avLst/>
          </a:prstGeom>
          <a:noFill/>
          <a:ln>
            <a:noFill/>
          </a:ln>
        </p:spPr>
        <p:txBody>
          <a:bodyPr spcFirstLastPara="1" wrap="square" lIns="91425" tIns="91425" rIns="91425" bIns="91425" anchor="t" anchorCtr="0">
            <a:normAutofit/>
          </a:bodyPr>
          <a:lstStyle/>
          <a:p>
            <a:pPr marL="285750" lvl="0" indent="-285750" algn="ctr" rtl="0">
              <a:spcBef>
                <a:spcPts val="1200"/>
              </a:spcBef>
              <a:spcAft>
                <a:spcPts val="0"/>
              </a:spcAft>
              <a:buSzPts val="3111"/>
              <a:buNone/>
            </a:pPr>
            <a:r>
              <a:rPr lang="en-US" sz="2750">
                <a:solidFill>
                  <a:schemeClr val="accent1"/>
                </a:solidFill>
              </a:rPr>
              <a:t>Chat GPT- Prompts  </a:t>
            </a:r>
            <a:endParaRPr sz="275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2819ebf0820_1_57"/>
          <p:cNvSpPr txBox="1">
            <a:spLocks noGrp="1"/>
          </p:cNvSpPr>
          <p:nvPr>
            <p:ph type="body" idx="1"/>
          </p:nvPr>
        </p:nvSpPr>
        <p:spPr>
          <a:xfrm>
            <a:off x="311700" y="784476"/>
            <a:ext cx="8520600" cy="37701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US" sz="1900"/>
              <a:t>Value / Mission Statement</a:t>
            </a:r>
            <a:endParaRPr sz="1900"/>
          </a:p>
          <a:p>
            <a:pPr marL="457200" lvl="0" indent="-349250" algn="l" rtl="0">
              <a:lnSpc>
                <a:spcPct val="115000"/>
              </a:lnSpc>
              <a:spcBef>
                <a:spcPts val="0"/>
              </a:spcBef>
              <a:spcAft>
                <a:spcPts val="0"/>
              </a:spcAft>
              <a:buSzPts val="1900"/>
              <a:buChar char="●"/>
            </a:pPr>
            <a:r>
              <a:rPr lang="en-US" sz="1900" i="1"/>
              <a:t>I would like you to ask me everything you need to know in order to help me create a value and mission statement for my company. It is important that mission and values statement reflect who we are and what is important to us, so I would also like any additional recommendations you have for how we can collaborate to create these.</a:t>
            </a:r>
            <a:endParaRPr i="1"/>
          </a:p>
        </p:txBody>
      </p:sp>
      <p:sp>
        <p:nvSpPr>
          <p:cNvPr id="254" name="Google Shape;254;g2819ebf0820_1_57"/>
          <p:cNvSpPr txBox="1">
            <a:spLocks noGrp="1"/>
          </p:cNvSpPr>
          <p:nvPr>
            <p:ph type="title"/>
          </p:nvPr>
        </p:nvSpPr>
        <p:spPr>
          <a:xfrm>
            <a:off x="66562" y="-1"/>
            <a:ext cx="9010800" cy="942900"/>
          </a:xfrm>
          <a:prstGeom prst="rect">
            <a:avLst/>
          </a:prstGeom>
          <a:noFill/>
          <a:ln>
            <a:noFill/>
          </a:ln>
        </p:spPr>
        <p:txBody>
          <a:bodyPr spcFirstLastPara="1" wrap="square" lIns="91425" tIns="91425" rIns="91425" bIns="91425" anchor="t" anchorCtr="0">
            <a:normAutofit/>
          </a:bodyPr>
          <a:lstStyle/>
          <a:p>
            <a:pPr marL="285750" lvl="0" indent="-285750" algn="ctr" rtl="0">
              <a:lnSpc>
                <a:spcPct val="100000"/>
              </a:lnSpc>
              <a:spcBef>
                <a:spcPts val="1200"/>
              </a:spcBef>
              <a:spcAft>
                <a:spcPts val="0"/>
              </a:spcAft>
              <a:buSzPts val="3111"/>
              <a:buNone/>
            </a:pPr>
            <a:r>
              <a:rPr lang="en-US" sz="2750"/>
              <a:t>Chat GPT- </a:t>
            </a:r>
            <a:r>
              <a:rPr lang="en-US" sz="2750">
                <a:solidFill>
                  <a:schemeClr val="accent1"/>
                </a:solidFill>
              </a:rPr>
              <a:t>Prompts  </a:t>
            </a:r>
            <a:endParaRPr/>
          </a:p>
        </p:txBody>
      </p:sp>
      <p:pic>
        <p:nvPicPr>
          <p:cNvPr id="255" name="Google Shape;255;g2819ebf0820_1_57"/>
          <p:cNvPicPr preferRelativeResize="0"/>
          <p:nvPr/>
        </p:nvPicPr>
        <p:blipFill>
          <a:blip r:embed="rId3">
            <a:alphaModFix/>
          </a:blip>
          <a:stretch>
            <a:fillRect/>
          </a:stretch>
        </p:blipFill>
        <p:spPr>
          <a:xfrm>
            <a:off x="2988387" y="2970600"/>
            <a:ext cx="3167125" cy="19466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5F6F8"/>
        </a:solidFill>
        <a:effectLst/>
      </p:bgPr>
    </p:bg>
    <p:spTree>
      <p:nvGrpSpPr>
        <p:cNvPr id="1" name="Shape 259"/>
        <p:cNvGrpSpPr/>
        <p:nvPr/>
      </p:nvGrpSpPr>
      <p:grpSpPr>
        <a:xfrm>
          <a:off x="0" y="0"/>
          <a:ext cx="0" cy="0"/>
          <a:chOff x="0" y="0"/>
          <a:chExt cx="0" cy="0"/>
        </a:xfrm>
      </p:grpSpPr>
      <p:pic>
        <p:nvPicPr>
          <p:cNvPr id="260" name="Google Shape;260;g248d946c47d_0_19"/>
          <p:cNvPicPr preferRelativeResize="0"/>
          <p:nvPr/>
        </p:nvPicPr>
        <p:blipFill>
          <a:blip r:embed="rId3">
            <a:alphaModFix/>
          </a:blip>
          <a:stretch>
            <a:fillRect/>
          </a:stretch>
        </p:blipFill>
        <p:spPr>
          <a:xfrm>
            <a:off x="287864" y="612721"/>
            <a:ext cx="4096800" cy="3608300"/>
          </a:xfrm>
          <a:prstGeom prst="rect">
            <a:avLst/>
          </a:prstGeom>
          <a:noFill/>
          <a:ln>
            <a:noFill/>
          </a:ln>
        </p:spPr>
      </p:pic>
      <p:pic>
        <p:nvPicPr>
          <p:cNvPr id="261" name="Google Shape;261;g248d946c47d_0_19"/>
          <p:cNvPicPr preferRelativeResize="0"/>
          <p:nvPr/>
        </p:nvPicPr>
        <p:blipFill>
          <a:blip r:embed="rId4">
            <a:alphaModFix/>
          </a:blip>
          <a:stretch>
            <a:fillRect/>
          </a:stretch>
        </p:blipFill>
        <p:spPr>
          <a:xfrm>
            <a:off x="4372458" y="655398"/>
            <a:ext cx="3890529" cy="3895801"/>
          </a:xfrm>
          <a:prstGeom prst="rect">
            <a:avLst/>
          </a:prstGeom>
          <a:noFill/>
          <a:ln>
            <a:noFill/>
          </a:ln>
        </p:spPr>
      </p:pic>
      <p:pic>
        <p:nvPicPr>
          <p:cNvPr id="262" name="Google Shape;262;g248d946c47d_0_19"/>
          <p:cNvPicPr preferRelativeResize="0"/>
          <p:nvPr/>
        </p:nvPicPr>
        <p:blipFill rotWithShape="1">
          <a:blip r:embed="rId5">
            <a:alphaModFix/>
          </a:blip>
          <a:srcRect/>
          <a:stretch/>
        </p:blipFill>
        <p:spPr>
          <a:xfrm>
            <a:off x="7382325" y="4313475"/>
            <a:ext cx="1685875" cy="759001"/>
          </a:xfrm>
          <a:prstGeom prst="rect">
            <a:avLst/>
          </a:prstGeom>
          <a:noFill/>
          <a:ln>
            <a:noFill/>
          </a:ln>
        </p:spPr>
      </p:pic>
      <p:sp>
        <p:nvSpPr>
          <p:cNvPr id="263" name="Google Shape;263;g248d946c47d_0_19"/>
          <p:cNvSpPr txBox="1">
            <a:spLocks noGrp="1"/>
          </p:cNvSpPr>
          <p:nvPr>
            <p:ph type="title"/>
          </p:nvPr>
        </p:nvSpPr>
        <p:spPr>
          <a:xfrm>
            <a:off x="66562" y="-1"/>
            <a:ext cx="9010800" cy="942900"/>
          </a:xfrm>
          <a:prstGeom prst="rect">
            <a:avLst/>
          </a:prstGeom>
          <a:noFill/>
          <a:ln>
            <a:noFill/>
          </a:ln>
        </p:spPr>
        <p:txBody>
          <a:bodyPr spcFirstLastPara="1" wrap="square" lIns="91425" tIns="91425" rIns="91425" bIns="91425" anchor="t" anchorCtr="0">
            <a:normAutofit/>
          </a:bodyPr>
          <a:lstStyle/>
          <a:p>
            <a:pPr marL="285750" lvl="0" indent="-285750" algn="ctr" rtl="0">
              <a:lnSpc>
                <a:spcPct val="100000"/>
              </a:lnSpc>
              <a:spcBef>
                <a:spcPts val="1200"/>
              </a:spcBef>
              <a:spcAft>
                <a:spcPts val="0"/>
              </a:spcAft>
              <a:buSzPts val="3111"/>
              <a:buNone/>
            </a:pPr>
            <a:r>
              <a:rPr lang="en-US" sz="2750"/>
              <a:t>Chat GPT- </a:t>
            </a:r>
            <a:r>
              <a:rPr lang="en-US" sz="2750">
                <a:solidFill>
                  <a:schemeClr val="accent1"/>
                </a:solidFill>
              </a:rPr>
              <a:t>Prompts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g2819ebf0820_1_0"/>
          <p:cNvSpPr txBox="1">
            <a:spLocks noGrp="1"/>
          </p:cNvSpPr>
          <p:nvPr>
            <p:ph type="body" idx="1"/>
          </p:nvPr>
        </p:nvSpPr>
        <p:spPr>
          <a:xfrm>
            <a:off x="112475" y="715350"/>
            <a:ext cx="8520600" cy="4281600"/>
          </a:xfrm>
          <a:prstGeom prst="rect">
            <a:avLst/>
          </a:prstGeom>
        </p:spPr>
        <p:txBody>
          <a:bodyPr spcFirstLastPara="1" wrap="square" lIns="91425" tIns="91425" rIns="91425" bIns="91425" anchor="t" anchorCtr="0">
            <a:noAutofit/>
          </a:bodyPr>
          <a:lstStyle/>
          <a:p>
            <a:pPr marL="457200" lvl="0" indent="-356870" algn="l" rtl="0">
              <a:lnSpc>
                <a:spcPct val="95000"/>
              </a:lnSpc>
              <a:spcBef>
                <a:spcPts val="1200"/>
              </a:spcBef>
              <a:spcAft>
                <a:spcPts val="0"/>
              </a:spcAft>
              <a:buSzPts val="2020"/>
              <a:buChar char="●"/>
            </a:pPr>
            <a:r>
              <a:rPr lang="en-US" sz="2020"/>
              <a:t>Overview of the Driving Force and available tools </a:t>
            </a:r>
            <a:endParaRPr sz="2020"/>
          </a:p>
          <a:p>
            <a:pPr marL="0" lvl="0" indent="0" algn="l" rtl="0">
              <a:lnSpc>
                <a:spcPct val="95000"/>
              </a:lnSpc>
              <a:spcBef>
                <a:spcPts val="1200"/>
              </a:spcBef>
              <a:spcAft>
                <a:spcPts val="0"/>
              </a:spcAft>
              <a:buSzPts val="935"/>
              <a:buNone/>
            </a:pPr>
            <a:endParaRPr sz="2020"/>
          </a:p>
          <a:p>
            <a:pPr marL="457200" lvl="0" indent="-356870" algn="l" rtl="0">
              <a:lnSpc>
                <a:spcPct val="95000"/>
              </a:lnSpc>
              <a:spcBef>
                <a:spcPts val="1200"/>
              </a:spcBef>
              <a:spcAft>
                <a:spcPts val="0"/>
              </a:spcAft>
              <a:buSzPts val="2020"/>
              <a:buChar char="●"/>
            </a:pPr>
            <a:r>
              <a:rPr lang="en-US" sz="2020"/>
              <a:t>Guest Speaker:  Athena Grimm</a:t>
            </a:r>
            <a:endParaRPr sz="2020"/>
          </a:p>
          <a:p>
            <a:pPr marL="0" lvl="0" indent="0" algn="l" rtl="0">
              <a:lnSpc>
                <a:spcPct val="95000"/>
              </a:lnSpc>
              <a:spcBef>
                <a:spcPts val="1200"/>
              </a:spcBef>
              <a:spcAft>
                <a:spcPts val="0"/>
              </a:spcAft>
              <a:buNone/>
            </a:pPr>
            <a:endParaRPr sz="2020"/>
          </a:p>
          <a:p>
            <a:pPr marL="457200" lvl="0" indent="-356870" algn="l" rtl="0">
              <a:lnSpc>
                <a:spcPct val="95000"/>
              </a:lnSpc>
              <a:spcBef>
                <a:spcPts val="1200"/>
              </a:spcBef>
              <a:spcAft>
                <a:spcPts val="0"/>
              </a:spcAft>
              <a:buSzPts val="2020"/>
              <a:buChar char="●"/>
            </a:pPr>
            <a:r>
              <a:rPr lang="en-US" sz="2020"/>
              <a:t>Technology and Culture </a:t>
            </a:r>
            <a:endParaRPr sz="2020"/>
          </a:p>
          <a:p>
            <a:pPr marL="0" lvl="0" indent="0" algn="l" rtl="0">
              <a:lnSpc>
                <a:spcPct val="95000"/>
              </a:lnSpc>
              <a:spcBef>
                <a:spcPts val="1200"/>
              </a:spcBef>
              <a:spcAft>
                <a:spcPts val="0"/>
              </a:spcAft>
              <a:buNone/>
            </a:pPr>
            <a:endParaRPr sz="2020"/>
          </a:p>
          <a:p>
            <a:pPr marL="457200" lvl="0" indent="-356870" algn="l" rtl="0">
              <a:lnSpc>
                <a:spcPct val="95000"/>
              </a:lnSpc>
              <a:spcBef>
                <a:spcPts val="1200"/>
              </a:spcBef>
              <a:spcAft>
                <a:spcPts val="0"/>
              </a:spcAft>
              <a:buClr>
                <a:schemeClr val="dk1"/>
              </a:buClr>
              <a:buSzPts val="2020"/>
              <a:buChar char="●"/>
            </a:pPr>
            <a:r>
              <a:rPr lang="en-US" sz="2020">
                <a:solidFill>
                  <a:schemeClr val="dk1"/>
                </a:solidFill>
              </a:rPr>
              <a:t>Chat GPT overview and business examples</a:t>
            </a:r>
            <a:endParaRPr sz="2020"/>
          </a:p>
          <a:p>
            <a:pPr marL="0" lvl="0" indent="0" algn="l" rtl="0">
              <a:lnSpc>
                <a:spcPct val="95000"/>
              </a:lnSpc>
              <a:spcBef>
                <a:spcPts val="1200"/>
              </a:spcBef>
              <a:spcAft>
                <a:spcPts val="0"/>
              </a:spcAft>
              <a:buSzPts val="935"/>
              <a:buNone/>
            </a:pPr>
            <a:endParaRPr sz="2020"/>
          </a:p>
          <a:p>
            <a:pPr marL="457200" lvl="0" indent="-356870" algn="l" rtl="0">
              <a:lnSpc>
                <a:spcPct val="95000"/>
              </a:lnSpc>
              <a:spcBef>
                <a:spcPts val="1200"/>
              </a:spcBef>
              <a:spcAft>
                <a:spcPts val="0"/>
              </a:spcAft>
              <a:buSzPts val="2020"/>
              <a:buChar char="●"/>
            </a:pPr>
            <a:r>
              <a:rPr lang="en-US" sz="2020"/>
              <a:t>Questions</a:t>
            </a:r>
            <a:endParaRPr sz="2020"/>
          </a:p>
          <a:p>
            <a:pPr marL="0" lvl="0" indent="0" algn="l" rtl="0">
              <a:lnSpc>
                <a:spcPct val="95000"/>
              </a:lnSpc>
              <a:spcBef>
                <a:spcPts val="1200"/>
              </a:spcBef>
              <a:spcAft>
                <a:spcPts val="0"/>
              </a:spcAft>
              <a:buClr>
                <a:schemeClr val="dk1"/>
              </a:buClr>
              <a:buSzPts val="935"/>
              <a:buFont typeface="Arial"/>
              <a:buNone/>
            </a:pPr>
            <a:endParaRPr sz="2020"/>
          </a:p>
          <a:p>
            <a:pPr marL="0" lvl="0" indent="0" algn="l" rtl="0">
              <a:lnSpc>
                <a:spcPct val="95000"/>
              </a:lnSpc>
              <a:spcBef>
                <a:spcPts val="1200"/>
              </a:spcBef>
              <a:spcAft>
                <a:spcPts val="0"/>
              </a:spcAft>
              <a:buSzPts val="935"/>
              <a:buNone/>
            </a:pPr>
            <a:endParaRPr sz="2020"/>
          </a:p>
        </p:txBody>
      </p:sp>
      <p:sp>
        <p:nvSpPr>
          <p:cNvPr id="55" name="Google Shape;55;g2819ebf0820_1_0"/>
          <p:cNvSpPr txBox="1">
            <a:spLocks noGrp="1"/>
          </p:cNvSpPr>
          <p:nvPr>
            <p:ph type="title"/>
          </p:nvPr>
        </p:nvSpPr>
        <p:spPr>
          <a:xfrm>
            <a:off x="311700" y="142641"/>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US"/>
              <a:t>Agenda</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78dcbec8e2_0_11"/>
          <p:cNvSpPr txBox="1">
            <a:spLocks noGrp="1"/>
          </p:cNvSpPr>
          <p:nvPr>
            <p:ph type="body" idx="1"/>
          </p:nvPr>
        </p:nvSpPr>
        <p:spPr>
          <a:xfrm>
            <a:off x="311700" y="784476"/>
            <a:ext cx="8520600" cy="37701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US" sz="1900"/>
              <a:t>Communicating with drivers- newsletters</a:t>
            </a:r>
            <a:endParaRPr sz="1900"/>
          </a:p>
          <a:p>
            <a:pPr marL="457200" lvl="0" indent="-349250" algn="l" rtl="0">
              <a:lnSpc>
                <a:spcPct val="115000"/>
              </a:lnSpc>
              <a:spcBef>
                <a:spcPts val="0"/>
              </a:spcBef>
              <a:spcAft>
                <a:spcPts val="0"/>
              </a:spcAft>
              <a:buSzPts val="1900"/>
              <a:buChar char="●"/>
            </a:pPr>
            <a:r>
              <a:rPr lang="en-US" sz="1900" i="1"/>
              <a:t>My bus company has 20 employee drivers and I would like to create a newsletter for them. What questions do you have for me so you can create an effective and informative newsletter that helps us connect with drivers and keep them informed about what is going on at our company?</a:t>
            </a:r>
            <a:endParaRPr sz="1900" i="1"/>
          </a:p>
          <a:p>
            <a:pPr marL="457200" lvl="0" indent="0" algn="l" rtl="0">
              <a:lnSpc>
                <a:spcPct val="115000"/>
              </a:lnSpc>
              <a:spcBef>
                <a:spcPts val="0"/>
              </a:spcBef>
              <a:spcAft>
                <a:spcPts val="0"/>
              </a:spcAft>
              <a:buNone/>
            </a:pPr>
            <a:endParaRPr sz="1900"/>
          </a:p>
          <a:p>
            <a:pPr marL="457200" lvl="0" indent="0" algn="l" rtl="0">
              <a:lnSpc>
                <a:spcPct val="115000"/>
              </a:lnSpc>
              <a:spcBef>
                <a:spcPts val="0"/>
              </a:spcBef>
              <a:spcAft>
                <a:spcPts val="0"/>
              </a:spcAft>
              <a:buNone/>
            </a:pPr>
            <a:endParaRPr sz="1900"/>
          </a:p>
          <a:p>
            <a:pPr marL="457200" lvl="0" indent="-228600" algn="l" rtl="0">
              <a:lnSpc>
                <a:spcPct val="115000"/>
              </a:lnSpc>
              <a:spcBef>
                <a:spcPts val="0"/>
              </a:spcBef>
              <a:spcAft>
                <a:spcPts val="0"/>
              </a:spcAft>
              <a:buClr>
                <a:srgbClr val="000000"/>
              </a:buClr>
              <a:buSzPts val="1946"/>
              <a:buNone/>
            </a:pPr>
            <a:endParaRPr/>
          </a:p>
          <a:p>
            <a:pPr marL="0" lvl="0" indent="0" algn="l" rtl="0">
              <a:lnSpc>
                <a:spcPct val="115000"/>
              </a:lnSpc>
              <a:spcBef>
                <a:spcPts val="0"/>
              </a:spcBef>
              <a:spcAft>
                <a:spcPts val="0"/>
              </a:spcAft>
              <a:buSzPts val="2118"/>
              <a:buNone/>
            </a:pPr>
            <a:endParaRPr/>
          </a:p>
          <a:p>
            <a:pPr marL="457200" lvl="0" indent="-228600" algn="l" rtl="0">
              <a:lnSpc>
                <a:spcPct val="115000"/>
              </a:lnSpc>
              <a:spcBef>
                <a:spcPts val="0"/>
              </a:spcBef>
              <a:spcAft>
                <a:spcPts val="0"/>
              </a:spcAft>
              <a:buClr>
                <a:srgbClr val="000000"/>
              </a:buClr>
              <a:buSzPts val="1946"/>
              <a:buNone/>
            </a:pPr>
            <a:endParaRPr/>
          </a:p>
        </p:txBody>
      </p:sp>
      <p:sp>
        <p:nvSpPr>
          <p:cNvPr id="269" name="Google Shape;269;g278dcbec8e2_0_11"/>
          <p:cNvSpPr txBox="1">
            <a:spLocks noGrp="1"/>
          </p:cNvSpPr>
          <p:nvPr>
            <p:ph type="title"/>
          </p:nvPr>
        </p:nvSpPr>
        <p:spPr>
          <a:xfrm>
            <a:off x="66562" y="-1"/>
            <a:ext cx="9010800" cy="942900"/>
          </a:xfrm>
          <a:prstGeom prst="rect">
            <a:avLst/>
          </a:prstGeom>
          <a:noFill/>
          <a:ln>
            <a:noFill/>
          </a:ln>
        </p:spPr>
        <p:txBody>
          <a:bodyPr spcFirstLastPara="1" wrap="square" lIns="91425" tIns="91425" rIns="91425" bIns="91425" anchor="t" anchorCtr="0">
            <a:normAutofit/>
          </a:bodyPr>
          <a:lstStyle/>
          <a:p>
            <a:pPr marL="285750" lvl="0" indent="-285750" algn="ctr" rtl="0">
              <a:spcBef>
                <a:spcPts val="1200"/>
              </a:spcBef>
              <a:spcAft>
                <a:spcPts val="0"/>
              </a:spcAft>
              <a:buSzPts val="3111"/>
              <a:buNone/>
            </a:pPr>
            <a:r>
              <a:rPr lang="en-US" sz="2750">
                <a:solidFill>
                  <a:schemeClr val="accent1"/>
                </a:solidFill>
              </a:rPr>
              <a:t>Chat GPT- Prompts </a:t>
            </a:r>
            <a:endParaRPr sz="2750"/>
          </a:p>
        </p:txBody>
      </p:sp>
      <p:pic>
        <p:nvPicPr>
          <p:cNvPr id="270" name="Google Shape;270;g278dcbec8e2_0_11"/>
          <p:cNvPicPr preferRelativeResize="0"/>
          <p:nvPr/>
        </p:nvPicPr>
        <p:blipFill>
          <a:blip r:embed="rId3">
            <a:alphaModFix/>
          </a:blip>
          <a:stretch>
            <a:fillRect/>
          </a:stretch>
        </p:blipFill>
        <p:spPr>
          <a:xfrm>
            <a:off x="2896064" y="2739475"/>
            <a:ext cx="3351776" cy="223365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5F6F8"/>
        </a:solidFill>
        <a:effectLst/>
      </p:bgPr>
    </p:bg>
    <p:spTree>
      <p:nvGrpSpPr>
        <p:cNvPr id="1" name="Shape 274"/>
        <p:cNvGrpSpPr/>
        <p:nvPr/>
      </p:nvGrpSpPr>
      <p:grpSpPr>
        <a:xfrm>
          <a:off x="0" y="0"/>
          <a:ext cx="0" cy="0"/>
          <a:chOff x="0" y="0"/>
          <a:chExt cx="0" cy="0"/>
        </a:xfrm>
      </p:grpSpPr>
      <p:pic>
        <p:nvPicPr>
          <p:cNvPr id="275" name="Google Shape;275;g248d946c47d_0_47"/>
          <p:cNvPicPr preferRelativeResize="0"/>
          <p:nvPr/>
        </p:nvPicPr>
        <p:blipFill rotWithShape="1">
          <a:blip r:embed="rId3">
            <a:alphaModFix/>
          </a:blip>
          <a:srcRect/>
          <a:stretch/>
        </p:blipFill>
        <p:spPr>
          <a:xfrm>
            <a:off x="7382325" y="4313475"/>
            <a:ext cx="1685875" cy="759001"/>
          </a:xfrm>
          <a:prstGeom prst="rect">
            <a:avLst/>
          </a:prstGeom>
          <a:noFill/>
          <a:ln>
            <a:noFill/>
          </a:ln>
        </p:spPr>
      </p:pic>
      <p:sp>
        <p:nvSpPr>
          <p:cNvPr id="276" name="Google Shape;276;g248d946c47d_0_47"/>
          <p:cNvSpPr txBox="1">
            <a:spLocks noGrp="1"/>
          </p:cNvSpPr>
          <p:nvPr>
            <p:ph type="title"/>
          </p:nvPr>
        </p:nvSpPr>
        <p:spPr>
          <a:xfrm>
            <a:off x="66562" y="-1"/>
            <a:ext cx="9010800" cy="942900"/>
          </a:xfrm>
          <a:prstGeom prst="rect">
            <a:avLst/>
          </a:prstGeom>
          <a:noFill/>
          <a:ln>
            <a:noFill/>
          </a:ln>
        </p:spPr>
        <p:txBody>
          <a:bodyPr spcFirstLastPara="1" wrap="square" lIns="91425" tIns="91425" rIns="91425" bIns="91425" anchor="t" anchorCtr="0">
            <a:normAutofit/>
          </a:bodyPr>
          <a:lstStyle/>
          <a:p>
            <a:pPr marL="285750" lvl="0" indent="-285750" algn="ctr" rtl="0">
              <a:lnSpc>
                <a:spcPct val="100000"/>
              </a:lnSpc>
              <a:spcBef>
                <a:spcPts val="1200"/>
              </a:spcBef>
              <a:spcAft>
                <a:spcPts val="0"/>
              </a:spcAft>
              <a:buSzPts val="3111"/>
              <a:buNone/>
            </a:pPr>
            <a:r>
              <a:rPr lang="en-US" sz="2750"/>
              <a:t>Chat GPT- </a:t>
            </a:r>
            <a:r>
              <a:rPr lang="en-US" sz="2750">
                <a:solidFill>
                  <a:schemeClr val="accent1"/>
                </a:solidFill>
              </a:rPr>
              <a:t>Prompts  </a:t>
            </a:r>
            <a:endParaRPr/>
          </a:p>
        </p:txBody>
      </p:sp>
      <p:pic>
        <p:nvPicPr>
          <p:cNvPr id="277" name="Google Shape;277;g248d946c47d_0_47"/>
          <p:cNvPicPr preferRelativeResize="0"/>
          <p:nvPr/>
        </p:nvPicPr>
        <p:blipFill>
          <a:blip r:embed="rId4">
            <a:alphaModFix/>
          </a:blip>
          <a:stretch>
            <a:fillRect/>
          </a:stretch>
        </p:blipFill>
        <p:spPr>
          <a:xfrm>
            <a:off x="160875" y="655400"/>
            <a:ext cx="4483224" cy="3777474"/>
          </a:xfrm>
          <a:prstGeom prst="rect">
            <a:avLst/>
          </a:prstGeom>
          <a:noFill/>
          <a:ln>
            <a:noFill/>
          </a:ln>
        </p:spPr>
      </p:pic>
      <p:pic>
        <p:nvPicPr>
          <p:cNvPr id="278" name="Google Shape;278;g248d946c47d_0_47"/>
          <p:cNvPicPr preferRelativeResize="0"/>
          <p:nvPr/>
        </p:nvPicPr>
        <p:blipFill>
          <a:blip r:embed="rId5">
            <a:alphaModFix/>
          </a:blip>
          <a:stretch>
            <a:fillRect/>
          </a:stretch>
        </p:blipFill>
        <p:spPr>
          <a:xfrm>
            <a:off x="4784100" y="655400"/>
            <a:ext cx="3907449" cy="337898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34"/>
          <p:cNvPicPr preferRelativeResize="0"/>
          <p:nvPr/>
        </p:nvPicPr>
        <p:blipFill rotWithShape="1">
          <a:blip r:embed="rId3">
            <a:alphaModFix/>
          </a:blip>
          <a:srcRect/>
          <a:stretch/>
        </p:blipFill>
        <p:spPr>
          <a:xfrm>
            <a:off x="2488884" y="263084"/>
            <a:ext cx="3966205" cy="1785602"/>
          </a:xfrm>
          <a:prstGeom prst="rect">
            <a:avLst/>
          </a:prstGeom>
          <a:noFill/>
          <a:ln>
            <a:noFill/>
          </a:ln>
        </p:spPr>
      </p:pic>
      <p:sp>
        <p:nvSpPr>
          <p:cNvPr id="284" name="Google Shape;284;p34"/>
          <p:cNvSpPr txBox="1"/>
          <p:nvPr/>
        </p:nvSpPr>
        <p:spPr>
          <a:xfrm>
            <a:off x="705425" y="2522134"/>
            <a:ext cx="7348500" cy="1075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17365D"/>
              </a:buClr>
              <a:buSzPts val="990"/>
              <a:buFont typeface="Helvetica Neue"/>
              <a:buNone/>
            </a:pPr>
            <a:r>
              <a:rPr lang="en-US" sz="5020">
                <a:solidFill>
                  <a:srgbClr val="17365D"/>
                </a:solidFill>
                <a:latin typeface="Helvetica Neue"/>
                <a:ea typeface="Helvetica Neue"/>
                <a:cs typeface="Helvetica Neue"/>
                <a:sym typeface="Helvetica Neue"/>
              </a:rPr>
              <a:t>Questions?</a:t>
            </a:r>
            <a:endParaRPr sz="40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39"/>
          <p:cNvPicPr preferRelativeResize="0"/>
          <p:nvPr/>
        </p:nvPicPr>
        <p:blipFill rotWithShape="1">
          <a:blip r:embed="rId3">
            <a:alphaModFix/>
          </a:blip>
          <a:srcRect/>
          <a:stretch/>
        </p:blipFill>
        <p:spPr>
          <a:xfrm>
            <a:off x="2470663" y="290924"/>
            <a:ext cx="4202673" cy="1892051"/>
          </a:xfrm>
          <a:prstGeom prst="rect">
            <a:avLst/>
          </a:prstGeom>
          <a:noFill/>
          <a:ln>
            <a:noFill/>
          </a:ln>
        </p:spPr>
      </p:pic>
      <p:sp>
        <p:nvSpPr>
          <p:cNvPr id="290" name="Google Shape;290;p39"/>
          <p:cNvSpPr txBox="1"/>
          <p:nvPr/>
        </p:nvSpPr>
        <p:spPr>
          <a:xfrm>
            <a:off x="-84779" y="2376344"/>
            <a:ext cx="9144000" cy="985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US" sz="2700" b="1" i="0" u="none" strike="noStrike" cap="none">
                <a:solidFill>
                  <a:srgbClr val="17365D"/>
                </a:solidFill>
                <a:highlight>
                  <a:srgbClr val="FFFFFF"/>
                </a:highlight>
                <a:latin typeface="Arial"/>
                <a:ea typeface="Arial"/>
                <a:cs typeface="Arial"/>
                <a:sym typeface="Arial"/>
              </a:rPr>
              <a:t>To Learn More About The Driving Force Visit </a:t>
            </a:r>
            <a:endParaRPr sz="2700" b="1" i="0" u="none" strike="noStrike" cap="none">
              <a:solidFill>
                <a:srgbClr val="17365D"/>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2500"/>
              <a:buFont typeface="Arial"/>
              <a:buNone/>
            </a:pPr>
            <a:r>
              <a:rPr lang="en-US" sz="2500" b="0" i="0" u="sng" strike="noStrike" cap="none">
                <a:solidFill>
                  <a:srgbClr val="0070C0"/>
                </a:solidFill>
                <a:highlight>
                  <a:srgbClr val="FFFFFF"/>
                </a:highlight>
                <a:latin typeface="Arial"/>
                <a:ea typeface="Arial"/>
                <a:cs typeface="Arial"/>
                <a:sym typeface="Arial"/>
                <a:hlinkClick r:id="rId4">
                  <a:extLst>
                    <a:ext uri="{A12FA001-AC4F-418D-AE19-62706E023703}">
                      <ahyp:hlinkClr xmlns:ahyp="http://schemas.microsoft.com/office/drawing/2018/hyperlinkcolor" val="tx"/>
                    </a:ext>
                  </a:extLst>
                </a:hlinkClick>
              </a:rPr>
              <a:t>https://www.buses.org/about/drivingforce</a:t>
            </a:r>
            <a:endParaRPr sz="2700" b="0" i="0" u="none" strike="noStrike" cap="none">
              <a:solidFill>
                <a:srgbClr val="17365D"/>
              </a:solidFill>
              <a:latin typeface="Arial"/>
              <a:ea typeface="Arial"/>
              <a:cs typeface="Arial"/>
              <a:sym typeface="Arial"/>
            </a:endParaRPr>
          </a:p>
        </p:txBody>
      </p:sp>
      <p:sp>
        <p:nvSpPr>
          <p:cNvPr id="291" name="Google Shape;291;p39"/>
          <p:cNvSpPr txBox="1"/>
          <p:nvPr/>
        </p:nvSpPr>
        <p:spPr>
          <a:xfrm>
            <a:off x="340171" y="3480691"/>
            <a:ext cx="8294100" cy="1754296"/>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US" sz="2500" b="0" i="0" u="none" strike="noStrike" cap="none">
                <a:solidFill>
                  <a:srgbClr val="17365D"/>
                </a:solidFill>
                <a:highlight>
                  <a:srgbClr val="FFFFFF"/>
                </a:highlight>
                <a:latin typeface="Arial"/>
                <a:ea typeface="Arial"/>
                <a:cs typeface="Arial"/>
                <a:sym typeface="Arial"/>
              </a:rPr>
              <a:t>Have an idea or want to share feedback?</a:t>
            </a:r>
            <a:endParaRPr sz="2500" b="0" i="0" u="none" strike="noStrike" cap="none">
              <a:solidFill>
                <a:srgbClr val="17365D"/>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2500"/>
              <a:buFont typeface="Arial"/>
              <a:buNone/>
            </a:pPr>
            <a:r>
              <a:rPr lang="en-US" sz="2500" b="0" i="0" u="none" strike="noStrike" cap="none">
                <a:solidFill>
                  <a:srgbClr val="17365D"/>
                </a:solidFill>
                <a:highlight>
                  <a:srgbClr val="FFFFFF"/>
                </a:highlight>
                <a:latin typeface="Arial"/>
                <a:ea typeface="Arial"/>
                <a:cs typeface="Arial"/>
                <a:sym typeface="Arial"/>
              </a:rPr>
              <a:t>Email </a:t>
            </a:r>
            <a:r>
              <a:rPr lang="en-US" sz="2500" b="0" i="0" u="sng" strike="noStrike" cap="none">
                <a:solidFill>
                  <a:schemeClr val="hlink"/>
                </a:solidFill>
                <a:highlight>
                  <a:srgbClr val="FFFFFF"/>
                </a:highlight>
                <a:latin typeface="Arial"/>
                <a:ea typeface="Arial"/>
                <a:cs typeface="Arial"/>
                <a:sym typeface="Arial"/>
                <a:hlinkClick r:id="rId5"/>
              </a:rPr>
              <a:t>DrivingForce@buses.org</a:t>
            </a:r>
            <a:endParaRPr sz="2500" b="0" i="0" u="sng" strike="noStrike" cap="none">
              <a:solidFill>
                <a:schemeClr val="hlink"/>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2500"/>
              <a:buFont typeface="Arial"/>
              <a:buNone/>
            </a:pPr>
            <a:endParaRPr sz="2500" b="0" i="0" u="sng" strike="noStrike" cap="none">
              <a:solidFill>
                <a:schemeClr val="hlink"/>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2500"/>
              <a:buFont typeface="Arial"/>
              <a:buNone/>
            </a:pPr>
            <a:r>
              <a:rPr lang="en-US" sz="2500" b="0" i="0" u="none" strike="noStrike" cap="none">
                <a:solidFill>
                  <a:srgbClr val="112845"/>
                </a:solidFill>
                <a:highlight>
                  <a:srgbClr val="FFFFFF"/>
                </a:highlight>
                <a:latin typeface="Arial"/>
                <a:ea typeface="Arial"/>
                <a:cs typeface="Arial"/>
                <a:sym typeface="Arial"/>
              </a:rPr>
              <a:t>Erin Ducharme </a:t>
            </a:r>
            <a:r>
              <a:rPr lang="en-US" sz="2500" b="0" i="0" u="sng" strike="noStrike" cap="none">
                <a:solidFill>
                  <a:schemeClr val="hlink"/>
                </a:solidFill>
                <a:highlight>
                  <a:srgbClr val="FFFFFF"/>
                </a:highlight>
                <a:latin typeface="Arial"/>
                <a:ea typeface="Arial"/>
                <a:cs typeface="Arial"/>
                <a:sym typeface="Arial"/>
              </a:rPr>
              <a:t>educharme@bloombus.com</a:t>
            </a:r>
            <a:endParaRPr sz="2700" b="0" i="0" u="none" strike="noStrike" cap="none">
              <a:solidFill>
                <a:srgbClr val="17365D"/>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40"/>
          <p:cNvPicPr preferRelativeResize="0"/>
          <p:nvPr/>
        </p:nvPicPr>
        <p:blipFill rotWithShape="1">
          <a:blip r:embed="rId3">
            <a:alphaModFix/>
          </a:blip>
          <a:srcRect/>
          <a:stretch/>
        </p:blipFill>
        <p:spPr>
          <a:xfrm>
            <a:off x="522049" y="748447"/>
            <a:ext cx="8099896" cy="36466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7"/>
          <p:cNvSpPr txBox="1">
            <a:spLocks noGrp="1"/>
          </p:cNvSpPr>
          <p:nvPr>
            <p:ph type="body" idx="1"/>
          </p:nvPr>
        </p:nvSpPr>
        <p:spPr>
          <a:xfrm>
            <a:off x="311700" y="879525"/>
            <a:ext cx="8520600" cy="3689700"/>
          </a:xfrm>
          <a:prstGeom prst="rect">
            <a:avLst/>
          </a:prstGeom>
          <a:noFill/>
          <a:ln>
            <a:noFill/>
          </a:ln>
        </p:spPr>
        <p:txBody>
          <a:bodyPr spcFirstLastPara="1" wrap="square" lIns="91425" tIns="91425" rIns="91425" bIns="91425" anchor="ctr" anchorCtr="0">
            <a:normAutofit/>
          </a:bodyPr>
          <a:lstStyle/>
          <a:p>
            <a:pPr marL="0" lvl="0" indent="0" algn="ctr" rtl="0">
              <a:lnSpc>
                <a:spcPct val="115000"/>
              </a:lnSpc>
              <a:spcBef>
                <a:spcPts val="0"/>
              </a:spcBef>
              <a:spcAft>
                <a:spcPts val="0"/>
              </a:spcAft>
              <a:buSzPts val="1200"/>
              <a:buNone/>
            </a:pPr>
            <a:r>
              <a:rPr lang="en-US" sz="1900" b="1">
                <a:solidFill>
                  <a:schemeClr val="dk1"/>
                </a:solidFill>
                <a:highlight>
                  <a:schemeClr val="lt1"/>
                </a:highlight>
              </a:rPr>
              <a:t>James Blain,</a:t>
            </a:r>
            <a:r>
              <a:rPr lang="en-US" sz="1900">
                <a:solidFill>
                  <a:schemeClr val="dk1"/>
                </a:solidFill>
                <a:highlight>
                  <a:schemeClr val="lt1"/>
                </a:highlight>
              </a:rPr>
              <a:t> PAX Training</a:t>
            </a:r>
            <a:endParaRPr sz="1900">
              <a:solidFill>
                <a:schemeClr val="dk1"/>
              </a:solidFill>
              <a:highlight>
                <a:schemeClr val="lt1"/>
              </a:highlight>
            </a:endParaRPr>
          </a:p>
          <a:p>
            <a:pPr marL="0" lvl="0" indent="0" algn="ctr" rtl="0">
              <a:lnSpc>
                <a:spcPct val="115000"/>
              </a:lnSpc>
              <a:spcBef>
                <a:spcPts val="0"/>
              </a:spcBef>
              <a:spcAft>
                <a:spcPts val="0"/>
              </a:spcAft>
              <a:buSzPts val="1200"/>
              <a:buNone/>
            </a:pPr>
            <a:r>
              <a:rPr lang="en-US" sz="1900" b="1">
                <a:solidFill>
                  <a:schemeClr val="dk1"/>
                </a:solidFill>
                <a:highlight>
                  <a:schemeClr val="lt1"/>
                </a:highlight>
              </a:rPr>
              <a:t>Erin Ducharme,</a:t>
            </a:r>
            <a:r>
              <a:rPr lang="en-US" sz="1900">
                <a:solidFill>
                  <a:schemeClr val="dk1"/>
                </a:solidFill>
                <a:highlight>
                  <a:schemeClr val="lt1"/>
                </a:highlight>
              </a:rPr>
              <a:t> Bloom’s Bus</a:t>
            </a:r>
            <a:endParaRPr sz="1900">
              <a:solidFill>
                <a:schemeClr val="dk1"/>
              </a:solidFill>
              <a:highlight>
                <a:schemeClr val="lt1"/>
              </a:highlight>
            </a:endParaRPr>
          </a:p>
          <a:p>
            <a:pPr marL="0" lvl="0" indent="0" algn="ctr" rtl="0">
              <a:lnSpc>
                <a:spcPct val="115000"/>
              </a:lnSpc>
              <a:spcBef>
                <a:spcPts val="0"/>
              </a:spcBef>
              <a:spcAft>
                <a:spcPts val="0"/>
              </a:spcAft>
              <a:buSzPts val="1200"/>
              <a:buNone/>
            </a:pPr>
            <a:r>
              <a:rPr lang="en-US" sz="1900" b="1">
                <a:solidFill>
                  <a:schemeClr val="dk1"/>
                </a:solidFill>
                <a:highlight>
                  <a:schemeClr val="lt1"/>
                </a:highlight>
              </a:rPr>
              <a:t>Adam Hall</a:t>
            </a:r>
            <a:r>
              <a:rPr lang="en-US" sz="1900">
                <a:solidFill>
                  <a:schemeClr val="dk1"/>
                </a:solidFill>
                <a:highlight>
                  <a:schemeClr val="lt1"/>
                </a:highlight>
              </a:rPr>
              <a:t>, Bridgestone Fleet Care</a:t>
            </a:r>
            <a:endParaRPr sz="1900">
              <a:solidFill>
                <a:schemeClr val="dk1"/>
              </a:solidFill>
              <a:highlight>
                <a:schemeClr val="lt1"/>
              </a:highlight>
            </a:endParaRPr>
          </a:p>
          <a:p>
            <a:pPr marL="0" lvl="0" indent="0" algn="ctr" rtl="0">
              <a:lnSpc>
                <a:spcPct val="115000"/>
              </a:lnSpc>
              <a:spcBef>
                <a:spcPts val="0"/>
              </a:spcBef>
              <a:spcAft>
                <a:spcPts val="0"/>
              </a:spcAft>
              <a:buSzPts val="1200"/>
              <a:buNone/>
            </a:pPr>
            <a:r>
              <a:rPr lang="en-US" sz="1900" b="1">
                <a:solidFill>
                  <a:schemeClr val="dk1"/>
                </a:solidFill>
                <a:highlight>
                  <a:schemeClr val="lt1"/>
                </a:highlight>
              </a:rPr>
              <a:t>Brent Maitland</a:t>
            </a:r>
            <a:r>
              <a:rPr lang="en-US" sz="1900">
                <a:solidFill>
                  <a:schemeClr val="dk1"/>
                </a:solidFill>
                <a:highlight>
                  <a:schemeClr val="lt1"/>
                </a:highlight>
              </a:rPr>
              <a:t>, MCI</a:t>
            </a:r>
            <a:endParaRPr sz="1900">
              <a:solidFill>
                <a:schemeClr val="dk1"/>
              </a:solidFill>
              <a:highlight>
                <a:schemeClr val="lt1"/>
              </a:highlight>
            </a:endParaRPr>
          </a:p>
          <a:p>
            <a:pPr marL="0" lvl="0" indent="0" algn="ctr" rtl="0">
              <a:lnSpc>
                <a:spcPct val="115000"/>
              </a:lnSpc>
              <a:spcBef>
                <a:spcPts val="0"/>
              </a:spcBef>
              <a:spcAft>
                <a:spcPts val="0"/>
              </a:spcAft>
              <a:buSzPts val="1200"/>
              <a:buNone/>
            </a:pPr>
            <a:r>
              <a:rPr lang="en-US" sz="1900" b="1">
                <a:solidFill>
                  <a:schemeClr val="dk1"/>
                </a:solidFill>
                <a:highlight>
                  <a:schemeClr val="lt1"/>
                </a:highlight>
              </a:rPr>
              <a:t>Pam Martinez</a:t>
            </a:r>
            <a:r>
              <a:rPr lang="en-US" sz="1900">
                <a:solidFill>
                  <a:schemeClr val="dk1"/>
                </a:solidFill>
                <a:highlight>
                  <a:schemeClr val="lt1"/>
                </a:highlight>
              </a:rPr>
              <a:t>, DATTCO</a:t>
            </a:r>
            <a:endParaRPr sz="1900">
              <a:solidFill>
                <a:schemeClr val="dk1"/>
              </a:solidFill>
              <a:highlight>
                <a:schemeClr val="lt1"/>
              </a:highlight>
            </a:endParaRPr>
          </a:p>
          <a:p>
            <a:pPr marL="0" lvl="0" indent="0" algn="ctr" rtl="0">
              <a:lnSpc>
                <a:spcPct val="115000"/>
              </a:lnSpc>
              <a:spcBef>
                <a:spcPts val="0"/>
              </a:spcBef>
              <a:spcAft>
                <a:spcPts val="0"/>
              </a:spcAft>
              <a:buSzPts val="1200"/>
              <a:buNone/>
            </a:pPr>
            <a:r>
              <a:rPr lang="en-US" sz="1900" b="1">
                <a:solidFill>
                  <a:schemeClr val="dk1"/>
                </a:solidFill>
                <a:highlight>
                  <a:schemeClr val="lt1"/>
                </a:highlight>
              </a:rPr>
              <a:t>Mike McDonal</a:t>
            </a:r>
            <a:r>
              <a:rPr lang="en-US" sz="1900">
                <a:solidFill>
                  <a:schemeClr val="dk1"/>
                </a:solidFill>
                <a:highlight>
                  <a:schemeClr val="lt1"/>
                </a:highlight>
              </a:rPr>
              <a:t>, Saucon Technologies</a:t>
            </a:r>
            <a:endParaRPr sz="1900">
              <a:solidFill>
                <a:schemeClr val="dk1"/>
              </a:solidFill>
              <a:highlight>
                <a:schemeClr val="lt1"/>
              </a:highlight>
            </a:endParaRPr>
          </a:p>
          <a:p>
            <a:pPr marL="0" lvl="0" indent="0" algn="ctr" rtl="0">
              <a:lnSpc>
                <a:spcPct val="115000"/>
              </a:lnSpc>
              <a:spcBef>
                <a:spcPts val="0"/>
              </a:spcBef>
              <a:spcAft>
                <a:spcPts val="0"/>
              </a:spcAft>
              <a:buSzPts val="1200"/>
              <a:buNone/>
            </a:pPr>
            <a:endParaRPr/>
          </a:p>
        </p:txBody>
      </p:sp>
      <p:sp>
        <p:nvSpPr>
          <p:cNvPr id="61" name="Google Shape;61;p7"/>
          <p:cNvSpPr txBox="1">
            <a:spLocks noGrp="1"/>
          </p:cNvSpPr>
          <p:nvPr>
            <p:ph type="title"/>
          </p:nvPr>
        </p:nvSpPr>
        <p:spPr>
          <a:xfrm>
            <a:off x="311700" y="152391"/>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5225"/>
              <a:buNone/>
            </a:pPr>
            <a:r>
              <a:rPr lang="en-US" sz="2700">
                <a:solidFill>
                  <a:srgbClr val="17365D"/>
                </a:solidFill>
                <a:highlight>
                  <a:schemeClr val="lt1"/>
                </a:highlight>
              </a:rPr>
              <a:t>Who is behind the Driving Force?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8"/>
          <p:cNvSpPr txBox="1">
            <a:spLocks noGrp="1"/>
          </p:cNvSpPr>
          <p:nvPr>
            <p:ph type="body" idx="4294967295"/>
          </p:nvPr>
        </p:nvSpPr>
        <p:spPr>
          <a:xfrm>
            <a:off x="441586" y="1059250"/>
            <a:ext cx="3999900" cy="3666600"/>
          </a:xfrm>
          <a:prstGeom prst="rect">
            <a:avLst/>
          </a:prstGeom>
          <a:noFill/>
          <a:ln>
            <a:noFill/>
          </a:ln>
        </p:spPr>
        <p:txBody>
          <a:bodyPr spcFirstLastPara="1" wrap="square" lIns="91425" tIns="91425" rIns="91425" bIns="91425" anchor="ctr" anchorCtr="0">
            <a:normAutofit/>
          </a:bodyPr>
          <a:lstStyle/>
          <a:p>
            <a:pPr marL="114300" lvl="0" indent="0" algn="l" rtl="0">
              <a:lnSpc>
                <a:spcPct val="115000"/>
              </a:lnSpc>
              <a:spcBef>
                <a:spcPts val="0"/>
              </a:spcBef>
              <a:spcAft>
                <a:spcPts val="0"/>
              </a:spcAft>
              <a:buSzPts val="1800"/>
              <a:buNone/>
            </a:pPr>
            <a:br>
              <a:rPr lang="en-US"/>
            </a:br>
            <a:endParaRPr/>
          </a:p>
          <a:p>
            <a:pPr marL="457200" lvl="0" indent="-228600" algn="l" rtl="0">
              <a:lnSpc>
                <a:spcPct val="115000"/>
              </a:lnSpc>
              <a:spcBef>
                <a:spcPts val="0"/>
              </a:spcBef>
              <a:spcAft>
                <a:spcPts val="0"/>
              </a:spcAft>
              <a:buSzPts val="1800"/>
              <a:buNone/>
            </a:pPr>
            <a:endParaRPr/>
          </a:p>
        </p:txBody>
      </p:sp>
      <p:sp>
        <p:nvSpPr>
          <p:cNvPr id="67" name="Google Shape;67;p8"/>
          <p:cNvSpPr txBox="1">
            <a:spLocks noGrp="1"/>
          </p:cNvSpPr>
          <p:nvPr>
            <p:ph type="title" idx="4294967295"/>
          </p:nvPr>
        </p:nvSpPr>
        <p:spPr>
          <a:xfrm>
            <a:off x="311700" y="152391"/>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US"/>
              <a:t>Where is the Driving Force?</a:t>
            </a:r>
            <a:endParaRPr/>
          </a:p>
        </p:txBody>
      </p:sp>
      <p:pic>
        <p:nvPicPr>
          <p:cNvPr id="68" name="Google Shape;68;p8"/>
          <p:cNvPicPr preferRelativeResize="0"/>
          <p:nvPr/>
        </p:nvPicPr>
        <p:blipFill rotWithShape="1">
          <a:blip r:embed="rId3">
            <a:alphaModFix/>
          </a:blip>
          <a:srcRect/>
          <a:stretch/>
        </p:blipFill>
        <p:spPr>
          <a:xfrm>
            <a:off x="5306075" y="1021150"/>
            <a:ext cx="3655476" cy="3666600"/>
          </a:xfrm>
          <a:prstGeom prst="rect">
            <a:avLst/>
          </a:prstGeom>
          <a:noFill/>
          <a:ln>
            <a:noFill/>
          </a:ln>
          <a:effectLst>
            <a:outerShdw blurRad="57150" dist="19050" dir="5400000" algn="bl" rotWithShape="0">
              <a:srgbClr val="000000">
                <a:alpha val="50000"/>
              </a:srgbClr>
            </a:outerShdw>
          </a:effectLst>
        </p:spPr>
      </p:pic>
      <p:sp>
        <p:nvSpPr>
          <p:cNvPr id="69" name="Google Shape;69;p8"/>
          <p:cNvSpPr txBox="1"/>
          <p:nvPr/>
        </p:nvSpPr>
        <p:spPr>
          <a:xfrm>
            <a:off x="69275" y="1113300"/>
            <a:ext cx="4744500" cy="954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500" b="1">
                <a:solidFill>
                  <a:srgbClr val="17365D"/>
                </a:solidFill>
                <a:highlight>
                  <a:srgbClr val="FFFFFF"/>
                </a:highlight>
              </a:rPr>
              <a:t>The Force is Always With You</a:t>
            </a:r>
            <a:r>
              <a:rPr lang="en-US" sz="2500" b="1" i="0" u="none" strike="noStrike" cap="none">
                <a:solidFill>
                  <a:srgbClr val="17365D"/>
                </a:solidFill>
                <a:highlight>
                  <a:srgbClr val="FFFFFF"/>
                </a:highlight>
                <a:latin typeface="Arial"/>
                <a:ea typeface="Arial"/>
                <a:cs typeface="Arial"/>
                <a:sym typeface="Arial"/>
              </a:rPr>
              <a:t> </a:t>
            </a:r>
            <a:endParaRPr sz="2500" b="1" i="0" u="none" strike="noStrike" cap="none">
              <a:solidFill>
                <a:srgbClr val="17365D"/>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2500" u="sng">
                <a:solidFill>
                  <a:srgbClr val="0097A7"/>
                </a:solidFill>
                <a:highlight>
                  <a:srgbClr val="FFFFFF"/>
                </a:highlight>
                <a:hlinkClick r:id="rId4">
                  <a:extLst>
                    <a:ext uri="{A12FA001-AC4F-418D-AE19-62706E023703}">
                      <ahyp:hlinkClr xmlns:ahyp="http://schemas.microsoft.com/office/drawing/2018/hyperlinkcolor" val="tx"/>
                    </a:ext>
                  </a:extLst>
                </a:hlinkClick>
              </a:rPr>
              <a:t>buses.org/drivingforce</a:t>
            </a:r>
            <a:endParaRPr sz="2700" b="0" i="0" u="none" strike="noStrike" cap="none">
              <a:solidFill>
                <a:srgbClr val="17365D"/>
              </a:solidFill>
              <a:latin typeface="Arial"/>
              <a:ea typeface="Arial"/>
              <a:cs typeface="Arial"/>
              <a:sym typeface="Arial"/>
            </a:endParaRPr>
          </a:p>
        </p:txBody>
      </p:sp>
      <p:pic>
        <p:nvPicPr>
          <p:cNvPr id="70" name="Google Shape;70;p8"/>
          <p:cNvPicPr preferRelativeResize="0"/>
          <p:nvPr/>
        </p:nvPicPr>
        <p:blipFill>
          <a:blip r:embed="rId5">
            <a:alphaModFix/>
          </a:blip>
          <a:stretch>
            <a:fillRect/>
          </a:stretch>
        </p:blipFill>
        <p:spPr>
          <a:xfrm>
            <a:off x="1403212" y="2292175"/>
            <a:ext cx="2076626" cy="2076626"/>
          </a:xfrm>
          <a:prstGeom prst="rect">
            <a:avLst/>
          </a:prstGeom>
          <a:noFill/>
          <a:ln>
            <a:noFill/>
          </a:ln>
        </p:spPr>
      </p:pic>
      <p:sp>
        <p:nvSpPr>
          <p:cNvPr id="71" name="Google Shape;71;p8"/>
          <p:cNvSpPr/>
          <p:nvPr/>
        </p:nvSpPr>
        <p:spPr>
          <a:xfrm>
            <a:off x="4671050" y="2571750"/>
            <a:ext cx="564000" cy="822900"/>
          </a:xfrm>
          <a:prstGeom prst="rightArrow">
            <a:avLst>
              <a:gd name="adj1" fmla="val 50000"/>
              <a:gd name="adj2" fmla="val 50000"/>
            </a:avLst>
          </a:prstGeom>
          <a:solidFill>
            <a:srgbClr val="00FF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9"/>
          <p:cNvSpPr/>
          <p:nvPr/>
        </p:nvSpPr>
        <p:spPr>
          <a:xfrm>
            <a:off x="6089100" y="76206"/>
            <a:ext cx="2978700" cy="1637700"/>
          </a:xfrm>
          <a:prstGeom prst="roundRect">
            <a:avLst>
              <a:gd name="adj" fmla="val 16667"/>
            </a:avLst>
          </a:prstGeom>
          <a:solidFill>
            <a:srgbClr val="17365D"/>
          </a:solidFill>
          <a:ln w="9525" cap="flat" cmpd="thinThick">
            <a:solidFill>
              <a:srgbClr val="FF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000" b="1" i="0" u="none" strike="noStrike" cap="none">
                <a:solidFill>
                  <a:schemeClr val="lt1"/>
                </a:solidFill>
                <a:latin typeface="Helvetica Neue"/>
                <a:ea typeface="Helvetica Neue"/>
                <a:cs typeface="Helvetica Neue"/>
                <a:sym typeface="Helvetica Neue"/>
              </a:rPr>
              <a:t>Culture is Critical </a:t>
            </a:r>
            <a:endParaRPr sz="1000" b="1" i="0" u="none" strike="noStrike" cap="none">
              <a:solidFill>
                <a:schemeClr val="lt1"/>
              </a:solidFill>
              <a:latin typeface="Helvetica Neue"/>
              <a:ea typeface="Helvetica Neue"/>
              <a:cs typeface="Helvetica Neue"/>
              <a:sym typeface="Helvetica Neue"/>
            </a:endParaRPr>
          </a:p>
          <a:p>
            <a:pPr marL="215900" marR="0" lvl="0" indent="-209550" algn="l" rtl="0">
              <a:lnSpc>
                <a:spcPct val="100000"/>
              </a:lnSpc>
              <a:spcBef>
                <a:spcPts val="0"/>
              </a:spcBef>
              <a:spcAft>
                <a:spcPts val="0"/>
              </a:spcAft>
              <a:buClr>
                <a:srgbClr val="00B050"/>
              </a:buClr>
              <a:buSzPts val="1300"/>
              <a:buFont typeface="Helvetica Neue"/>
              <a:buChar char="✔"/>
            </a:pPr>
            <a:r>
              <a:rPr lang="en-US" sz="1000" b="1" i="0" u="none" strike="noStrike" cap="none">
                <a:solidFill>
                  <a:schemeClr val="lt1"/>
                </a:solidFill>
                <a:latin typeface="Helvetica Neue"/>
                <a:ea typeface="Helvetica Neue"/>
                <a:cs typeface="Helvetica Neue"/>
                <a:sym typeface="Helvetica Neue"/>
              </a:rPr>
              <a:t>Develop &amp; showcase your company values</a:t>
            </a:r>
            <a:endParaRPr sz="1000" b="1" i="0" u="none" strike="noStrike" cap="none">
              <a:solidFill>
                <a:schemeClr val="lt1"/>
              </a:solidFill>
              <a:latin typeface="Helvetica Neue"/>
              <a:ea typeface="Helvetica Neue"/>
              <a:cs typeface="Helvetica Neue"/>
              <a:sym typeface="Helvetica Neue"/>
            </a:endParaRPr>
          </a:p>
          <a:p>
            <a:pPr marL="215900" marR="0" lvl="0" indent="-209550" algn="l" rtl="0">
              <a:lnSpc>
                <a:spcPct val="100000"/>
              </a:lnSpc>
              <a:spcBef>
                <a:spcPts val="0"/>
              </a:spcBef>
              <a:spcAft>
                <a:spcPts val="0"/>
              </a:spcAft>
              <a:buClr>
                <a:srgbClr val="00B050"/>
              </a:buClr>
              <a:buSzPts val="1300"/>
              <a:buFont typeface="Helvetica Neue"/>
              <a:buChar char="✔"/>
            </a:pPr>
            <a:r>
              <a:rPr lang="en-US" sz="1000" b="1" i="0" u="none" strike="noStrike" cap="none">
                <a:solidFill>
                  <a:schemeClr val="lt1"/>
                </a:solidFill>
                <a:latin typeface="Helvetica Neue"/>
                <a:ea typeface="Helvetica Neue"/>
                <a:cs typeface="Helvetica Neue"/>
                <a:sym typeface="Helvetica Neue"/>
              </a:rPr>
              <a:t>Show employees you care</a:t>
            </a:r>
            <a:endParaRPr sz="1000" b="1" i="0" u="none" strike="noStrike" cap="none">
              <a:solidFill>
                <a:schemeClr val="lt1"/>
              </a:solidFill>
              <a:latin typeface="Helvetica Neue"/>
              <a:ea typeface="Helvetica Neue"/>
              <a:cs typeface="Helvetica Neue"/>
              <a:sym typeface="Helvetica Neue"/>
            </a:endParaRPr>
          </a:p>
          <a:p>
            <a:pPr marL="215900" marR="0" lvl="0" indent="-209550" algn="l" rtl="0">
              <a:lnSpc>
                <a:spcPct val="100000"/>
              </a:lnSpc>
              <a:spcBef>
                <a:spcPts val="0"/>
              </a:spcBef>
              <a:spcAft>
                <a:spcPts val="0"/>
              </a:spcAft>
              <a:buClr>
                <a:srgbClr val="00B050"/>
              </a:buClr>
              <a:buSzPts val="1300"/>
              <a:buFont typeface="Helvetica Neue"/>
              <a:buChar char="✔"/>
            </a:pPr>
            <a:r>
              <a:rPr lang="en-US" sz="1000" b="1" i="0" u="none" strike="noStrike" cap="none">
                <a:solidFill>
                  <a:schemeClr val="lt1"/>
                </a:solidFill>
                <a:latin typeface="Helvetica Neue"/>
                <a:ea typeface="Helvetica Neue"/>
                <a:cs typeface="Helvetica Neue"/>
                <a:sym typeface="Helvetica Neue"/>
              </a:rPr>
              <a:t>Treat employees fair and with respect</a:t>
            </a:r>
            <a:endParaRPr sz="1000" b="1" i="0" u="none" strike="noStrike" cap="none">
              <a:solidFill>
                <a:schemeClr val="lt1"/>
              </a:solidFill>
              <a:latin typeface="Helvetica Neue"/>
              <a:ea typeface="Helvetica Neue"/>
              <a:cs typeface="Helvetica Neue"/>
              <a:sym typeface="Helvetica Neue"/>
            </a:endParaRPr>
          </a:p>
          <a:p>
            <a:pPr marL="215900" marR="0" lvl="0" indent="-209550" algn="l" rtl="0">
              <a:lnSpc>
                <a:spcPct val="100000"/>
              </a:lnSpc>
              <a:spcBef>
                <a:spcPts val="0"/>
              </a:spcBef>
              <a:spcAft>
                <a:spcPts val="0"/>
              </a:spcAft>
              <a:buClr>
                <a:srgbClr val="00B050"/>
              </a:buClr>
              <a:buSzPts val="1300"/>
              <a:buFont typeface="Helvetica Neue"/>
              <a:buChar char="✔"/>
            </a:pPr>
            <a:r>
              <a:rPr lang="en-US" sz="1000" b="1" i="0" u="none" strike="noStrike" cap="none">
                <a:solidFill>
                  <a:schemeClr val="lt1"/>
                </a:solidFill>
                <a:latin typeface="Helvetica Neue"/>
                <a:ea typeface="Helvetica Neue"/>
                <a:cs typeface="Helvetica Neue"/>
                <a:sym typeface="Helvetica Neue"/>
              </a:rPr>
              <a:t>Provide a safe work environment</a:t>
            </a:r>
            <a:endParaRPr sz="1000" b="1" i="0" u="none" strike="noStrike" cap="none">
              <a:solidFill>
                <a:schemeClr val="lt1"/>
              </a:solidFill>
              <a:latin typeface="Helvetica Neue"/>
              <a:ea typeface="Helvetica Neue"/>
              <a:cs typeface="Helvetica Neue"/>
              <a:sym typeface="Helvetica Neue"/>
            </a:endParaRPr>
          </a:p>
          <a:p>
            <a:pPr marL="215900" marR="0" lvl="0" indent="-209550" algn="l" rtl="0">
              <a:lnSpc>
                <a:spcPct val="100000"/>
              </a:lnSpc>
              <a:spcBef>
                <a:spcPts val="0"/>
              </a:spcBef>
              <a:spcAft>
                <a:spcPts val="0"/>
              </a:spcAft>
              <a:buClr>
                <a:srgbClr val="00B050"/>
              </a:buClr>
              <a:buSzPts val="1300"/>
              <a:buFont typeface="Helvetica Neue"/>
              <a:buChar char="✔"/>
            </a:pPr>
            <a:r>
              <a:rPr lang="en-US" sz="1000" b="1" i="0" u="none" strike="noStrike" cap="none">
                <a:solidFill>
                  <a:schemeClr val="lt1"/>
                </a:solidFill>
                <a:latin typeface="Helvetica Neue"/>
                <a:ea typeface="Helvetica Neue"/>
                <a:cs typeface="Helvetica Neue"/>
                <a:sym typeface="Helvetica Neue"/>
              </a:rPr>
              <a:t>Maintain a positive perception of the Company in the Community</a:t>
            </a:r>
            <a:endParaRPr sz="1000" b="1" i="0" u="none" strike="noStrike" cap="none">
              <a:solidFill>
                <a:schemeClr val="lt1"/>
              </a:solidFill>
              <a:latin typeface="Helvetica Neue"/>
              <a:ea typeface="Helvetica Neue"/>
              <a:cs typeface="Helvetica Neue"/>
              <a:sym typeface="Helvetica Neue"/>
            </a:endParaRPr>
          </a:p>
        </p:txBody>
      </p:sp>
      <p:sp>
        <p:nvSpPr>
          <p:cNvPr id="77" name="Google Shape;77;p9"/>
          <p:cNvSpPr/>
          <p:nvPr/>
        </p:nvSpPr>
        <p:spPr>
          <a:xfrm>
            <a:off x="76200" y="1781650"/>
            <a:ext cx="8991600" cy="270000"/>
          </a:xfrm>
          <a:prstGeom prst="roundRect">
            <a:avLst>
              <a:gd name="adj" fmla="val 16667"/>
            </a:avLst>
          </a:prstGeom>
          <a:solidFill>
            <a:srgbClr val="17365D"/>
          </a:solidFill>
          <a:ln w="9525" cap="flat" cmpd="thinThick">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sp>
        <p:nvSpPr>
          <p:cNvPr id="78" name="Google Shape;78;p9"/>
          <p:cNvSpPr txBox="1"/>
          <p:nvPr/>
        </p:nvSpPr>
        <p:spPr>
          <a:xfrm>
            <a:off x="842099" y="1766645"/>
            <a:ext cx="1446900" cy="300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RECRUITING</a:t>
            </a:r>
            <a:r>
              <a:rPr lang="en-US" sz="1500" b="0" i="0" u="none" strike="noStrike" cap="none">
                <a:solidFill>
                  <a:schemeClr val="lt1"/>
                </a:solidFill>
                <a:latin typeface="Calibri"/>
                <a:ea typeface="Calibri"/>
                <a:cs typeface="Calibri"/>
                <a:sym typeface="Calibri"/>
              </a:rPr>
              <a:t> </a:t>
            </a:r>
            <a:endParaRPr sz="1200" b="0" i="0" u="none" strike="noStrike" cap="none">
              <a:solidFill>
                <a:schemeClr val="lt1"/>
              </a:solidFill>
              <a:latin typeface="Arial"/>
              <a:ea typeface="Arial"/>
              <a:cs typeface="Arial"/>
              <a:sym typeface="Arial"/>
            </a:endParaRPr>
          </a:p>
        </p:txBody>
      </p:sp>
      <p:sp>
        <p:nvSpPr>
          <p:cNvPr id="79" name="Google Shape;79;p9"/>
          <p:cNvSpPr txBox="1"/>
          <p:nvPr/>
        </p:nvSpPr>
        <p:spPr>
          <a:xfrm>
            <a:off x="6961809" y="1774292"/>
            <a:ext cx="12333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RETENTION</a:t>
            </a:r>
            <a:endParaRPr sz="1400" b="1" i="0" u="none" strike="noStrike" cap="none">
              <a:solidFill>
                <a:schemeClr val="lt1"/>
              </a:solidFill>
              <a:latin typeface="Arial"/>
              <a:ea typeface="Arial"/>
              <a:cs typeface="Arial"/>
              <a:sym typeface="Arial"/>
            </a:endParaRPr>
          </a:p>
        </p:txBody>
      </p:sp>
      <p:sp>
        <p:nvSpPr>
          <p:cNvPr id="80" name="Google Shape;80;p9"/>
          <p:cNvSpPr/>
          <p:nvPr/>
        </p:nvSpPr>
        <p:spPr>
          <a:xfrm>
            <a:off x="76200" y="4499925"/>
            <a:ext cx="8991600" cy="415200"/>
          </a:xfrm>
          <a:prstGeom prst="roundRect">
            <a:avLst>
              <a:gd name="adj" fmla="val 16667"/>
            </a:avLst>
          </a:prstGeom>
          <a:solidFill>
            <a:srgbClr val="17365D"/>
          </a:solidFill>
          <a:ln w="9525" cap="flat" cmpd="thinThick">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The Recruiting and Retaining Roadmap will Enhance Your Most Valuable Assets – Drivers!</a:t>
            </a:r>
            <a:endParaRPr sz="1400" b="1" i="0" u="none" strike="noStrike" cap="none">
              <a:solidFill>
                <a:schemeClr val="lt1"/>
              </a:solidFill>
              <a:latin typeface="Arial"/>
              <a:ea typeface="Arial"/>
              <a:cs typeface="Arial"/>
              <a:sym typeface="Arial"/>
            </a:endParaRPr>
          </a:p>
        </p:txBody>
      </p:sp>
      <p:sp>
        <p:nvSpPr>
          <p:cNvPr id="81" name="Google Shape;81;p9"/>
          <p:cNvSpPr/>
          <p:nvPr/>
        </p:nvSpPr>
        <p:spPr>
          <a:xfrm>
            <a:off x="76206" y="76207"/>
            <a:ext cx="2978700" cy="1637700"/>
          </a:xfrm>
          <a:prstGeom prst="roundRect">
            <a:avLst>
              <a:gd name="adj" fmla="val 16667"/>
            </a:avLst>
          </a:prstGeom>
          <a:solidFill>
            <a:srgbClr val="17365D"/>
          </a:solidFill>
          <a:ln w="9525" cap="flat" cmpd="thinThick">
            <a:solidFill>
              <a:srgbClr val="FF000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Steps to prepare for recruiting and retention</a:t>
            </a:r>
            <a:endParaRPr sz="1200" b="1" i="0" u="none" strike="noStrike" cap="none">
              <a:solidFill>
                <a:schemeClr val="lt1"/>
              </a:solidFill>
              <a:latin typeface="Arial"/>
              <a:ea typeface="Arial"/>
              <a:cs typeface="Arial"/>
              <a:sym typeface="Arial"/>
            </a:endParaRPr>
          </a:p>
          <a:p>
            <a:pPr marL="342900" marR="0" lvl="0" indent="-266700" algn="l" rtl="0">
              <a:lnSpc>
                <a:spcPct val="100000"/>
              </a:lnSpc>
              <a:spcBef>
                <a:spcPts val="0"/>
              </a:spcBef>
              <a:spcAft>
                <a:spcPts val="0"/>
              </a:spcAft>
              <a:buClr>
                <a:srgbClr val="00B050"/>
              </a:buClr>
              <a:buSzPts val="1600"/>
              <a:buFont typeface="Noto Sans Symbols"/>
              <a:buChar char="✔"/>
            </a:pPr>
            <a:r>
              <a:rPr lang="en-US" sz="1200" b="1" i="0" u="none" strike="noStrike" cap="none">
                <a:solidFill>
                  <a:schemeClr val="lt1"/>
                </a:solidFill>
                <a:latin typeface="Arial"/>
                <a:ea typeface="Arial"/>
                <a:cs typeface="Arial"/>
                <a:sym typeface="Arial"/>
              </a:rPr>
              <a:t>Review the roadmap and toolkit</a:t>
            </a:r>
            <a:endParaRPr sz="1200" b="1" i="0" u="none" strike="noStrike" cap="none">
              <a:solidFill>
                <a:schemeClr val="lt1"/>
              </a:solidFill>
              <a:latin typeface="Arial"/>
              <a:ea typeface="Arial"/>
              <a:cs typeface="Arial"/>
              <a:sym typeface="Arial"/>
            </a:endParaRPr>
          </a:p>
          <a:p>
            <a:pPr marL="342900" marR="0" lvl="0" indent="-266700" algn="l" rtl="0">
              <a:lnSpc>
                <a:spcPct val="100000"/>
              </a:lnSpc>
              <a:spcBef>
                <a:spcPts val="0"/>
              </a:spcBef>
              <a:spcAft>
                <a:spcPts val="0"/>
              </a:spcAft>
              <a:buClr>
                <a:srgbClr val="00B050"/>
              </a:buClr>
              <a:buSzPts val="1600"/>
              <a:buFont typeface="Noto Sans Symbols"/>
              <a:buChar char="✔"/>
            </a:pPr>
            <a:r>
              <a:rPr lang="en-US" sz="1200" b="1" i="0" u="none" strike="noStrike" cap="none">
                <a:solidFill>
                  <a:schemeClr val="lt1"/>
                </a:solidFill>
                <a:latin typeface="Arial"/>
                <a:ea typeface="Arial"/>
                <a:cs typeface="Arial"/>
                <a:sym typeface="Arial"/>
              </a:rPr>
              <a:t>Customize to your company</a:t>
            </a:r>
            <a:endParaRPr sz="1200" b="1" i="0" u="none" strike="noStrike" cap="none">
              <a:solidFill>
                <a:schemeClr val="lt1"/>
              </a:solidFill>
              <a:latin typeface="Arial"/>
              <a:ea typeface="Arial"/>
              <a:cs typeface="Arial"/>
              <a:sym typeface="Arial"/>
            </a:endParaRPr>
          </a:p>
          <a:p>
            <a:pPr marL="342900" marR="0" lvl="0" indent="-266700" algn="l" rtl="0">
              <a:lnSpc>
                <a:spcPct val="100000"/>
              </a:lnSpc>
              <a:spcBef>
                <a:spcPts val="0"/>
              </a:spcBef>
              <a:spcAft>
                <a:spcPts val="0"/>
              </a:spcAft>
              <a:buClr>
                <a:srgbClr val="00B050"/>
              </a:buClr>
              <a:buSzPts val="1600"/>
              <a:buFont typeface="Noto Sans Symbols"/>
              <a:buChar char="✔"/>
            </a:pPr>
            <a:r>
              <a:rPr lang="en-US" sz="1200" b="1" i="0" u="none" strike="noStrike" cap="none">
                <a:solidFill>
                  <a:schemeClr val="lt1"/>
                </a:solidFill>
                <a:latin typeface="Arial"/>
                <a:ea typeface="Arial"/>
                <a:cs typeface="Arial"/>
                <a:sym typeface="Arial"/>
              </a:rPr>
              <a:t>Engage leadership</a:t>
            </a:r>
            <a:endParaRPr sz="1200" b="1" i="0" u="none" strike="noStrike" cap="none">
              <a:solidFill>
                <a:schemeClr val="lt1"/>
              </a:solidFill>
              <a:latin typeface="Arial"/>
              <a:ea typeface="Arial"/>
              <a:cs typeface="Arial"/>
              <a:sym typeface="Arial"/>
            </a:endParaRPr>
          </a:p>
          <a:p>
            <a:pPr marL="342900" marR="0" lvl="0" indent="-266700" algn="l" rtl="0">
              <a:lnSpc>
                <a:spcPct val="100000"/>
              </a:lnSpc>
              <a:spcBef>
                <a:spcPts val="0"/>
              </a:spcBef>
              <a:spcAft>
                <a:spcPts val="0"/>
              </a:spcAft>
              <a:buClr>
                <a:srgbClr val="00B050"/>
              </a:buClr>
              <a:buSzPts val="1600"/>
              <a:buFont typeface="Noto Sans Symbols"/>
              <a:buChar char="✔"/>
            </a:pPr>
            <a:r>
              <a:rPr lang="en-US" sz="1200" b="1" i="0" u="none" strike="noStrike" cap="none">
                <a:solidFill>
                  <a:schemeClr val="lt1"/>
                </a:solidFill>
                <a:latin typeface="Arial"/>
                <a:ea typeface="Arial"/>
                <a:cs typeface="Arial"/>
                <a:sym typeface="Arial"/>
              </a:rPr>
              <a:t>Culture Check  (See right)</a:t>
            </a:r>
            <a:endParaRPr sz="900" b="1" i="0" u="none" strike="noStrike" cap="none">
              <a:solidFill>
                <a:schemeClr val="lt1"/>
              </a:solidFill>
              <a:latin typeface="Helvetica Neue"/>
              <a:ea typeface="Helvetica Neue"/>
              <a:cs typeface="Helvetica Neue"/>
              <a:sym typeface="Helvetica Neue"/>
            </a:endParaRPr>
          </a:p>
        </p:txBody>
      </p:sp>
      <p:sp>
        <p:nvSpPr>
          <p:cNvPr id="82" name="Google Shape;82;p9"/>
          <p:cNvSpPr txBox="1"/>
          <p:nvPr/>
        </p:nvSpPr>
        <p:spPr>
          <a:xfrm>
            <a:off x="3451904" y="1063356"/>
            <a:ext cx="2021400" cy="533400"/>
          </a:xfrm>
          <a:prstGeom prst="rect">
            <a:avLst/>
          </a:prstGeom>
          <a:no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3F3F3F"/>
              </a:buClr>
              <a:buSzPts val="2700"/>
              <a:buFont typeface="Calibri"/>
              <a:buNone/>
            </a:pPr>
            <a:r>
              <a:rPr lang="en-US" sz="1800" b="0" i="0" u="none" strike="noStrike" cap="none">
                <a:solidFill>
                  <a:srgbClr val="000000"/>
                </a:solidFill>
                <a:latin typeface="Lobster"/>
                <a:ea typeface="Lobster"/>
                <a:cs typeface="Lobster"/>
                <a:sym typeface="Lobster"/>
              </a:rPr>
              <a:t>Roadmap for Recruiting &amp; Retention  </a:t>
            </a:r>
            <a:endParaRPr sz="1100" b="0" i="0" u="none" strike="noStrike" cap="none">
              <a:solidFill>
                <a:srgbClr val="000000"/>
              </a:solidFill>
              <a:latin typeface="Arial"/>
              <a:ea typeface="Arial"/>
              <a:cs typeface="Arial"/>
              <a:sym typeface="Arial"/>
            </a:endParaRPr>
          </a:p>
        </p:txBody>
      </p:sp>
      <p:pic>
        <p:nvPicPr>
          <p:cNvPr id="83" name="Google Shape;83;p9"/>
          <p:cNvPicPr preferRelativeResize="0"/>
          <p:nvPr/>
        </p:nvPicPr>
        <p:blipFill rotWithShape="1">
          <a:blip r:embed="rId3">
            <a:alphaModFix/>
          </a:blip>
          <a:srcRect/>
          <a:stretch/>
        </p:blipFill>
        <p:spPr>
          <a:xfrm>
            <a:off x="4156383" y="1678783"/>
            <a:ext cx="612434" cy="475730"/>
          </a:xfrm>
          <a:prstGeom prst="rect">
            <a:avLst/>
          </a:prstGeom>
          <a:noFill/>
          <a:ln>
            <a:noFill/>
          </a:ln>
        </p:spPr>
      </p:pic>
      <p:pic>
        <p:nvPicPr>
          <p:cNvPr id="84" name="Google Shape;84;p9"/>
          <p:cNvPicPr preferRelativeResize="0"/>
          <p:nvPr/>
        </p:nvPicPr>
        <p:blipFill rotWithShape="1">
          <a:blip r:embed="rId4">
            <a:alphaModFix/>
          </a:blip>
          <a:srcRect/>
          <a:stretch/>
        </p:blipFill>
        <p:spPr>
          <a:xfrm>
            <a:off x="3362425" y="72750"/>
            <a:ext cx="2200351" cy="990601"/>
          </a:xfrm>
          <a:prstGeom prst="rect">
            <a:avLst/>
          </a:prstGeom>
          <a:noFill/>
          <a:ln>
            <a:noFill/>
          </a:ln>
        </p:spPr>
      </p:pic>
      <p:pic>
        <p:nvPicPr>
          <p:cNvPr id="85" name="Google Shape;85;p9"/>
          <p:cNvPicPr preferRelativeResize="0"/>
          <p:nvPr/>
        </p:nvPicPr>
        <p:blipFill rotWithShape="1">
          <a:blip r:embed="rId5">
            <a:alphaModFix/>
          </a:blip>
          <a:srcRect/>
          <a:stretch/>
        </p:blipFill>
        <p:spPr>
          <a:xfrm>
            <a:off x="221175" y="2195536"/>
            <a:ext cx="8292220" cy="22633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g248d64be66a_0_7"/>
          <p:cNvSpPr txBox="1">
            <a:spLocks noGrp="1"/>
          </p:cNvSpPr>
          <p:nvPr>
            <p:ph type="title"/>
          </p:nvPr>
        </p:nvSpPr>
        <p:spPr>
          <a:xfrm>
            <a:off x="0" y="91416"/>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5225"/>
              <a:buNone/>
            </a:pPr>
            <a:r>
              <a:rPr lang="en-US" sz="2700">
                <a:highlight>
                  <a:schemeClr val="lt1"/>
                </a:highlight>
              </a:rPr>
              <a:t>Tools are Free to Use</a:t>
            </a:r>
            <a:endParaRPr/>
          </a:p>
        </p:txBody>
      </p:sp>
      <p:pic>
        <p:nvPicPr>
          <p:cNvPr id="91" name="Google Shape;91;g248d64be66a_0_7"/>
          <p:cNvPicPr preferRelativeResize="0"/>
          <p:nvPr/>
        </p:nvPicPr>
        <p:blipFill>
          <a:blip r:embed="rId3">
            <a:alphaModFix/>
          </a:blip>
          <a:stretch>
            <a:fillRect/>
          </a:stretch>
        </p:blipFill>
        <p:spPr>
          <a:xfrm rot="1319995">
            <a:off x="5446731" y="204140"/>
            <a:ext cx="3847914" cy="4378045"/>
          </a:xfrm>
          <a:prstGeom prst="rect">
            <a:avLst/>
          </a:prstGeom>
          <a:noFill/>
          <a:ln>
            <a:noFill/>
          </a:ln>
        </p:spPr>
      </p:pic>
      <p:pic>
        <p:nvPicPr>
          <p:cNvPr id="92" name="Google Shape;92;g248d64be66a_0_7"/>
          <p:cNvPicPr preferRelativeResize="0"/>
          <p:nvPr/>
        </p:nvPicPr>
        <p:blipFill>
          <a:blip r:embed="rId4">
            <a:alphaModFix/>
          </a:blip>
          <a:stretch>
            <a:fillRect/>
          </a:stretch>
        </p:blipFill>
        <p:spPr>
          <a:xfrm rot="-300014">
            <a:off x="284212" y="898022"/>
            <a:ext cx="2746275" cy="3434832"/>
          </a:xfrm>
          <a:prstGeom prst="rect">
            <a:avLst/>
          </a:prstGeom>
          <a:noFill/>
          <a:ln>
            <a:noFill/>
          </a:ln>
          <a:effectLst>
            <a:outerShdw blurRad="57150" dist="19050" dir="5400000" algn="bl" rotWithShape="0">
              <a:srgbClr val="000000">
                <a:alpha val="50000"/>
              </a:srgbClr>
            </a:outerShdw>
          </a:effectLst>
        </p:spPr>
      </p:pic>
      <p:sp>
        <p:nvSpPr>
          <p:cNvPr id="93" name="Google Shape;93;g248d64be66a_0_7"/>
          <p:cNvSpPr txBox="1"/>
          <p:nvPr/>
        </p:nvSpPr>
        <p:spPr>
          <a:xfrm>
            <a:off x="2918450" y="4335775"/>
            <a:ext cx="33834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u="sng">
                <a:solidFill>
                  <a:schemeClr val="folHlink"/>
                </a:solidFill>
                <a:highlight>
                  <a:schemeClr val="lt1"/>
                </a:highlight>
                <a:hlinkClick r:id="rId5">
                  <a:extLst>
                    <a:ext uri="{A12FA001-AC4F-418D-AE19-62706E023703}">
                      <ahyp:hlinkClr xmlns:ahyp="http://schemas.microsoft.com/office/drawing/2018/hyperlinkcolor" val="tx"/>
                    </a:ext>
                  </a:extLst>
                </a:hlinkClick>
              </a:rPr>
              <a:t>buses.org/drivingforce</a:t>
            </a:r>
            <a:endParaRPr/>
          </a:p>
        </p:txBody>
      </p:sp>
      <p:pic>
        <p:nvPicPr>
          <p:cNvPr id="94" name="Google Shape;94;g248d64be66a_0_7"/>
          <p:cNvPicPr preferRelativeResize="0"/>
          <p:nvPr/>
        </p:nvPicPr>
        <p:blipFill>
          <a:blip r:embed="rId6">
            <a:alphaModFix/>
          </a:blip>
          <a:stretch>
            <a:fillRect/>
          </a:stretch>
        </p:blipFill>
        <p:spPr>
          <a:xfrm>
            <a:off x="3475853" y="1126325"/>
            <a:ext cx="1644800" cy="1644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g248d64be66a_0_20"/>
          <p:cNvSpPr txBox="1">
            <a:spLocks noGrp="1"/>
          </p:cNvSpPr>
          <p:nvPr>
            <p:ph type="title"/>
          </p:nvPr>
        </p:nvSpPr>
        <p:spPr>
          <a:xfrm>
            <a:off x="311700" y="152391"/>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US"/>
              <a:t>Athena Grimm</a:t>
            </a:r>
            <a:endParaRPr/>
          </a:p>
        </p:txBody>
      </p:sp>
      <p:pic>
        <p:nvPicPr>
          <p:cNvPr id="100" name="Google Shape;100;g248d64be66a_0_20"/>
          <p:cNvPicPr preferRelativeResize="0"/>
          <p:nvPr/>
        </p:nvPicPr>
        <p:blipFill>
          <a:blip r:embed="rId3">
            <a:alphaModFix/>
          </a:blip>
          <a:stretch>
            <a:fillRect/>
          </a:stretch>
        </p:blipFill>
        <p:spPr>
          <a:xfrm>
            <a:off x="585575" y="1655375"/>
            <a:ext cx="3344825" cy="1379750"/>
          </a:xfrm>
          <a:prstGeom prst="rect">
            <a:avLst/>
          </a:prstGeom>
          <a:noFill/>
          <a:ln>
            <a:noFill/>
          </a:ln>
        </p:spPr>
      </p:pic>
      <p:pic>
        <p:nvPicPr>
          <p:cNvPr id="101" name="Google Shape;101;g248d64be66a_0_20"/>
          <p:cNvPicPr preferRelativeResize="0"/>
          <p:nvPr/>
        </p:nvPicPr>
        <p:blipFill>
          <a:blip r:embed="rId4">
            <a:alphaModFix/>
          </a:blip>
          <a:stretch>
            <a:fillRect/>
          </a:stretch>
        </p:blipFill>
        <p:spPr>
          <a:xfrm>
            <a:off x="5252647" y="1208349"/>
            <a:ext cx="2676277" cy="21421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48e2962e3b_2_0"/>
          <p:cNvSpPr txBox="1">
            <a:spLocks noGrp="1"/>
          </p:cNvSpPr>
          <p:nvPr>
            <p:ph type="title"/>
          </p:nvPr>
        </p:nvSpPr>
        <p:spPr>
          <a:xfrm>
            <a:off x="311700" y="152391"/>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US"/>
              <a:t>HR Dashboard</a:t>
            </a:r>
            <a:endParaRPr/>
          </a:p>
        </p:txBody>
      </p:sp>
      <p:pic>
        <p:nvPicPr>
          <p:cNvPr id="107" name="Google Shape;107;g248e2962e3b_2_0"/>
          <p:cNvPicPr preferRelativeResize="0"/>
          <p:nvPr/>
        </p:nvPicPr>
        <p:blipFill>
          <a:blip r:embed="rId3">
            <a:alphaModFix/>
          </a:blip>
          <a:stretch>
            <a:fillRect/>
          </a:stretch>
        </p:blipFill>
        <p:spPr>
          <a:xfrm>
            <a:off x="78175" y="878236"/>
            <a:ext cx="8987652" cy="41970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17365D"/>
      </a:accent1>
      <a:accent2>
        <a:srgbClr val="17365D"/>
      </a:accent2>
      <a:accent3>
        <a:srgbClr val="17365D"/>
      </a:accent3>
      <a:accent4>
        <a:srgbClr val="17365D"/>
      </a:accent4>
      <a:accent5>
        <a:srgbClr val="17365D"/>
      </a:accent5>
      <a:accent6>
        <a:srgbClr val="17365D"/>
      </a:accent6>
      <a:hlink>
        <a:srgbClr val="0070C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8D5A6FF68627499A29394E42C40487" ma:contentTypeVersion="17" ma:contentTypeDescription="Create a new document." ma:contentTypeScope="" ma:versionID="6038338ca904851ae37ffc41404d8a80">
  <xsd:schema xmlns:xsd="http://www.w3.org/2001/XMLSchema" xmlns:xs="http://www.w3.org/2001/XMLSchema" xmlns:p="http://schemas.microsoft.com/office/2006/metadata/properties" xmlns:ns2="00b77994-ccb7-4407-8928-450fb21fffa6" xmlns:ns3="b26e1384-97f0-4592-8b0b-55abe6df193a" targetNamespace="http://schemas.microsoft.com/office/2006/metadata/properties" ma:root="true" ma:fieldsID="ee60d3fd6f06539e2e163fc523c4c177" ns2:_="" ns3:_="">
    <xsd:import namespace="00b77994-ccb7-4407-8928-450fb21fffa6"/>
    <xsd:import namespace="b26e1384-97f0-4592-8b0b-55abe6df193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b77994-ccb7-4407-8928-450fb21fff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735bbac-7162-4b8e-994b-7ef64960903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6e1384-97f0-4592-8b0b-55abe6df193a"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90ab2e77-99a1-4acf-ba82-3ff491680e70}" ma:internalName="TaxCatchAll" ma:showField="CatchAllData" ma:web="b26e1384-97f0-4592-8b0b-55abe6df193a">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F192CF-DD20-4078-ADA5-9E85F41FCE36}"/>
</file>

<file path=customXml/itemProps2.xml><?xml version="1.0" encoding="utf-8"?>
<ds:datastoreItem xmlns:ds="http://schemas.openxmlformats.org/officeDocument/2006/customXml" ds:itemID="{43FF428F-18D6-4FA5-A879-F71CA1528632}"/>
</file>

<file path=docProps/app.xml><?xml version="1.0" encoding="utf-8"?>
<Properties xmlns="http://schemas.openxmlformats.org/officeDocument/2006/extended-properties" xmlns:vt="http://schemas.openxmlformats.org/officeDocument/2006/docPropsVTypes">
  <TotalTime>0</TotalTime>
  <Words>1877</Words>
  <Application>Microsoft Office PowerPoint</Application>
  <PresentationFormat>On-screen Show (16:9)</PresentationFormat>
  <Paragraphs>165</Paragraphs>
  <Slides>34</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Helvetica Neue</vt:lpstr>
      <vt:lpstr>Arial</vt:lpstr>
      <vt:lpstr>Lobster</vt:lpstr>
      <vt:lpstr>Noto Sans Symbols</vt:lpstr>
      <vt:lpstr>Roboto</vt:lpstr>
      <vt:lpstr>Calibri</vt:lpstr>
      <vt:lpstr>Simple Light</vt:lpstr>
      <vt:lpstr>PowerPoint Presentation</vt:lpstr>
      <vt:lpstr>PowerPoint Presentation</vt:lpstr>
      <vt:lpstr>Agenda</vt:lpstr>
      <vt:lpstr>Who is behind the Driving Force?</vt:lpstr>
      <vt:lpstr>Where is the Driving Force?</vt:lpstr>
      <vt:lpstr>PowerPoint Presentation</vt:lpstr>
      <vt:lpstr>Tools are Free to Use</vt:lpstr>
      <vt:lpstr>Athena Grimm</vt:lpstr>
      <vt:lpstr>HR Dashboard</vt:lpstr>
      <vt:lpstr>Online Branding</vt:lpstr>
      <vt:lpstr>Technology and Culture  </vt:lpstr>
      <vt:lpstr>Technology and Culture: Onboarding </vt:lpstr>
      <vt:lpstr>Technology and Culture: Retention  </vt:lpstr>
      <vt:lpstr>Technology and Culture: Retention </vt:lpstr>
      <vt:lpstr>Technology and Culture: Retention  </vt:lpstr>
      <vt:lpstr>Using Technology To Make You Unique </vt:lpstr>
      <vt:lpstr>How Technology Can Help You Spread Company Culture </vt:lpstr>
      <vt:lpstr>PowerPoint Presentation</vt:lpstr>
      <vt:lpstr>What Is ChatGPT – Without the jargon?  </vt:lpstr>
      <vt:lpstr>How does chatGPT actually work? </vt:lpstr>
      <vt:lpstr>Important Things To Consider When Using Chat GPT </vt:lpstr>
      <vt:lpstr>Other Types of AI </vt:lpstr>
      <vt:lpstr>Talking to ChatGPT &amp; Forming An Effective Prompt</vt:lpstr>
      <vt:lpstr>Some things you can do with ChatGPT  </vt:lpstr>
      <vt:lpstr>Create an effective and compelling job description that will help me recruit new drivers for my bus company.</vt:lpstr>
      <vt:lpstr>I would like you to ask me everything you need to know to completely and effectively create an effective and compelling job description that will help me recruit new drivers for my bus company.</vt:lpstr>
      <vt:lpstr>Chat GPT- Prompts  </vt:lpstr>
      <vt:lpstr>Chat GPT- Prompts  </vt:lpstr>
      <vt:lpstr>Chat GPT- Prompts  </vt:lpstr>
      <vt:lpstr>Chat GPT- Prompts </vt:lpstr>
      <vt:lpstr>Chat GPT- Prompts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Ducharme</dc:creator>
  <cp:lastModifiedBy>Erin  Ducharme</cp:lastModifiedBy>
  <cp:revision>1</cp:revision>
  <dcterms:modified xsi:type="dcterms:W3CDTF">2023-09-27T19:06:14Z</dcterms:modified>
</cp:coreProperties>
</file>