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88" r:id="rId5"/>
    <p:sldId id="265" r:id="rId6"/>
    <p:sldId id="300" r:id="rId7"/>
    <p:sldId id="289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293" r:id="rId19"/>
    <p:sldId id="305" r:id="rId20"/>
    <p:sldId id="292" r:id="rId21"/>
    <p:sldId id="291" r:id="rId22"/>
    <p:sldId id="306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C8C"/>
    <a:srgbClr val="9B3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67255-7E9F-9A4E-B092-E2012B5299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FC0B-80FC-0241-A8D2-39988718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F954-FA54-4147-A32C-421A2E1BACA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427D-3DF3-44EF-A183-B2E51FD34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8F29-4AC4-4CCA-A173-605D2929E7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6BAB-BCB3-4445-9E76-9214A72656D0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001F-9171-EA45-A696-8C80038A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3382-E334-4D9B-923E-4A6AD76D632F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3A4E-B936-4D64-873C-39C24BAD6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web.uslaw.org/news/coronavirus-covid-19-updates-and-resources/__;!!CsmrWXz9mOkSc4Hdn1fjj00!mxrqXNg9upGUPEs_-_rRtFYUrbK9fSdJdHEU3k56pS1zyfwcBBamPl2LP2_mxjEZuZk$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Wiltgen@nat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://www.natl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_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819400"/>
            <a:ext cx="5486399" cy="190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Liability in the day of Covid-19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June, 2020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No definitive answer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Every situation is different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Every state is different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/>
              <a:t>Some states (IL, KY) trying to shift burden of proof from EE to </a:t>
            </a:r>
            <a:r>
              <a:rPr lang="en-US" sz="3200" b="1" dirty="0" smtClean="0"/>
              <a:t>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Contradicting suits filed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 smtClean="0"/>
              <a:t>U.S. Chamber of Commerce, others asking Congress for federal standard to limit liability for companies that follow CDC guidelines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3200" b="1" dirty="0" smtClean="0"/>
          </a:p>
          <a:p>
            <a:pPr marL="1371600" lvl="3" indent="0">
              <a:buNone/>
            </a:pPr>
            <a:endParaRPr lang="en-US" sz="3200" b="1" dirty="0"/>
          </a:p>
          <a:p>
            <a:pPr lvl="3">
              <a:buFont typeface="Wingdings" panose="05000000000000000000" pitchFamily="2" charset="2"/>
              <a:buChar char="ü"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686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Conflicting state and federal approach to ER responsibility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President Trump/GOP trying to remove ER liability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Complexity exists w/navigating: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 smtClean="0"/>
              <a:t>FMLA leave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 smtClean="0"/>
              <a:t>Sick leave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 smtClean="0"/>
              <a:t>Cares Act leave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b="1" dirty="0" smtClean="0"/>
              <a:t>ER PTO policies</a:t>
            </a:r>
          </a:p>
          <a:p>
            <a:pPr marL="1371600" lvl="3" indent="0">
              <a:buNone/>
            </a:pPr>
            <a:endParaRPr lang="en-US" sz="3200" b="1" dirty="0"/>
          </a:p>
          <a:p>
            <a:pPr lvl="3">
              <a:buFont typeface="Wingdings" panose="05000000000000000000" pitchFamily="2" charset="2"/>
              <a:buChar char="ü"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951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EEOC Guidelines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LEGAL DISCLAIMER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ADA compliant guidelines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Inquiries and medical testing permitted practices: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ER may ask EE if they are experiencing </a:t>
            </a:r>
            <a:r>
              <a:rPr lang="en-US" b="1" dirty="0" err="1" smtClean="0"/>
              <a:t>covid</a:t>
            </a:r>
            <a:r>
              <a:rPr lang="en-US" b="1" dirty="0" smtClean="0"/>
              <a:t> symptoms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May perform daily temperature checks/maintain log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Can make testing mandatory or voluntary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Can require test prior to entering workplace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Test results must be confidential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Documentation is essential!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53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EEOC Guidelines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Reasonable accommodations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ER may ask certain questions or request medical documentation to determine if disability necessitates accommodation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If EE has disability that puts them in greater risk for </a:t>
            </a:r>
            <a:r>
              <a:rPr lang="en-US" b="1" dirty="0" err="1" smtClean="0"/>
              <a:t>covid</a:t>
            </a:r>
            <a:r>
              <a:rPr lang="en-US" b="1" dirty="0" smtClean="0"/>
              <a:t> and requests action to eliminate/reduce exposure, ER may offer reasonable accommodation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4445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EEOC Guidelines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Return to work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ER may require PPE and infection control practices (i.e. hand washing)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CDC states EEs exhibiting </a:t>
            </a:r>
            <a:r>
              <a:rPr lang="en-US" b="1" dirty="0" err="1" smtClean="0"/>
              <a:t>covid</a:t>
            </a:r>
            <a:r>
              <a:rPr lang="en-US" b="1" dirty="0" smtClean="0"/>
              <a:t> symptoms should leave the workplace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New EEOC guidelines clarify that ADA does not prohibit this </a:t>
            </a:r>
            <a:r>
              <a:rPr lang="en-US" b="1" dirty="0" smtClean="0"/>
              <a:t>practice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ERs – understand guidance is constantly evolving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EEOC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CDC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WHO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Federal guidance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38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089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Protecting Your Company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 You will be sued – it’s the society we live 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Only time will tell what the impact 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Claims activity/coverage interpretation/legal precedent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Your policies/procedures will be key to protect you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Cleaning/disinfecting – consistently enforced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Shows your duty of care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Seeking council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US Law Network (new ABA relationship)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Guidance in every state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Website:  </a:t>
            </a:r>
            <a:r>
              <a:rPr lang="en-US" u="sng" dirty="0">
                <a:hlinkClick r:id="rId2"/>
              </a:rPr>
              <a:t>https://web.uslaw.org/news/coronavirus-covid-19-updates-and-resources/</a:t>
            </a:r>
            <a:endParaRPr lang="en-US" dirty="0"/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15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Waivers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 Waivers don’t release you from negligence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Enforceability will be an issue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One size does not fit all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Waivers signed by a group leader puts one more layer between you and a plaintiff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They could deter someone from filing a suit</a:t>
            </a:r>
          </a:p>
        </p:txBody>
      </p:sp>
    </p:spTree>
    <p:extLst>
      <p:ext uri="{BB962C8B-B14F-4D97-AF65-F5344CB8AC3E}">
        <p14:creationId xmlns:p14="http://schemas.microsoft.com/office/powerpoint/2010/main" val="40136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Worker’s Compensation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 NCCI – Independent Bureau States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Working on reporting code due to covid-19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Employed but not working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Rule change submitted on April 23</a:t>
            </a:r>
            <a:r>
              <a:rPr lang="en-US" b="1" baseline="30000" dirty="0" smtClean="0"/>
              <a:t>rd</a:t>
            </a:r>
            <a:r>
              <a:rPr lang="en-US" b="1" dirty="0" smtClean="0"/>
              <a:t> for creation of code 0012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Submitted in all 35 NCCI states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Other states will most likely follow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 smtClean="0"/>
              <a:t>Plan is to backdate to March 1 payrolls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b="1" dirty="0" smtClean="0"/>
              <a:t>Record keeping will be key</a:t>
            </a:r>
          </a:p>
        </p:txBody>
      </p:sp>
    </p:spTree>
    <p:extLst>
      <p:ext uri="{BB962C8B-B14F-4D97-AF65-F5344CB8AC3E}">
        <p14:creationId xmlns:p14="http://schemas.microsoft.com/office/powerpoint/2010/main" val="9303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Natl doing?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 March 18 – 45 day relief program (to 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May)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75% decrease in AL rates for revenue units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Removal of APD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April 13 </a:t>
            </a:r>
            <a:r>
              <a:rPr lang="en-US" b="1" dirty="0"/>
              <a:t>– </a:t>
            </a:r>
            <a:r>
              <a:rPr lang="en-US" b="1" dirty="0" smtClean="0"/>
              <a:t>relief program extended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To end of policy terms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On renewals until the end of the term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Customers communicate with brokers/us when they put units back in service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Rates restored to full rates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Continued monitoring by Natl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Natl doing?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 Risk Management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Representatives all over the country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Just a call away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Did you receive the Return to Work email?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Risk Management Portal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Resources at your fingertips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If the person who would have your login isn’t with you, we can get you the information 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For our TRAX, </a:t>
            </a:r>
            <a:r>
              <a:rPr lang="en-US" b="1" dirty="0" err="1" smtClean="0"/>
              <a:t>Tranzcap</a:t>
            </a:r>
            <a:r>
              <a:rPr lang="en-US" b="1" dirty="0" smtClean="0"/>
              <a:t> and Calypso customers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err="1" smtClean="0"/>
              <a:t>Daecher</a:t>
            </a:r>
            <a:r>
              <a:rPr lang="en-US" b="1" dirty="0" smtClean="0"/>
              <a:t> Consulting is there for you as well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03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Presenter Information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1191"/>
            <a:ext cx="8001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Michelle Wiltgen</a:t>
            </a:r>
          </a:p>
          <a:p>
            <a:pPr marL="0" indent="0">
              <a:buNone/>
            </a:pPr>
            <a:r>
              <a:rPr lang="en-US" sz="3200" dirty="0" smtClean="0"/>
              <a:t>AVP &amp; National Commercial Marketing Manager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35+ years in the insurance industry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30 in passenger transportation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ABA Board of Directors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Board of Governors for ABAF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BISC Executive Committee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Tx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7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Relationships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 MORE IMPORTANT THAN EVER!</a:t>
            </a:r>
          </a:p>
          <a:p>
            <a:pPr marL="0" indent="0" algn="ctr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Keep in touch with your employees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Emails are good, personal contact is better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What are you doing?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They are part of your team</a:t>
            </a: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Keep in touch with your customers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How you will keep them safe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Keep in touch with your business partners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Communicate, communicate, communicate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7587"/>
          <a:stretch/>
        </p:blipFill>
        <p:spPr bwMode="auto">
          <a:xfrm>
            <a:off x="6553200" y="2560638"/>
            <a:ext cx="18288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48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95420"/>
            <a:ext cx="8839200" cy="9999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Stay Safe – Stay Healthy – Stay POSITIVE!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530" y="3505200"/>
            <a:ext cx="4343400" cy="23752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Michelle Wiltgen</a:t>
            </a:r>
          </a:p>
          <a:p>
            <a:pPr marL="0" indent="0" algn="ctr">
              <a:buNone/>
            </a:pPr>
            <a:r>
              <a:rPr lang="en-US" dirty="0" smtClean="0"/>
              <a:t>O: 800-929-1500 x1213</a:t>
            </a:r>
          </a:p>
          <a:p>
            <a:pPr marL="0" indent="0" algn="ctr">
              <a:buNone/>
            </a:pPr>
            <a:r>
              <a:rPr lang="en-US" dirty="0" smtClean="0"/>
              <a:t>M: 440-821-1961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Michelle.Wiltgen@natl.com</a:t>
            </a:r>
            <a:endParaRPr lang="en-US" u="sng" dirty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www.natl.com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24000"/>
            <a:ext cx="3810000" cy="459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309" y="1737519"/>
            <a:ext cx="475562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Topics for today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8420"/>
            <a:ext cx="87630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Liability in the day of Covid-19?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What is National Interstate doing?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 smtClean="0"/>
              <a:t>Relationships – More </a:t>
            </a:r>
          </a:p>
          <a:p>
            <a:pPr marL="0" indent="0">
              <a:buNone/>
            </a:pPr>
            <a:r>
              <a:rPr lang="en-US" sz="4400" dirty="0" smtClean="0"/>
              <a:t>	important than ever!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429000"/>
            <a:ext cx="2875195" cy="24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With states reopening...two compelling questions: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>
              <a:buAutoNum type="arabicPeriod"/>
            </a:pPr>
            <a:r>
              <a:rPr lang="en-US" sz="3200" b="1" dirty="0" smtClean="0"/>
              <a:t>Must ERs ensure the workplace is safe?</a:t>
            </a: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457200" indent="-457200">
              <a:buAutoNum type="arabicPeriod"/>
            </a:pPr>
            <a:r>
              <a:rPr lang="en-US" sz="3200" b="1" dirty="0" smtClean="0"/>
              <a:t>Will ERs be held liable if EEs contract covid-19?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87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Healthcare providers required to follow federal guidelines…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Other businesses not obligated to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EEs seeking damages through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worker’s compensation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Must prove they contracted </a:t>
            </a:r>
          </a:p>
          <a:p>
            <a:pPr marL="457200" lvl="1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virus at 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Not easy</a:t>
            </a:r>
            <a:endParaRPr lang="en-US" sz="3200" b="1" dirty="0"/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9000"/>
            <a:ext cx="2621280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OSHA requires ERs establish workplace free from recognized hazards that are causing or likely to cause death or serious physical harm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Suggesting CDC guidelines be followed including: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Social distancing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Taking temperatures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Disinfecting surfaces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Providing PPE</a:t>
            </a:r>
            <a:endParaRPr lang="en-US" sz="3200" b="1" dirty="0"/>
          </a:p>
        </p:txBody>
      </p:sp>
      <p:sp>
        <p:nvSpPr>
          <p:cNvPr id="4" name="AutoShape 2" descr="Nevada OSHA: 19 workplace deaths in 2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:\Users\ncvmas\AppData\Local\Microsoft\Windows\INetCache\Content.MSO\D92D750E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4545" r="4469" b="4545"/>
          <a:stretch/>
        </p:blipFill>
        <p:spPr bwMode="auto">
          <a:xfrm>
            <a:off x="5410200" y="3886200"/>
            <a:ext cx="2865120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07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Liability in the day of Covid-19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CDC guidelines may be a good place to start…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 smtClean="0"/>
              <a:t>Address distance between driver and passengers but not the distance between passengers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 with ridership down, social distancing may 	work for now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 Long term is anyone’s guess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3200" b="1" dirty="0" smtClean="0"/>
              <a:t>What are other modes of transportation doing?</a:t>
            </a:r>
          </a:p>
          <a:p>
            <a:pPr marL="0" indent="0">
              <a:buNone/>
            </a:pPr>
            <a:r>
              <a:rPr lang="en-US" sz="3200" b="1" dirty="0" smtClean="0"/>
              <a:t>What are they going to do?</a:t>
            </a:r>
          </a:p>
        </p:txBody>
      </p:sp>
    </p:spTree>
    <p:extLst>
      <p:ext uri="{BB962C8B-B14F-4D97-AF65-F5344CB8AC3E}">
        <p14:creationId xmlns:p14="http://schemas.microsoft.com/office/powerpoint/2010/main" val="31981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Claims from EEs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EE must prove virus contracted on the job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Be empathetic – not combative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Contact your broker &amp; insurance company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Get the facts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Collect 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Multiple cases from </a:t>
            </a:r>
          </a:p>
          <a:p>
            <a:pPr marL="457200" lvl="1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same ER will be difficult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45" y="3276600"/>
            <a:ext cx="295465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Claims from Passengers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Are you maintaining a standard of care?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Are you following your guidelines (and CDCs)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Every time?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In every situation?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Coverage is not automatic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Work with broker &amp; insurance company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/>
              <a:t>Gather the facts</a:t>
            </a:r>
          </a:p>
          <a:p>
            <a:pPr marL="457200" lvl="1" indent="0">
              <a:buNone/>
            </a:pPr>
            <a:endParaRPr lang="en-US" sz="3200" b="1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3200" b="1" dirty="0"/>
          </a:p>
          <a:p>
            <a:pPr marL="457200" lvl="1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56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Interstate Generic PPT Templatetag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00E337BE8F6438F0779AE7B967494" ma:contentTypeVersion="0" ma:contentTypeDescription="Create a new document." ma:contentTypeScope="" ma:versionID="a36000b30bee80b7f8a1c11d8533fec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B0D6C8-1C4A-4426-A78B-4E4423602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6EA8B-9DF4-42A4-954A-18BBB9244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93A8A00-F371-426C-A183-CE5E2D1F179C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National Interstate Generic PPT Templatetagline</Template>
  <TotalTime>2977</TotalTime>
  <Words>857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National Interstate Generic PPT Templatetagline</vt:lpstr>
      <vt:lpstr>Liability in the day of Covid-19 June, 2020 </vt:lpstr>
      <vt:lpstr>Presenter Information</vt:lpstr>
      <vt:lpstr>Topics for today</vt:lpstr>
      <vt:lpstr>Liability in the day of Covid-19</vt:lpstr>
      <vt:lpstr>Liability in the day of Covid-19</vt:lpstr>
      <vt:lpstr>Liability in the day of Covid-19</vt:lpstr>
      <vt:lpstr>Liability in the day of Covid-19</vt:lpstr>
      <vt:lpstr>Claims from EEs</vt:lpstr>
      <vt:lpstr>Claims from Passengers</vt:lpstr>
      <vt:lpstr>Liability in the day of Covid-19</vt:lpstr>
      <vt:lpstr>Liability in the day of Covid-19</vt:lpstr>
      <vt:lpstr>EEOC Guidelines</vt:lpstr>
      <vt:lpstr>EEOC Guidelines</vt:lpstr>
      <vt:lpstr>EEOC Guidelines</vt:lpstr>
      <vt:lpstr>Protecting Your Company</vt:lpstr>
      <vt:lpstr>Waivers</vt:lpstr>
      <vt:lpstr>Worker’s Compensation</vt:lpstr>
      <vt:lpstr>What is Natl doing?</vt:lpstr>
      <vt:lpstr>What is Natl doing?</vt:lpstr>
      <vt:lpstr> Relationships </vt:lpstr>
      <vt:lpstr>Stay Safe – Stay Healthy – Stay POSITIVE!</vt:lpstr>
    </vt:vector>
  </TitlesOfParts>
  <Company>National Interstate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ncvgvb</dc:creator>
  <cp:lastModifiedBy>Brandon Buchanan</cp:lastModifiedBy>
  <cp:revision>109</cp:revision>
  <cp:lastPrinted>2018-01-07T23:28:26Z</cp:lastPrinted>
  <dcterms:created xsi:type="dcterms:W3CDTF">2014-12-29T16:00:12Z</dcterms:created>
  <dcterms:modified xsi:type="dcterms:W3CDTF">2020-06-11T18:42:55Z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0x010100EEA00E337BE8F6438F0779AE7B967494</vt:lpwstr>
  </property>
</Properties>
</file>