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297_14C99899.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2A3_98E8E924.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2A6_AEB6FE67.xml" ContentType="application/vnd.ms-powerpoint.comments+xml"/>
  <Override PartName="/ppt/ink/ink1.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7" r:id="rId4"/>
    <p:sldMasterId id="2147483680" r:id="rId5"/>
    <p:sldMasterId id="2147483684" r:id="rId6"/>
  </p:sldMasterIdLst>
  <p:notesMasterIdLst>
    <p:notesMasterId r:id="rId51"/>
  </p:notesMasterIdLst>
  <p:handoutMasterIdLst>
    <p:handoutMasterId r:id="rId52"/>
  </p:handoutMasterIdLst>
  <p:sldIdLst>
    <p:sldId id="598" r:id="rId7"/>
    <p:sldId id="596" r:id="rId8"/>
    <p:sldId id="699" r:id="rId9"/>
    <p:sldId id="696" r:id="rId10"/>
    <p:sldId id="662" r:id="rId11"/>
    <p:sldId id="693" r:id="rId12"/>
    <p:sldId id="620" r:id="rId13"/>
    <p:sldId id="610" r:id="rId14"/>
    <p:sldId id="685" r:id="rId15"/>
    <p:sldId id="663" r:id="rId16"/>
    <p:sldId id="694" r:id="rId17"/>
    <p:sldId id="688" r:id="rId18"/>
    <p:sldId id="674" r:id="rId19"/>
    <p:sldId id="666" r:id="rId20"/>
    <p:sldId id="667" r:id="rId21"/>
    <p:sldId id="579" r:id="rId22"/>
    <p:sldId id="624" r:id="rId23"/>
    <p:sldId id="705" r:id="rId24"/>
    <p:sldId id="606" r:id="rId25"/>
    <p:sldId id="687" r:id="rId26"/>
    <p:sldId id="389" r:id="rId27"/>
    <p:sldId id="681" r:id="rId28"/>
    <p:sldId id="462" r:id="rId29"/>
    <p:sldId id="670" r:id="rId30"/>
    <p:sldId id="684" r:id="rId31"/>
    <p:sldId id="671" r:id="rId32"/>
    <p:sldId id="689" r:id="rId33"/>
    <p:sldId id="690" r:id="rId34"/>
    <p:sldId id="423" r:id="rId35"/>
    <p:sldId id="398" r:id="rId36"/>
    <p:sldId id="701" r:id="rId37"/>
    <p:sldId id="691" r:id="rId38"/>
    <p:sldId id="567" r:id="rId39"/>
    <p:sldId id="680" r:id="rId40"/>
    <p:sldId id="675" r:id="rId41"/>
    <p:sldId id="676" r:id="rId42"/>
    <p:sldId id="677" r:id="rId43"/>
    <p:sldId id="678" r:id="rId44"/>
    <p:sldId id="679" r:id="rId45"/>
    <p:sldId id="523" r:id="rId46"/>
    <p:sldId id="573" r:id="rId47"/>
    <p:sldId id="551" r:id="rId48"/>
    <p:sldId id="706" r:id="rId49"/>
    <p:sldId id="553"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401B1B-DB41-A181-59BB-B05E862BC616}" name="Gronsbell, David" initials="GD" userId="S::0498283907@FEMA.DHS.GOV::38b03374-90be-4f1f-a640-96dfe34ef39d" providerId="AD"/>
  <p188:author id="{87CC1841-ADB0-2EF3-AA01-D8A720E18D1E}" name="Warren, Virginia" initials="WV" userId="S::0525314135@FEMA.DHS.GOV::d2674d22-c36e-4a36-afc5-15c40630ae38" providerId="AD"/>
  <p188:author id="{2EEC05B1-2B7C-BED8-4CAC-04787D8E4F50}" name="Gatza, Robert" initials="GR" userId="S::0483300812@FEMA.DHS.GOV::5d9ebb93-46c9-469b-9a49-3790321998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wiles" initials="dw" lastIdx="1" clrIdx="0"/>
  <p:cmAuthor id="7" name="Thomas, Kerry" initials="TK" lastIdx="5" clrIdx="7">
    <p:extLst>
      <p:ext uri="{19B8F6BF-5375-455C-9EA6-DF929625EA0E}">
        <p15:presenceInfo xmlns:p15="http://schemas.microsoft.com/office/powerpoint/2012/main" userId="S-1-5-21-3586473188-2236239214-4124789332-633126" providerId="AD"/>
      </p:ext>
    </p:extLst>
  </p:cmAuthor>
  <p:cmAuthor id="1" name="Brown, MichaelR6" initials="" lastIdx="0" clrIdx="1"/>
  <p:cmAuthor id="2" name="Stallings, Michael" initials="OCC - MES" lastIdx="18" clrIdx="2">
    <p:extLst>
      <p:ext uri="{19B8F6BF-5375-455C-9EA6-DF929625EA0E}">
        <p15:presenceInfo xmlns:p15="http://schemas.microsoft.com/office/powerpoint/2012/main" userId="Stallings, Michael" providerId="None"/>
      </p:ext>
    </p:extLst>
  </p:cmAuthor>
  <p:cmAuthor id="3" name="Street, Stacey" initials="SS" lastIdx="1" clrIdx="3">
    <p:extLst>
      <p:ext uri="{19B8F6BF-5375-455C-9EA6-DF929625EA0E}">
        <p15:presenceInfo xmlns:p15="http://schemas.microsoft.com/office/powerpoint/2012/main" userId="Street, Stacey" providerId="None"/>
      </p:ext>
    </p:extLst>
  </p:cmAuthor>
  <p:cmAuthor id="4" name="McCartney, Sheila" initials="MS" lastIdx="1" clrIdx="4">
    <p:extLst>
      <p:ext uri="{19B8F6BF-5375-455C-9EA6-DF929625EA0E}">
        <p15:presenceInfo xmlns:p15="http://schemas.microsoft.com/office/powerpoint/2012/main" userId="S-1-5-21-3586473188-2236239214-4124789332-532108" providerId="AD"/>
      </p:ext>
    </p:extLst>
  </p:cmAuthor>
  <p:cmAuthor id="5" name="Saint Onge, Ellen" initials="SOE" lastIdx="1" clrIdx="5">
    <p:extLst>
      <p:ext uri="{19B8F6BF-5375-455C-9EA6-DF929625EA0E}">
        <p15:presenceInfo xmlns:p15="http://schemas.microsoft.com/office/powerpoint/2012/main" userId="S-1-5-21-3586473188-2236239214-4124789332-528633" providerId="AD"/>
      </p:ext>
    </p:extLst>
  </p:cmAuthor>
  <p:cmAuthor id="6" name="McLarty, Andrew" initials="MA" lastIdx="14" clrIdx="6">
    <p:extLst>
      <p:ext uri="{19B8F6BF-5375-455C-9EA6-DF929625EA0E}">
        <p15:presenceInfo xmlns:p15="http://schemas.microsoft.com/office/powerpoint/2012/main" userId="S-1-5-21-3586473188-2236239214-4124789332-2395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E7F3F4"/>
    <a:srgbClr val="E7E9F2"/>
    <a:srgbClr val="333333"/>
    <a:srgbClr val="FF5050"/>
    <a:srgbClr val="E7E9F4"/>
    <a:srgbClr val="000000"/>
    <a:srgbClr val="3333FF"/>
    <a:srgbClr val="660033"/>
    <a:srgbClr val="577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95226" autoAdjust="0"/>
  </p:normalViewPr>
  <p:slideViewPr>
    <p:cSldViewPr>
      <p:cViewPr varScale="1">
        <p:scale>
          <a:sx n="61" d="100"/>
          <a:sy n="61" d="100"/>
        </p:scale>
        <p:origin x="1534" y="28"/>
      </p:cViewPr>
      <p:guideLst>
        <p:guide orient="horz" pos="2160"/>
        <p:guide pos="2880"/>
      </p:guideLst>
    </p:cSldViewPr>
  </p:slideViewPr>
  <p:outlineViewPr>
    <p:cViewPr>
      <p:scale>
        <a:sx n="33" d="100"/>
        <a:sy n="33" d="100"/>
      </p:scale>
      <p:origin x="0" y="-2383"/>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9" d="100"/>
          <a:sy n="69" d="100"/>
        </p:scale>
        <p:origin x="2825"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s>
</file>

<file path=ppt/comments/modernComment_297_14C99899.xml><?xml version="1.0" encoding="utf-8"?>
<p188:cmLst xmlns:a="http://schemas.openxmlformats.org/drawingml/2006/main" xmlns:r="http://schemas.openxmlformats.org/officeDocument/2006/relationships" xmlns:p188="http://schemas.microsoft.com/office/powerpoint/2018/8/main">
  <p188:cm id="{04CCC594-6454-434F-935E-3A8496128EB6}" authorId="{87CC1841-ADB0-2EF3-AA01-D8A720E18D1E}" created="2022-09-26T11:51:42.737">
    <pc:sldMkLst xmlns:pc="http://schemas.microsoft.com/office/powerpoint/2013/main/command">
      <pc:docMk/>
      <pc:sldMk cId="348756121" sldId="663"/>
    </pc:sldMkLst>
    <p188:pos x="1489075" y="4778375"/>
    <p188:replyLst>
      <p188:reply id="{987F6DF5-3F8E-41D4-991C-A659988DB9A9}" authorId="{2EEC05B1-2B7C-BED8-4CAC-04787D8E4F50}" created="2022-09-26T12:29:10.943">
        <p188:txBody>
          <a:bodyPr/>
          <a:lstStyle/>
          <a:p>
            <a:r>
              <a:rPr lang="en-US"/>
              <a:t>Updated.</a:t>
            </a:r>
          </a:p>
        </p188:txBody>
      </p188:reply>
    </p188:replyLst>
    <p188:txBody>
      <a:bodyPr/>
      <a:lstStyle/>
      <a:p>
        <a:r>
          <a:rPr lang="en-US"/>
          <a:t>Maybe make a mention of the UEI as well, and note that SAM.gov registration must be active the entire length of the POP?</a:t>
        </a:r>
      </a:p>
    </p188:txBody>
  </p188:cm>
</p188:cmLst>
</file>

<file path=ppt/comments/modernComment_2A3_98E8E924.xml><?xml version="1.0" encoding="utf-8"?>
<p188:cmLst xmlns:a="http://schemas.openxmlformats.org/drawingml/2006/main" xmlns:r="http://schemas.openxmlformats.org/officeDocument/2006/relationships" xmlns:p188="http://schemas.microsoft.com/office/powerpoint/2018/8/main">
  <p188:cm id="{6EEA707F-D906-4C29-80AB-BCB67C82DF6C}" authorId="{87CC1841-ADB0-2EF3-AA01-D8A720E18D1E}" created="2022-09-26T12:03:11.548">
    <pc:sldMkLst xmlns:pc="http://schemas.microsoft.com/office/powerpoint/2013/main/command">
      <pc:docMk/>
      <pc:sldMk cId="2565400868" sldId="675"/>
    </pc:sldMkLst>
    <p188:pos x="4594225" y="1209675"/>
    <p188:txBody>
      <a:bodyPr/>
      <a:lstStyle/>
      <a:p>
        <a:r>
          <a:rPr lang="en-US"/>
          <a:t>Believe this is now 120 days</a:t>
        </a:r>
      </a:p>
    </p188:txBody>
  </p188:cm>
</p188:cmLst>
</file>

<file path=ppt/comments/modernComment_2A6_AEB6FE67.xml><?xml version="1.0" encoding="utf-8"?>
<p188:cmLst xmlns:a="http://schemas.openxmlformats.org/drawingml/2006/main" xmlns:r="http://schemas.openxmlformats.org/officeDocument/2006/relationships" xmlns:p188="http://schemas.microsoft.com/office/powerpoint/2018/8/main">
  <p188:cm id="{5805960E-1154-4CB5-A77A-DCC77BC3F834}" authorId="{87CC1841-ADB0-2EF3-AA01-D8A720E18D1E}" created="2022-09-26T12:04:11.439">
    <ac:deMkLst xmlns:ac="http://schemas.microsoft.com/office/drawing/2013/main/command">
      <pc:docMk xmlns:pc="http://schemas.microsoft.com/office/powerpoint/2013/main/command"/>
      <pc:sldMk xmlns:pc="http://schemas.microsoft.com/office/powerpoint/2013/main/command" cId="2931228263" sldId="678"/>
      <ac:spMk id="3" creationId="{00000000-0000-0000-0000-000000000000}"/>
    </ac:deMkLst>
    <p188:pos x="1546225" y="781050"/>
    <p188:replyLst>
      <p188:reply id="{7010B720-D20E-44AA-B2D8-A4811F7A2B36}" authorId="{2EEC05B1-2B7C-BED8-4CAC-04787D8E4F50}" created="2022-09-26T12:21:01.991">
        <p188:txBody>
          <a:bodyPr/>
          <a:lstStyle/>
          <a:p>
            <a:r>
              <a:rPr lang="en-US"/>
              <a:t>Updated</a:t>
            </a:r>
          </a:p>
        </p188:txBody>
      </p188:reply>
    </p188:replyLst>
    <p188:txBody>
      <a:bodyPr/>
      <a:lstStyle/>
      <a:p>
        <a:r>
          <a:rPr lang="en-US"/>
          <a:t>120 days now?</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64" tIns="46583" rIns="93164" bIns="46583" numCol="1" anchor="t" anchorCtr="0" compatLnSpc="1">
            <a:prstTxWarp prst="textNoShape">
              <a:avLst/>
            </a:prstTxWarp>
          </a:bodyPr>
          <a:lstStyle>
            <a:lvl1pPr defTabSz="931737">
              <a:defRPr sz="1200"/>
            </a:lvl1pPr>
          </a:lstStyle>
          <a:p>
            <a:pPr>
              <a:defRPr/>
            </a:pPr>
            <a:endParaRPr lang="en-US" dirty="0"/>
          </a:p>
        </p:txBody>
      </p:sp>
      <p:sp>
        <p:nvSpPr>
          <p:cNvPr id="58371"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64" tIns="46583" rIns="93164" bIns="46583" numCol="1" anchor="t" anchorCtr="0" compatLnSpc="1">
            <a:prstTxWarp prst="textNoShape">
              <a:avLst/>
            </a:prstTxWarp>
          </a:bodyPr>
          <a:lstStyle>
            <a:lvl1pPr algn="r" defTabSz="931737">
              <a:defRPr sz="1200"/>
            </a:lvl1pPr>
          </a:lstStyle>
          <a:p>
            <a:pPr>
              <a:defRPr/>
            </a:pPr>
            <a:endParaRPr lang="en-US" dirty="0"/>
          </a:p>
        </p:txBody>
      </p:sp>
      <p:sp>
        <p:nvSpPr>
          <p:cNvPr id="58372"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64" tIns="46583" rIns="93164" bIns="46583" numCol="1" anchor="b" anchorCtr="0" compatLnSpc="1">
            <a:prstTxWarp prst="textNoShape">
              <a:avLst/>
            </a:prstTxWarp>
          </a:bodyPr>
          <a:lstStyle>
            <a:lvl1pPr defTabSz="931737">
              <a:defRPr sz="1200"/>
            </a:lvl1pPr>
          </a:lstStyle>
          <a:p>
            <a:pPr>
              <a:defRPr/>
            </a:pPr>
            <a:endParaRPr lang="en-US" dirty="0"/>
          </a:p>
        </p:txBody>
      </p:sp>
      <p:sp>
        <p:nvSpPr>
          <p:cNvPr id="58373"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164" tIns="46583" rIns="93164" bIns="46583" numCol="1" anchor="b" anchorCtr="0" compatLnSpc="1">
            <a:prstTxWarp prst="textNoShape">
              <a:avLst/>
            </a:prstTxWarp>
          </a:bodyPr>
          <a:lstStyle>
            <a:lvl1pPr algn="r" defTabSz="931737">
              <a:defRPr sz="1200"/>
            </a:lvl1pPr>
          </a:lstStyle>
          <a:p>
            <a:pPr>
              <a:defRPr/>
            </a:pPr>
            <a:fld id="{9C5F5205-3D14-4759-B141-26B5F79F0071}" type="slidenum">
              <a:rPr lang="en-US"/>
              <a:pPr>
                <a:defRPr/>
              </a:pPr>
              <a:t>‹#›</a:t>
            </a:fld>
            <a:endParaRPr lang="en-US" dirty="0"/>
          </a:p>
        </p:txBody>
      </p:sp>
    </p:spTree>
    <p:extLst>
      <p:ext uri="{BB962C8B-B14F-4D97-AF65-F5344CB8AC3E}">
        <p14:creationId xmlns:p14="http://schemas.microsoft.com/office/powerpoint/2010/main" val="676753271"/>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18-09-20T18:55:38.659"/>
    </inkml:context>
    <inkml:brush xml:id="br0">
      <inkml:brushProperty name="width" value="0.00441" units="cm"/>
      <inkml:brushProperty name="height" value="0.00882" units="cm"/>
      <inkml:brushProperty name="color" value="#FFFF00"/>
      <inkml:brushProperty name="tip" value="rectangle"/>
      <inkml:brushProperty name="rasterOp" value="maskPen"/>
      <inkml:brushProperty name="fitToCurve" value="1"/>
    </inkml:brush>
  </inkml:definitions>
  <inkml:trace contextRef="#ctx0" brushRef="#br0">218 72 0,'16'0'219,"16"0"-157,-17 0-15,0 0 0,-15 16 16,16-16-32,-16 30-15,16-30 15,0 0 63,-16 16 31,15-16 0,16 0-16,-15 0 188,0 0-266,-1 0-15,1 0-1,-1-31 1,1 31 15,0 0-15,15 0 312,-16 0-250,1 0-31,-16-15-31,16 15-1,-16-16 16,0 1 1,0-1 30,0 2-15,-16 14-31,0-16-1,-15 16 1,16 0 0,-1 0 15,0 0-16,1 0 1,-1 0 0,1 0-16,-1 0 31,-16 0-31,17 0 31,0 0-31,-17 0 16,16 0-1,-30 0-15,14 0 16,-14 0 0,-2 0-16,34 0 15,-2 0-15,0 0 16,0 16 0,0-16-16,-14 0 31,14 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defRPr sz="1200"/>
            </a:lvl1pPr>
          </a:lstStyle>
          <a:p>
            <a:pPr>
              <a:defRPr/>
            </a:pPr>
            <a:endParaRPr lang="en-US" dirty="0"/>
          </a:p>
        </p:txBody>
      </p:sp>
      <p:sp>
        <p:nvSpPr>
          <p:cNvPr id="60419"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a:defRPr sz="1200"/>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79513" y="696913"/>
            <a:ext cx="4651375" cy="3487737"/>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defRPr sz="1200"/>
            </a:lvl1pPr>
          </a:lstStyle>
          <a:p>
            <a:pPr>
              <a:defRPr/>
            </a:pPr>
            <a:endParaRPr lang="en-US" dirty="0"/>
          </a:p>
        </p:txBody>
      </p:sp>
      <p:sp>
        <p:nvSpPr>
          <p:cNvPr id="60423"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a:defRPr sz="1200"/>
            </a:lvl1pPr>
          </a:lstStyle>
          <a:p>
            <a:pPr>
              <a:defRPr/>
            </a:pPr>
            <a:fld id="{26298EDF-5935-43E3-96A7-964E7186D03B}" type="slidenum">
              <a:rPr lang="en-US"/>
              <a:pPr>
                <a:defRPr/>
              </a:pPr>
              <a:t>‹#›</a:t>
            </a:fld>
            <a:endParaRPr lang="en-US" dirty="0"/>
          </a:p>
        </p:txBody>
      </p:sp>
    </p:spTree>
    <p:extLst>
      <p:ext uri="{BB962C8B-B14F-4D97-AF65-F5344CB8AC3E}">
        <p14:creationId xmlns:p14="http://schemas.microsoft.com/office/powerpoint/2010/main" val="392244208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whitehouse.gov/omb/grants_form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Provide the focus of the webinar. </a:t>
            </a:r>
          </a:p>
          <a:p>
            <a:endParaRPr lang="en-US" dirty="0"/>
          </a:p>
          <a:p>
            <a:r>
              <a:rPr lang="en-US" dirty="0"/>
              <a:t>Let’s plan to look at the title slide.</a:t>
            </a:r>
            <a:r>
              <a:rPr lang="en-US" baseline="0" dirty="0"/>
              <a:t> Tweak as necessary. </a:t>
            </a:r>
            <a:endParaRPr lang="en-US" dirty="0"/>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0</a:t>
            </a:fld>
            <a:endParaRPr lang="en-US" dirty="0"/>
          </a:p>
        </p:txBody>
      </p:sp>
    </p:spTree>
    <p:extLst>
      <p:ext uri="{BB962C8B-B14F-4D97-AF65-F5344CB8AC3E}">
        <p14:creationId xmlns:p14="http://schemas.microsoft.com/office/powerpoint/2010/main" val="2146333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11</a:t>
            </a:fld>
            <a:endParaRPr lang="en-US" dirty="0"/>
          </a:p>
        </p:txBody>
      </p:sp>
    </p:spTree>
    <p:extLst>
      <p:ext uri="{BB962C8B-B14F-4D97-AF65-F5344CB8AC3E}">
        <p14:creationId xmlns:p14="http://schemas.microsoft.com/office/powerpoint/2010/main" val="3289714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defTabSz="912813" eaLnBrk="1" hangingPunct="1">
              <a:spcBef>
                <a:spcPct val="0"/>
              </a:spcBef>
              <a:buFontTx/>
              <a:buAutoNum type="arabicParenBoth"/>
              <a:defRPr/>
            </a:pPr>
            <a:r>
              <a:rPr lang="en-US" altLang="en-US" dirty="0"/>
              <a:t>The focus of this presentation is the current procurement standards under the </a:t>
            </a:r>
            <a:r>
              <a:rPr lang="en-US" altLang="en-US" i="1" dirty="0"/>
              <a:t>Uniform Administrative Requirements, Cost Principles, and Audit Requirements for Federal Awards</a:t>
            </a:r>
            <a:r>
              <a:rPr lang="en-US" altLang="en-US" dirty="0"/>
              <a:t> (</a:t>
            </a:r>
            <a:r>
              <a:rPr lang="en-US" altLang="en-US" i="1" dirty="0"/>
              <a:t>Uniform Rules</a:t>
            </a:r>
            <a:r>
              <a:rPr lang="en-US" altLang="en-US" dirty="0"/>
              <a:t>), which are codified at 2 C.F.R. §§ 200.317 through 200.326 and supersede the procurement regulations formerly in effect.</a:t>
            </a:r>
          </a:p>
          <a:p>
            <a:pPr marL="685800" lvl="1" indent="-228600" defTabSz="912813" eaLnBrk="1" hangingPunct="1">
              <a:spcBef>
                <a:spcPct val="0"/>
              </a:spcBef>
              <a:buFont typeface="+mj-lt"/>
              <a:buAutoNum type="alphaLcParenR"/>
            </a:pPr>
            <a:r>
              <a:rPr lang="en-US" altLang="en-US" dirty="0">
                <a:solidFill>
                  <a:srgbClr val="070000"/>
                </a:solidFill>
              </a:rPr>
              <a:t>It is also not meant to be an all-encompassing, detailed explanation of every and all requirements.  For example, some slides may omit or only summarize certain standards set forth in the regulations.   </a:t>
            </a: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26298EDF-5935-43E3-96A7-964E7186D03B}" type="slidenum">
              <a:rPr lang="en-US" smtClean="0"/>
              <a:pPr>
                <a:defRPr/>
              </a:pPr>
              <a:t>17</a:t>
            </a:fld>
            <a:endParaRPr lang="en-US" dirty="0"/>
          </a:p>
        </p:txBody>
      </p:sp>
    </p:spTree>
    <p:extLst>
      <p:ext uri="{BB962C8B-B14F-4D97-AF65-F5344CB8AC3E}">
        <p14:creationId xmlns:p14="http://schemas.microsoft.com/office/powerpoint/2010/main" val="228226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Slide Image Placeholder 1"/>
          <p:cNvSpPr>
            <a:spLocks noGrp="1" noRot="1" noChangeAspect="1" noTextEdit="1"/>
          </p:cNvSpPr>
          <p:nvPr>
            <p:ph type="sldImg"/>
          </p:nvPr>
        </p:nvSpPr>
        <p:spPr>
          <a:xfrm>
            <a:off x="1377950" y="533400"/>
            <a:ext cx="4105275" cy="3078163"/>
          </a:xfrm>
          <a:ln/>
        </p:spPr>
      </p:sp>
      <p:sp>
        <p:nvSpPr>
          <p:cNvPr id="973827" name="Notes Placeholder 2"/>
          <p:cNvSpPr>
            <a:spLocks noGrp="1"/>
          </p:cNvSpPr>
          <p:nvPr>
            <p:ph type="body" idx="1"/>
          </p:nvPr>
        </p:nvSpPr>
        <p:spPr>
          <a:noFill/>
          <a:ln/>
        </p:spPr>
        <p:txBody>
          <a:bodyPr/>
          <a:lstStyle/>
          <a:p>
            <a:pPr marL="102757" lvl="1" indent="-102757" eaLnBrk="1" hangingPunct="1"/>
            <a:r>
              <a:rPr lang="en-US" b="1" u="sng" dirty="0"/>
              <a:t>Background:</a:t>
            </a:r>
          </a:p>
          <a:p>
            <a:pPr marL="174605" lvl="1" indent="-174605" eaLnBrk="1" hangingPunct="1">
              <a:buFont typeface="Arial" panose="020B0604020202020204" pitchFamily="34" charset="0"/>
              <a:buChar char="•"/>
            </a:pPr>
            <a:r>
              <a:rPr lang="en-US" dirty="0"/>
              <a:t>This slide gives an overview of examples of required documentation for official grant file</a:t>
            </a:r>
          </a:p>
          <a:p>
            <a:pPr marL="174605" lvl="1" indent="-174605" eaLnBrk="1" hangingPunct="1">
              <a:buFont typeface="Arial" panose="020B0604020202020204" pitchFamily="34" charset="0"/>
              <a:buChar char="•"/>
            </a:pPr>
            <a:r>
              <a:rPr lang="en-US" b="0" dirty="0"/>
              <a:t>For subrecipient</a:t>
            </a:r>
            <a:r>
              <a:rPr lang="en-US" b="0" baseline="0" dirty="0"/>
              <a:t> awards, each award should have a file containing similar information. </a:t>
            </a:r>
          </a:p>
          <a:p>
            <a:pPr marL="174605" lvl="1" indent="-174605" eaLnBrk="1" hangingPunct="1">
              <a:buFont typeface="Arial" panose="020B0604020202020204" pitchFamily="34" charset="0"/>
              <a:buChar char="•"/>
            </a:pPr>
            <a:r>
              <a:rPr lang="en-US" b="0" baseline="0" dirty="0"/>
              <a:t>Also, for the pass-through agency, a similar file should be established for the M&amp;A Budget and Expenses. </a:t>
            </a:r>
          </a:p>
          <a:p>
            <a:pPr marL="174605" lvl="1" indent="-174605" eaLnBrk="1" hangingPunct="1">
              <a:buFont typeface="Arial" panose="020B0604020202020204" pitchFamily="34" charset="0"/>
              <a:buChar char="•"/>
            </a:pPr>
            <a:r>
              <a:rPr lang="en-US" b="0" baseline="0" dirty="0"/>
              <a:t>M&amp;A File will also contain the SF 424 (Application for Federal Assistance), SF425 (Federal Financial Report[s]), monitoring reports from FEMA regions (unless fire program which will be from headquarters), etc.</a:t>
            </a:r>
            <a:endParaRPr lang="en-US" b="0" dirty="0"/>
          </a:p>
          <a:p>
            <a:pPr marL="0" marR="0" lvl="0" indent="0" algn="l" defTabSz="931225" rtl="0" eaLnBrk="0" fontAlgn="base" latinLnBrk="0" hangingPunct="0">
              <a:lnSpc>
                <a:spcPct val="100000"/>
              </a:lnSpc>
              <a:spcBef>
                <a:spcPct val="30000"/>
              </a:spcBef>
              <a:spcAft>
                <a:spcPct val="0"/>
              </a:spcAft>
              <a:buClrTx/>
              <a:buSzTx/>
              <a:buFontTx/>
              <a:buNone/>
              <a:tabLst/>
              <a:defRPr/>
            </a:pPr>
            <a:r>
              <a:rPr lang="en-US" b="0" u="none" dirty="0">
                <a:latin typeface="Arial" charset="0"/>
                <a:cs typeface="Arial" charset="0"/>
              </a:rPr>
              <a:t>* 2CFR Part 200 does not specify the exact file format but does in several places describe the records that must be maintained. </a:t>
            </a:r>
            <a:r>
              <a:rPr lang="en-US" sz="1200" kern="1200" dirty="0">
                <a:solidFill>
                  <a:schemeClr val="tx1"/>
                </a:solidFill>
                <a:effectLst/>
                <a:latin typeface="Arial" charset="0"/>
                <a:ea typeface="+mn-ea"/>
                <a:cs typeface="+mn-cs"/>
              </a:rPr>
              <a:t>This  slide is one example of what you might expect to see but there are additional administrative and programmatic documentation requirements.</a:t>
            </a:r>
          </a:p>
          <a:p>
            <a:pPr defTabSz="931225">
              <a:defRPr/>
            </a:pPr>
            <a:endParaRPr lang="en-US" b="1" u="none" dirty="0">
              <a:latin typeface="Arial" charset="0"/>
              <a:cs typeface="Arial" charset="0"/>
            </a:endParaRPr>
          </a:p>
          <a:p>
            <a:endParaRPr lang="en-US" dirty="0">
              <a:latin typeface="Arial" charset="0"/>
              <a:cs typeface="Arial" charset="0"/>
            </a:endParaRPr>
          </a:p>
        </p:txBody>
      </p:sp>
      <p:sp>
        <p:nvSpPr>
          <p:cNvPr id="973828" name="Slide Number Placeholder 3"/>
          <p:cNvSpPr txBox="1">
            <a:spLocks noGrp="1"/>
          </p:cNvSpPr>
          <p:nvPr/>
        </p:nvSpPr>
        <p:spPr bwMode="auto">
          <a:xfrm>
            <a:off x="3909717" y="8839886"/>
            <a:ext cx="2948285" cy="454983"/>
          </a:xfrm>
          <a:prstGeom prst="rect">
            <a:avLst/>
          </a:prstGeom>
          <a:noFill/>
          <a:ln w="9525">
            <a:noFill/>
            <a:miter lim="800000"/>
            <a:headEnd/>
            <a:tailEnd/>
          </a:ln>
        </p:spPr>
        <p:txBody>
          <a:bodyPr lIns="89634" tIns="44816" rIns="89634" bIns="44816" anchor="b"/>
          <a:lstStyle/>
          <a:p>
            <a:pPr algn="r" eaLnBrk="0" hangingPunct="0"/>
            <a:fld id="{93058071-8F5C-4BD9-B8DC-3016BB4C1700}" type="slidenum">
              <a:rPr lang="en-US" altLang="en-US" sz="1200">
                <a:solidFill>
                  <a:srgbClr val="000000"/>
                </a:solidFill>
                <a:latin typeface="Arial" panose="020B0604020202020204" pitchFamily="34" charset="0"/>
                <a:cs typeface="Arial" panose="020B0604020202020204" pitchFamily="34" charset="0"/>
              </a:rPr>
              <a:pPr algn="r" eaLnBrk="0" hangingPunct="0"/>
              <a:t>18</a:t>
            </a:fld>
            <a:endParaRPr lang="en-US" altLang="en-US" sz="20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26298EDF-5935-43E3-96A7-964E7186D03B}" type="slidenum">
              <a:rPr lang="en-US" smtClean="0"/>
              <a:pPr>
                <a:defRPr/>
              </a:pPr>
              <a:t>18</a:t>
            </a:fld>
            <a:endParaRPr lang="en-US" dirty="0"/>
          </a:p>
        </p:txBody>
      </p:sp>
    </p:spTree>
    <p:extLst>
      <p:ext uri="{BB962C8B-B14F-4D97-AF65-F5344CB8AC3E}">
        <p14:creationId xmlns:p14="http://schemas.microsoft.com/office/powerpoint/2010/main" val="2711749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19</a:t>
            </a:fld>
            <a:endParaRPr lang="en-US" dirty="0"/>
          </a:p>
        </p:txBody>
      </p:sp>
    </p:spTree>
    <p:extLst>
      <p:ext uri="{BB962C8B-B14F-4D97-AF65-F5344CB8AC3E}">
        <p14:creationId xmlns:p14="http://schemas.microsoft.com/office/powerpoint/2010/main" val="644424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Slide Image Placeholder 1"/>
          <p:cNvSpPr>
            <a:spLocks noGrp="1" noRot="1" noChangeAspect="1" noTextEdit="1"/>
          </p:cNvSpPr>
          <p:nvPr>
            <p:ph type="sldImg"/>
          </p:nvPr>
        </p:nvSpPr>
        <p:spPr>
          <a:xfrm>
            <a:off x="1452563" y="533400"/>
            <a:ext cx="4105275" cy="3078163"/>
          </a:xfrm>
          <a:ln/>
        </p:spPr>
      </p:sp>
      <p:sp>
        <p:nvSpPr>
          <p:cNvPr id="936963" name="Notes Placeholder 2"/>
          <p:cNvSpPr>
            <a:spLocks noGrp="1"/>
          </p:cNvSpPr>
          <p:nvPr>
            <p:ph type="body" idx="1"/>
          </p:nvPr>
        </p:nvSpPr>
        <p:spPr>
          <a:noFill/>
          <a:ln/>
        </p:spPr>
        <p:txBody>
          <a:bodyPr/>
          <a:lstStyle/>
          <a:p>
            <a:pPr>
              <a:spcBef>
                <a:spcPts val="600"/>
              </a:spcBef>
            </a:pPr>
            <a:r>
              <a:rPr lang="en-US" sz="2200" b="0" dirty="0"/>
              <a:t>Getting started</a:t>
            </a:r>
          </a:p>
          <a:p>
            <a:pPr marL="631825" lvl="1" indent="-284163">
              <a:spcBef>
                <a:spcPts val="600"/>
              </a:spcBef>
              <a:buFont typeface="Arial" pitchFamily="34" charset="0"/>
              <a:buChar char="−"/>
              <a:tabLst>
                <a:tab pos="631825" algn="l"/>
              </a:tabLst>
            </a:pPr>
            <a:r>
              <a:rPr lang="en-US" sz="2200" b="0" dirty="0"/>
              <a:t>Getting organized for receipt of Federal funds</a:t>
            </a:r>
          </a:p>
          <a:p>
            <a:pPr marL="631825" lvl="1" indent="-284163">
              <a:spcBef>
                <a:spcPts val="600"/>
              </a:spcBef>
              <a:buFont typeface="Arial" pitchFamily="34" charset="0"/>
              <a:buChar char="−"/>
              <a:tabLst>
                <a:tab pos="631825" algn="l"/>
              </a:tabLst>
            </a:pPr>
            <a:r>
              <a:rPr lang="en-US" sz="2200" b="0" dirty="0"/>
              <a:t>Register in Payment and Reporting (PARS)</a:t>
            </a:r>
          </a:p>
          <a:p>
            <a:pPr marL="631825" lvl="1" indent="-284163">
              <a:spcBef>
                <a:spcPts val="600"/>
              </a:spcBef>
              <a:buFont typeface="Arial" pitchFamily="34" charset="0"/>
              <a:buChar char="−"/>
              <a:tabLst>
                <a:tab pos="631825" algn="l"/>
              </a:tabLst>
            </a:pPr>
            <a:r>
              <a:rPr lang="en-US" sz="2200" b="0" dirty="0"/>
              <a:t>Program vs. financial—not mutually exclusive</a:t>
            </a:r>
          </a:p>
          <a:p>
            <a:pPr marL="631825" lvl="1" indent="-284163">
              <a:spcBef>
                <a:spcPts val="600"/>
              </a:spcBef>
              <a:buFont typeface="Arial" pitchFamily="34" charset="0"/>
              <a:buChar char="−"/>
              <a:tabLst>
                <a:tab pos="631825" algn="l"/>
              </a:tabLst>
            </a:pPr>
            <a:r>
              <a:rPr lang="en-US" sz="2200" b="0" dirty="0"/>
              <a:t>Understanding Federal requirements</a:t>
            </a:r>
          </a:p>
          <a:p>
            <a:pPr marL="631825" lvl="1" indent="-284163">
              <a:spcBef>
                <a:spcPts val="600"/>
              </a:spcBef>
              <a:buFont typeface="Arial" pitchFamily="34" charset="0"/>
              <a:buChar char="−"/>
              <a:tabLst>
                <a:tab pos="631825" algn="l"/>
              </a:tabLst>
            </a:pPr>
            <a:r>
              <a:rPr lang="en-US" sz="2200" b="0" dirty="0">
                <a:solidFill>
                  <a:srgbClr val="002060"/>
                </a:solidFill>
              </a:rPr>
              <a:t>Establishing policies and procedures; these are required and will be monitored by funding agency</a:t>
            </a:r>
          </a:p>
          <a:p>
            <a:pPr>
              <a:spcBef>
                <a:spcPts val="600"/>
              </a:spcBef>
            </a:pPr>
            <a:r>
              <a:rPr lang="en-US" sz="2200" i="1" dirty="0"/>
              <a:t>“Minimum” </a:t>
            </a:r>
            <a:r>
              <a:rPr lang="en-US" sz="2200" b="0" dirty="0"/>
              <a:t>requirements for financial system</a:t>
            </a:r>
          </a:p>
          <a:p>
            <a:pPr marL="631825" lvl="1" indent="-284163">
              <a:spcBef>
                <a:spcPts val="600"/>
              </a:spcBef>
              <a:buFont typeface="Arial" pitchFamily="34" charset="0"/>
              <a:buChar char="−"/>
              <a:tabLst>
                <a:tab pos="631825" algn="l"/>
              </a:tabLst>
            </a:pPr>
            <a:r>
              <a:rPr lang="en-US" sz="2200" b="0" dirty="0"/>
              <a:t>Provide financial/performance data</a:t>
            </a:r>
          </a:p>
          <a:p>
            <a:pPr marL="631825" lvl="1" indent="-284163">
              <a:spcBef>
                <a:spcPts val="600"/>
              </a:spcBef>
              <a:buFont typeface="Arial" pitchFamily="34" charset="0"/>
              <a:buChar char="−"/>
              <a:tabLst>
                <a:tab pos="631825" algn="l"/>
              </a:tabLst>
            </a:pPr>
            <a:r>
              <a:rPr lang="en-US" sz="2200" b="0" dirty="0"/>
              <a:t>Associate grant expenditures to specific funding source</a:t>
            </a:r>
          </a:p>
          <a:p>
            <a:pPr marL="631825" lvl="1" indent="-284163">
              <a:spcBef>
                <a:spcPts val="600"/>
              </a:spcBef>
              <a:buFont typeface="Arial" pitchFamily="34" charset="0"/>
              <a:buChar char="−"/>
              <a:tabLst>
                <a:tab pos="631825" algn="l"/>
              </a:tabLst>
            </a:pPr>
            <a:r>
              <a:rPr lang="en-US" sz="2200" b="0" dirty="0"/>
              <a:t>Provide clear audit trail</a:t>
            </a:r>
          </a:p>
          <a:p>
            <a:pPr marL="631825" lvl="1" indent="-284163">
              <a:spcBef>
                <a:spcPts val="600"/>
              </a:spcBef>
              <a:buFont typeface="Arial" pitchFamily="34" charset="0"/>
              <a:buChar char="−"/>
              <a:tabLst>
                <a:tab pos="631825" algn="l"/>
              </a:tabLst>
            </a:pPr>
            <a:r>
              <a:rPr lang="en-US" sz="2200" b="0" dirty="0"/>
              <a:t>Manage cash effectively</a:t>
            </a:r>
          </a:p>
          <a:p>
            <a:endParaRPr lang="en-US" b="1" u="sng" dirty="0">
              <a:latin typeface="Arial" charset="0"/>
              <a:cs typeface="Arial" charset="0"/>
            </a:endParaRPr>
          </a:p>
        </p:txBody>
      </p:sp>
      <p:sp>
        <p:nvSpPr>
          <p:cNvPr id="936965" name="Slide Number Placeholder 4"/>
          <p:cNvSpPr txBox="1">
            <a:spLocks noGrp="1"/>
          </p:cNvSpPr>
          <p:nvPr/>
        </p:nvSpPr>
        <p:spPr bwMode="auto">
          <a:xfrm>
            <a:off x="5105666" y="8915205"/>
            <a:ext cx="1903214" cy="379665"/>
          </a:xfrm>
          <a:prstGeom prst="rect">
            <a:avLst/>
          </a:prstGeom>
          <a:noFill/>
          <a:ln w="9525">
            <a:noFill/>
            <a:miter lim="800000"/>
            <a:headEnd/>
            <a:tailEnd/>
          </a:ln>
        </p:spPr>
        <p:txBody>
          <a:bodyPr lIns="89634" tIns="44816" rIns="89634" bIns="44816" anchor="b"/>
          <a:lstStyle/>
          <a:p>
            <a:pPr algn="r" eaLnBrk="0" hangingPunct="0"/>
            <a:fld id="{84F3D36A-AE39-4748-9BEB-C8FE2BC45F1B}" type="slidenum">
              <a:rPr lang="en-US" altLang="en-US" sz="1200">
                <a:latin typeface="Arial" panose="020B0604020202020204" pitchFamily="34" charset="0"/>
                <a:cs typeface="Arial" panose="020B0604020202020204" pitchFamily="34" charset="0"/>
              </a:rPr>
              <a:pPr algn="r" eaLnBrk="0" hangingPunct="0"/>
              <a:t>20</a:t>
            </a:fld>
            <a:endParaRPr lang="en-US" altLang="en-US" sz="20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26298EDF-5935-43E3-96A7-964E7186D03B}" type="slidenum">
              <a:rPr lang="en-US" smtClean="0"/>
              <a:pPr>
                <a:defRPr/>
              </a:pPr>
              <a:t>20</a:t>
            </a:fld>
            <a:endParaRPr lang="en-US" dirty="0"/>
          </a:p>
        </p:txBody>
      </p:sp>
    </p:spTree>
    <p:extLst>
      <p:ext uri="{BB962C8B-B14F-4D97-AF65-F5344CB8AC3E}">
        <p14:creationId xmlns:p14="http://schemas.microsoft.com/office/powerpoint/2010/main" val="2842009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Slide Image Placeholder 1"/>
          <p:cNvSpPr>
            <a:spLocks noGrp="1" noRot="1" noChangeAspect="1" noTextEdit="1"/>
          </p:cNvSpPr>
          <p:nvPr>
            <p:ph type="sldImg"/>
          </p:nvPr>
        </p:nvSpPr>
        <p:spPr>
          <a:xfrm>
            <a:off x="1539875" y="550863"/>
            <a:ext cx="4238625" cy="3179762"/>
          </a:xfrm>
          <a:ln/>
        </p:spPr>
      </p:sp>
      <p:sp>
        <p:nvSpPr>
          <p:cNvPr id="1035267" name="Notes Placeholder 2"/>
          <p:cNvSpPr>
            <a:spLocks noGrp="1"/>
          </p:cNvSpPr>
          <p:nvPr>
            <p:ph type="body" idx="1"/>
          </p:nvPr>
        </p:nvSpPr>
        <p:spPr>
          <a:noFill/>
          <a:ln/>
        </p:spPr>
        <p:txBody>
          <a:bodyPr/>
          <a:lstStyle/>
          <a:p>
            <a:pPr marL="106589" lvl="1" indent="-106589" eaLnBrk="1" hangingPunct="1"/>
            <a:endParaRPr lang="en-US" b="1" u="sng" dirty="0">
              <a:latin typeface="Arial" charset="0"/>
              <a:cs typeface="Arial" charset="0"/>
            </a:endParaRPr>
          </a:p>
        </p:txBody>
      </p:sp>
      <p:sp>
        <p:nvSpPr>
          <p:cNvPr id="1035269" name="Slide Number Placeholder 4"/>
          <p:cNvSpPr txBox="1">
            <a:spLocks noGrp="1"/>
          </p:cNvSpPr>
          <p:nvPr/>
        </p:nvSpPr>
        <p:spPr bwMode="auto">
          <a:xfrm>
            <a:off x="5327652" y="9207509"/>
            <a:ext cx="1985962" cy="392113"/>
          </a:xfrm>
          <a:prstGeom prst="rect">
            <a:avLst/>
          </a:prstGeom>
          <a:noFill/>
          <a:ln w="9525">
            <a:noFill/>
            <a:miter lim="800000"/>
            <a:headEnd/>
            <a:tailEnd/>
          </a:ln>
        </p:spPr>
        <p:txBody>
          <a:bodyPr lIns="92979" tIns="46488" rIns="92979" bIns="46488" anchor="b"/>
          <a:lstStyle/>
          <a:p>
            <a:pPr algn="r" eaLnBrk="0" hangingPunct="0"/>
            <a:fld id="{23357739-9B53-43B1-9876-BE2B181624B8}" type="slidenum">
              <a:rPr lang="en-US" altLang="en-US" sz="1200">
                <a:latin typeface="Arial" panose="020B0604020202020204" pitchFamily="34" charset="0"/>
                <a:cs typeface="Arial" panose="020B0604020202020204" pitchFamily="34" charset="0"/>
              </a:rPr>
              <a:pPr algn="r" eaLnBrk="0" hangingPunct="0"/>
              <a:t>22</a:t>
            </a:fld>
            <a:endParaRPr lang="en-US" altLang="en-US" sz="21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26298EDF-5935-43E3-96A7-964E7186D03B}" type="slidenum">
              <a:rPr lang="en-US" smtClean="0"/>
              <a:pPr>
                <a:defRPr/>
              </a:pPr>
              <a:t>22</a:t>
            </a:fld>
            <a:endParaRPr lang="en-US" dirty="0"/>
          </a:p>
        </p:txBody>
      </p:sp>
    </p:spTree>
    <p:extLst>
      <p:ext uri="{BB962C8B-B14F-4D97-AF65-F5344CB8AC3E}">
        <p14:creationId xmlns:p14="http://schemas.microsoft.com/office/powerpoint/2010/main" val="2988508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Amendments are done in each grant program’s</a:t>
            </a:r>
            <a:r>
              <a:rPr lang="en-US" baseline="0" dirty="0"/>
              <a:t> respective grant system. </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26298EDF-5935-43E3-96A7-964E7186D03B}" type="slidenum">
              <a:rPr lang="en-US" smtClean="0"/>
              <a:pPr>
                <a:defRPr/>
              </a:pPr>
              <a:t>23</a:t>
            </a:fld>
            <a:endParaRPr lang="en-US" dirty="0"/>
          </a:p>
        </p:txBody>
      </p:sp>
    </p:spTree>
    <p:extLst>
      <p:ext uri="{BB962C8B-B14F-4D97-AF65-F5344CB8AC3E}">
        <p14:creationId xmlns:p14="http://schemas.microsoft.com/office/powerpoint/2010/main" val="2266804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Specify that we’re talking about FEMA monitoring the recipient. </a:t>
            </a:r>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24</a:t>
            </a:fld>
            <a:endParaRPr lang="en-US" dirty="0"/>
          </a:p>
        </p:txBody>
      </p:sp>
    </p:spTree>
    <p:extLst>
      <p:ext uri="{BB962C8B-B14F-4D97-AF65-F5344CB8AC3E}">
        <p14:creationId xmlns:p14="http://schemas.microsoft.com/office/powerpoint/2010/main" val="261113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Letters</a:t>
            </a:r>
            <a:r>
              <a:rPr lang="en-US" baseline="0" dirty="0"/>
              <a:t> and communication will take place before and after.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FLR is done p</a:t>
            </a:r>
            <a:r>
              <a:rPr lang="en-US" sz="1200" b="0" dirty="0">
                <a:solidFill>
                  <a:srgbClr val="FF0000"/>
                </a:solidFill>
              </a:rPr>
              <a:t>rogrammatically</a:t>
            </a:r>
            <a:r>
              <a:rPr lang="en-US" sz="1200" b="0" baseline="0" dirty="0">
                <a:solidFill>
                  <a:srgbClr val="FF0000"/>
                </a:solidFill>
              </a:rPr>
              <a:t> for </a:t>
            </a:r>
            <a:r>
              <a:rPr lang="en-US" sz="1200" b="0" dirty="0">
                <a:solidFill>
                  <a:srgbClr val="FF0000"/>
                </a:solidFill>
              </a:rPr>
              <a:t>100% of Preparedness Grant Program awards</a:t>
            </a:r>
          </a:p>
          <a:p>
            <a:endParaRPr lang="en-US" dirty="0"/>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25</a:t>
            </a:fld>
            <a:endParaRPr lang="en-US" dirty="0"/>
          </a:p>
        </p:txBody>
      </p:sp>
    </p:spTree>
    <p:extLst>
      <p:ext uri="{BB962C8B-B14F-4D97-AF65-F5344CB8AC3E}">
        <p14:creationId xmlns:p14="http://schemas.microsoft.com/office/powerpoint/2010/main" val="355538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000" b="1" u="sng" dirty="0"/>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26</a:t>
            </a:fld>
            <a:endParaRPr lang="en-US" dirty="0"/>
          </a:p>
        </p:txBody>
      </p:sp>
    </p:spTree>
    <p:extLst>
      <p:ext uri="{BB962C8B-B14F-4D97-AF65-F5344CB8AC3E}">
        <p14:creationId xmlns:p14="http://schemas.microsoft.com/office/powerpoint/2010/main" val="172941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1454150" y="533400"/>
            <a:ext cx="4105275" cy="3078163"/>
          </a:xfrm>
          <a:ln/>
        </p:spPr>
      </p:sp>
      <p:sp>
        <p:nvSpPr>
          <p:cNvPr id="40962" name="Notes Placeholder 2"/>
          <p:cNvSpPr>
            <a:spLocks noGrp="1"/>
          </p:cNvSpPr>
          <p:nvPr>
            <p:ph type="body" idx="1"/>
          </p:nvPr>
        </p:nvSpPr>
        <p:spPr>
          <a:noFill/>
          <a:ln/>
        </p:spPr>
        <p:txBody>
          <a:bodyPr/>
          <a:lstStyle/>
          <a:p>
            <a:pPr lvl="0">
              <a:defRPr/>
            </a:pPr>
            <a:endParaRPr lang="en-US" b="1" dirty="0">
              <a:latin typeface="Arial" charset="0"/>
              <a:cs typeface="Arial" charset="0"/>
            </a:endParaRPr>
          </a:p>
        </p:txBody>
      </p:sp>
      <p:sp>
        <p:nvSpPr>
          <p:cNvPr id="2" name="Footer Placeholder 1"/>
          <p:cNvSpPr>
            <a:spLocks noGrp="1"/>
          </p:cNvSpPr>
          <p:nvPr>
            <p:ph type="ftr" sz="quarter"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26298EDF-5935-43E3-96A7-964E7186D03B}" type="slidenum">
              <a:rPr lang="en-US" smtClean="0"/>
              <a:pPr>
                <a:defRPr/>
              </a:pPr>
              <a:t>1</a:t>
            </a:fld>
            <a:endParaRPr lang="en-US" dirty="0"/>
          </a:p>
        </p:txBody>
      </p:sp>
    </p:spTree>
    <p:extLst>
      <p:ext uri="{BB962C8B-B14F-4D97-AF65-F5344CB8AC3E}">
        <p14:creationId xmlns:p14="http://schemas.microsoft.com/office/powerpoint/2010/main" val="3005931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b="1" u="sng" dirty="0"/>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27</a:t>
            </a:fld>
            <a:endParaRPr lang="en-US" dirty="0"/>
          </a:p>
        </p:txBody>
      </p:sp>
    </p:spTree>
    <p:extLst>
      <p:ext uri="{BB962C8B-B14F-4D97-AF65-F5344CB8AC3E}">
        <p14:creationId xmlns:p14="http://schemas.microsoft.com/office/powerpoint/2010/main" val="540438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Slide Image Placeholder 1"/>
          <p:cNvSpPr>
            <a:spLocks noGrp="1" noRot="1" noChangeAspect="1" noTextEdit="1"/>
          </p:cNvSpPr>
          <p:nvPr>
            <p:ph type="sldImg"/>
          </p:nvPr>
        </p:nvSpPr>
        <p:spPr>
          <a:xfrm>
            <a:off x="1377950" y="533400"/>
            <a:ext cx="4105275" cy="3078163"/>
          </a:xfrm>
          <a:ln/>
        </p:spPr>
      </p:sp>
      <p:sp>
        <p:nvSpPr>
          <p:cNvPr id="973827" name="Notes Placeholder 2"/>
          <p:cNvSpPr>
            <a:spLocks noGrp="1"/>
          </p:cNvSpPr>
          <p:nvPr>
            <p:ph type="body" idx="1"/>
          </p:nvPr>
        </p:nvSpPr>
        <p:spPr>
          <a:noFill/>
          <a:ln/>
        </p:spPr>
        <p:txBody>
          <a:bodyPr/>
          <a:lstStyle/>
          <a:p>
            <a:endParaRPr lang="en-US" dirty="0">
              <a:latin typeface="Arial" charset="0"/>
              <a:cs typeface="Arial" charset="0"/>
            </a:endParaRPr>
          </a:p>
        </p:txBody>
      </p:sp>
      <p:sp>
        <p:nvSpPr>
          <p:cNvPr id="973828" name="Slide Number Placeholder 3"/>
          <p:cNvSpPr txBox="1">
            <a:spLocks noGrp="1"/>
          </p:cNvSpPr>
          <p:nvPr/>
        </p:nvSpPr>
        <p:spPr bwMode="auto">
          <a:xfrm>
            <a:off x="3909717" y="8839886"/>
            <a:ext cx="2948285" cy="454983"/>
          </a:xfrm>
          <a:prstGeom prst="rect">
            <a:avLst/>
          </a:prstGeom>
          <a:noFill/>
          <a:ln w="9525">
            <a:noFill/>
            <a:miter lim="800000"/>
            <a:headEnd/>
            <a:tailEnd/>
          </a:ln>
        </p:spPr>
        <p:txBody>
          <a:bodyPr lIns="89634" tIns="44816" rIns="89634" bIns="44816" anchor="b"/>
          <a:lstStyle/>
          <a:p>
            <a:pPr algn="r" eaLnBrk="0" hangingPunct="0"/>
            <a:fld id="{93058071-8F5C-4BD9-B8DC-3016BB4C1700}" type="slidenum">
              <a:rPr lang="en-US" altLang="en-US" sz="1200">
                <a:latin typeface="Arial" panose="020B0604020202020204" pitchFamily="34" charset="0"/>
                <a:cs typeface="Arial" panose="020B0604020202020204" pitchFamily="34" charset="0"/>
              </a:rPr>
              <a:pPr algn="r" eaLnBrk="0" hangingPunct="0"/>
              <a:t>28</a:t>
            </a:fld>
            <a:endParaRPr lang="en-US" altLang="en-US" sz="20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26298EDF-5935-43E3-96A7-964E7186D03B}" type="slidenum">
              <a:rPr lang="en-US" smtClean="0"/>
              <a:pPr>
                <a:defRPr/>
              </a:pPr>
              <a:t>28</a:t>
            </a:fld>
            <a:endParaRPr lang="en-US" dirty="0"/>
          </a:p>
        </p:txBody>
      </p:sp>
    </p:spTree>
    <p:extLst>
      <p:ext uri="{BB962C8B-B14F-4D97-AF65-F5344CB8AC3E}">
        <p14:creationId xmlns:p14="http://schemas.microsoft.com/office/powerpoint/2010/main" val="214641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Slide Image Placeholder 1"/>
          <p:cNvSpPr>
            <a:spLocks noGrp="1" noRot="1" noChangeAspect="1" noTextEdit="1"/>
          </p:cNvSpPr>
          <p:nvPr>
            <p:ph type="sldImg"/>
          </p:nvPr>
        </p:nvSpPr>
        <p:spPr>
          <a:xfrm>
            <a:off x="1454150" y="533400"/>
            <a:ext cx="4105275" cy="3078163"/>
          </a:xfrm>
          <a:ln/>
        </p:spPr>
      </p:sp>
      <p:sp>
        <p:nvSpPr>
          <p:cNvPr id="3" name="Notes Placeholder 2"/>
          <p:cNvSpPr>
            <a:spLocks noGrp="1"/>
          </p:cNvSpPr>
          <p:nvPr>
            <p:ph type="body" idx="1"/>
          </p:nvPr>
        </p:nvSpPr>
        <p:spPr/>
        <p:txBody>
          <a:bodyPr>
            <a:normAutofit/>
          </a:bodyPr>
          <a:lstStyle/>
          <a:p>
            <a:r>
              <a:rPr lang="en-US" sz="1100" b="1" u="sng" dirty="0"/>
              <a:t>Be mindful of “audit trail”</a:t>
            </a:r>
          </a:p>
        </p:txBody>
      </p:sp>
      <p:sp>
        <p:nvSpPr>
          <p:cNvPr id="949252" name="Slide Number Placeholder 3"/>
          <p:cNvSpPr txBox="1">
            <a:spLocks noGrp="1"/>
          </p:cNvSpPr>
          <p:nvPr/>
        </p:nvSpPr>
        <p:spPr bwMode="auto">
          <a:xfrm>
            <a:off x="3996599" y="8839885"/>
            <a:ext cx="3013802" cy="454983"/>
          </a:xfrm>
          <a:prstGeom prst="rect">
            <a:avLst/>
          </a:prstGeom>
          <a:noFill/>
          <a:ln w="9525">
            <a:noFill/>
            <a:miter lim="800000"/>
            <a:headEnd/>
            <a:tailEnd/>
          </a:ln>
        </p:spPr>
        <p:txBody>
          <a:bodyPr lIns="89634" tIns="44816" rIns="89634" bIns="44816" anchor="b"/>
          <a:lstStyle/>
          <a:p>
            <a:pPr algn="r" eaLnBrk="0" hangingPunct="0"/>
            <a:fld id="{EFDCD319-98E1-4C06-8899-53073BC96E03}" type="slidenum">
              <a:rPr lang="en-US" altLang="en-US" sz="1200">
                <a:latin typeface="Arial" panose="020B0604020202020204" pitchFamily="34" charset="0"/>
                <a:cs typeface="Arial" panose="020B0604020202020204" pitchFamily="34" charset="0"/>
              </a:rPr>
              <a:pPr algn="r" eaLnBrk="0" hangingPunct="0"/>
              <a:t>29</a:t>
            </a:fld>
            <a:endParaRPr lang="en-US" altLang="en-US" sz="20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6298EDF-5935-43E3-96A7-964E7186D03B}" type="slidenum">
              <a:rPr lang="en-US" smtClean="0"/>
              <a:pPr>
                <a:defRPr/>
              </a:pPr>
              <a:t>29</a:t>
            </a:fld>
            <a:endParaRPr lang="en-US" dirty="0"/>
          </a:p>
        </p:txBody>
      </p:sp>
    </p:spTree>
    <p:extLst>
      <p:ext uri="{BB962C8B-B14F-4D97-AF65-F5344CB8AC3E}">
        <p14:creationId xmlns:p14="http://schemas.microsoft.com/office/powerpoint/2010/main" val="827420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Slide Image Placeholder 1"/>
          <p:cNvSpPr>
            <a:spLocks noGrp="1" noRot="1" noChangeAspect="1" noTextEdit="1"/>
          </p:cNvSpPr>
          <p:nvPr>
            <p:ph type="sldImg"/>
          </p:nvPr>
        </p:nvSpPr>
        <p:spPr>
          <a:xfrm>
            <a:off x="1409700" y="523875"/>
            <a:ext cx="4041775" cy="3032125"/>
          </a:xfrm>
          <a:ln/>
        </p:spPr>
      </p:sp>
      <p:sp>
        <p:nvSpPr>
          <p:cNvPr id="1020931" name="Notes Placeholder 2"/>
          <p:cNvSpPr>
            <a:spLocks noGrp="1"/>
          </p:cNvSpPr>
          <p:nvPr>
            <p:ph type="body" idx="1"/>
          </p:nvPr>
        </p:nvSpPr>
        <p:spPr>
          <a:noFill/>
          <a:ln/>
        </p:spPr>
        <p:txBody>
          <a:bodyPr/>
          <a:lstStyle/>
          <a:p>
            <a:pPr marL="100882" lvl="1" indent="-100882"/>
            <a:r>
              <a:rPr lang="en-US" b="1" u="sng" dirty="0"/>
              <a:t>Background:</a:t>
            </a:r>
          </a:p>
          <a:p>
            <a:pPr marL="159738" lvl="1" indent="-168256" defTabSz="897758">
              <a:buFont typeface="Arial" pitchFamily="34" charset="0"/>
              <a:buChar char="•"/>
              <a:defRPr/>
            </a:pPr>
            <a:r>
              <a:rPr lang="en-US" dirty="0"/>
              <a:t>A subsequent statute, the </a:t>
            </a:r>
            <a:r>
              <a:rPr lang="en-US" b="1" dirty="0"/>
              <a:t>Improper Payments Elimination and Recovery Improvement Act of 2012 </a:t>
            </a:r>
            <a:r>
              <a:rPr lang="en-US" dirty="0"/>
              <a:t>(IPERIA; P.L. 112-248), signed into law on January 10, 2013, addresses some of the weaknesses in agency improper payment prevention controls and recovery audit programs. </a:t>
            </a:r>
          </a:p>
          <a:p>
            <a:pPr marL="159738" lvl="1" indent="-168256" defTabSz="897758">
              <a:buFont typeface="Arial" pitchFamily="34" charset="0"/>
              <a:buChar char="•"/>
              <a:defRPr/>
            </a:pPr>
            <a:r>
              <a:rPr lang="en-US" dirty="0"/>
              <a:t>In particular, IPERIA requires agencies to improve the quality of oversight for high-dollar and high-risk programs, and it mandates that agencies share data regarding recipient eligibility and payment amounts. </a:t>
            </a:r>
          </a:p>
          <a:p>
            <a:pPr marL="159738" lvl="1" indent="-168256" defTabSz="897758">
              <a:buFont typeface="Arial" pitchFamily="34" charset="0"/>
              <a:buChar char="•"/>
              <a:defRPr/>
            </a:pPr>
            <a:r>
              <a:rPr lang="en-US" dirty="0"/>
              <a:t>In addition, IPERIA requires the Office of Management and Budget to examine the rates and amounts of improper payments that agencies covered and establish targets for increasing those amounts. </a:t>
            </a:r>
          </a:p>
          <a:p>
            <a:pPr marL="628650" lvl="1" indent="-171450">
              <a:buFont typeface="Arial" panose="020B0604020202020204" pitchFamily="34" charset="0"/>
              <a:buChar char="•"/>
            </a:pPr>
            <a:r>
              <a:rPr lang="en-US" dirty="0">
                <a:latin typeface="Arial" charset="0"/>
                <a:cs typeface="Arial" charset="0"/>
              </a:rPr>
              <a:t>Source: Congressional Research Service,</a:t>
            </a:r>
            <a:r>
              <a:rPr lang="en-US" baseline="0" dirty="0">
                <a:latin typeface="Arial" charset="0"/>
                <a:cs typeface="Arial" charset="0"/>
              </a:rPr>
              <a:t> Im</a:t>
            </a:r>
            <a:r>
              <a:rPr lang="en-US" dirty="0"/>
              <a:t>proper Payments and Recovery Audits: Legislation, Implementation, and Analysis by Garrett Hatch, Specialist in American National Government, October 18, 2013 </a:t>
            </a:r>
          </a:p>
          <a:p>
            <a:pPr marL="0" lvl="1" indent="-8518">
              <a:buFont typeface="Arial" pitchFamily="34" charset="0"/>
              <a:buNone/>
            </a:pPr>
            <a:endParaRPr lang="en-US" dirty="0">
              <a:latin typeface="Arial" charset="0"/>
              <a:cs typeface="Arial" charset="0"/>
            </a:endParaRPr>
          </a:p>
          <a:p>
            <a:pPr marL="100882" lvl="1" indent="-100882" algn="l" rtl="0" eaLnBrk="0" fontAlgn="base" hangingPunct="0">
              <a:spcBef>
                <a:spcPct val="30000"/>
              </a:spcBef>
              <a:spcAft>
                <a:spcPct val="0"/>
              </a:spcAft>
              <a:buFont typeface="Arial" pitchFamily="34" charset="0"/>
              <a:buNone/>
            </a:pPr>
            <a:r>
              <a:rPr lang="en-US" sz="1200" b="1" u="sng" kern="1200" dirty="0">
                <a:solidFill>
                  <a:schemeClr val="tx1"/>
                </a:solidFill>
                <a:latin typeface="Arial" charset="0"/>
                <a:ea typeface="+mn-ea"/>
                <a:cs typeface="+mn-cs"/>
              </a:rPr>
              <a:t>Questions:</a:t>
            </a:r>
          </a:p>
        </p:txBody>
      </p:sp>
      <p:sp>
        <p:nvSpPr>
          <p:cNvPr id="1020933" name="Slide Number Placeholder 4"/>
          <p:cNvSpPr txBox="1">
            <a:spLocks noGrp="1"/>
          </p:cNvSpPr>
          <p:nvPr/>
        </p:nvSpPr>
        <p:spPr bwMode="auto">
          <a:xfrm>
            <a:off x="4994678" y="8778190"/>
            <a:ext cx="1861839" cy="373830"/>
          </a:xfrm>
          <a:prstGeom prst="rect">
            <a:avLst/>
          </a:prstGeom>
          <a:noFill/>
          <a:ln w="9525">
            <a:noFill/>
            <a:miter lim="800000"/>
            <a:headEnd/>
            <a:tailEnd/>
          </a:ln>
        </p:spPr>
        <p:txBody>
          <a:bodyPr lIns="88000" tIns="43999" rIns="88000" bIns="43999" anchor="b"/>
          <a:lstStyle/>
          <a:p>
            <a:pPr algn="r" eaLnBrk="0" hangingPunct="0"/>
            <a:fld id="{DB9F06DE-7A9C-4DC8-A217-0F50EF32CCFB}" type="slidenum">
              <a:rPr lang="en-US" altLang="en-US" sz="2000">
                <a:solidFill>
                  <a:srgbClr val="2A527E"/>
                </a:solidFill>
                <a:latin typeface="Times" pitchFamily="18" charset="0"/>
              </a:rPr>
              <a:pPr algn="r" eaLnBrk="0" hangingPunct="0"/>
              <a:t>30</a:t>
            </a:fld>
            <a:endParaRPr lang="en-US" altLang="en-US" sz="2000" dirty="0">
              <a:solidFill>
                <a:srgbClr val="2A527E"/>
              </a:solidFill>
              <a:latin typeface="Times" pitchFamily="18" charset="0"/>
            </a:endParaRPr>
          </a:p>
        </p:txBody>
      </p:sp>
    </p:spTree>
    <p:extLst>
      <p:ext uri="{BB962C8B-B14F-4D97-AF65-F5344CB8AC3E}">
        <p14:creationId xmlns:p14="http://schemas.microsoft.com/office/powerpoint/2010/main" val="151190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sz="1800" dirty="0"/>
              <a:t>Performance Audits Conducted by the U.S. Government Accountability Office (GAO)</a:t>
            </a:r>
          </a:p>
          <a:p>
            <a:pPr lvl="1"/>
            <a:r>
              <a:rPr lang="en-US" sz="1600" b="0" dirty="0"/>
              <a:t>Scope normally focuses on the grant program or FEMA’s management of it, not the recipient’s management of the grant award.</a:t>
            </a:r>
          </a:p>
          <a:p>
            <a:pPr>
              <a:buFont typeface="Wingdings" panose="05000000000000000000" pitchFamily="2" charset="2"/>
              <a:buChar char="§"/>
            </a:pPr>
            <a:r>
              <a:rPr lang="en-US" sz="1800" dirty="0"/>
              <a:t>Performance Audits Conducted by Department of Homeland Security’s Office of Inspector General (DHS/OIG)</a:t>
            </a:r>
          </a:p>
          <a:p>
            <a:pPr lvl="1"/>
            <a:r>
              <a:rPr lang="en-US" sz="1600" b="0" dirty="0"/>
              <a:t>Scope may focus on FEMA’s management of the grant program, the recipient’s management of the grant award, or both.</a:t>
            </a:r>
          </a:p>
          <a:p>
            <a:pPr>
              <a:buFont typeface="Wingdings" panose="05000000000000000000" pitchFamily="2" charset="2"/>
              <a:buChar char="§"/>
            </a:pPr>
            <a:r>
              <a:rPr lang="en-US" sz="1800" dirty="0"/>
              <a:t>Single “A-133” Audits </a:t>
            </a:r>
          </a:p>
          <a:p>
            <a:pPr lvl="1"/>
            <a:r>
              <a:rPr lang="en-US" sz="1600" b="0" dirty="0"/>
              <a:t>Conducted by an independent (non-government) auditor in accordance with 2 CFR Subpart F (Sec. 200.500 – 200.520).</a:t>
            </a:r>
          </a:p>
          <a:p>
            <a:pPr lvl="1"/>
            <a:r>
              <a:rPr lang="en-US" sz="1600" b="0" dirty="0"/>
              <a:t>Required when $750,000 in all Federal Funds combined </a:t>
            </a:r>
            <a:r>
              <a:rPr lang="en-US" sz="1600" b="0" u="sng" dirty="0"/>
              <a:t>are </a:t>
            </a:r>
            <a:r>
              <a:rPr lang="en-US" sz="1600" u="sng" dirty="0"/>
              <a:t>expended</a:t>
            </a:r>
            <a:r>
              <a:rPr lang="en-US" sz="1600" b="0" u="sng" dirty="0"/>
              <a:t> within one  fiscal year period</a:t>
            </a:r>
            <a:r>
              <a:rPr lang="en-US" sz="1600" b="0" dirty="0"/>
              <a:t> of the recipient.</a:t>
            </a:r>
            <a:endParaRPr lang="en-US" sz="1200" b="0" dirty="0"/>
          </a:p>
          <a:p>
            <a:pPr lvl="1"/>
            <a:r>
              <a:rPr lang="en-US" sz="2400" b="1" u="sng" dirty="0">
                <a:solidFill>
                  <a:srgbClr val="FF0000"/>
                </a:solidFill>
              </a:rPr>
              <a:t>This</a:t>
            </a:r>
            <a:r>
              <a:rPr lang="en-US" sz="2400" b="1" u="sng" baseline="0" dirty="0">
                <a:solidFill>
                  <a:srgbClr val="FF0000"/>
                </a:solidFill>
              </a:rPr>
              <a:t> includes all federal funding sources. </a:t>
            </a:r>
            <a:endParaRPr lang="en-US" sz="2400" b="1" u="sng" dirty="0">
              <a:solidFill>
                <a:srgbClr val="FF0000"/>
              </a:solidFill>
            </a:endParaRPr>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31</a:t>
            </a:fld>
            <a:endParaRPr lang="en-US" dirty="0"/>
          </a:p>
        </p:txBody>
      </p:sp>
    </p:spTree>
    <p:extLst>
      <p:ext uri="{BB962C8B-B14F-4D97-AF65-F5344CB8AC3E}">
        <p14:creationId xmlns:p14="http://schemas.microsoft.com/office/powerpoint/2010/main" val="1293030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757" lvl="1" indent="-102757" eaLnBrk="1" hangingPunct="1"/>
            <a:r>
              <a:rPr lang="en-US" b="1" u="sng" dirty="0"/>
              <a:t>Ask</a:t>
            </a:r>
            <a:r>
              <a:rPr lang="en-US" b="1" u="sng" baseline="0" dirty="0"/>
              <a:t> supplanting about Mike Stalling</a:t>
            </a:r>
            <a:endParaRPr lang="en-US" b="1" u="sng" dirty="0"/>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32</a:t>
            </a:fld>
            <a:endParaRPr lang="en-US" dirty="0"/>
          </a:p>
        </p:txBody>
      </p:sp>
    </p:spTree>
    <p:extLst>
      <p:ext uri="{BB962C8B-B14F-4D97-AF65-F5344CB8AC3E}">
        <p14:creationId xmlns:p14="http://schemas.microsoft.com/office/powerpoint/2010/main" val="511742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33</a:t>
            </a:fld>
            <a:endParaRPr lang="en-US" dirty="0"/>
          </a:p>
        </p:txBody>
      </p:sp>
    </p:spTree>
    <p:extLst>
      <p:ext uri="{BB962C8B-B14F-4D97-AF65-F5344CB8AC3E}">
        <p14:creationId xmlns:p14="http://schemas.microsoft.com/office/powerpoint/2010/main" val="1551339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34</a:t>
            </a:fld>
            <a:endParaRPr lang="en-US" dirty="0"/>
          </a:p>
        </p:txBody>
      </p:sp>
    </p:spTree>
    <p:extLst>
      <p:ext uri="{BB962C8B-B14F-4D97-AF65-F5344CB8AC3E}">
        <p14:creationId xmlns:p14="http://schemas.microsoft.com/office/powerpoint/2010/main" val="3752106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Slide Image Placeholder 1"/>
          <p:cNvSpPr>
            <a:spLocks noGrp="1" noRot="1" noChangeAspect="1" noTextEdit="1"/>
          </p:cNvSpPr>
          <p:nvPr>
            <p:ph type="sldImg"/>
          </p:nvPr>
        </p:nvSpPr>
        <p:spPr>
          <a:xfrm>
            <a:off x="1452563" y="533400"/>
            <a:ext cx="4105275" cy="3078163"/>
          </a:xfrm>
          <a:ln/>
        </p:spPr>
      </p:sp>
      <p:sp>
        <p:nvSpPr>
          <p:cNvPr id="1092611" name="Notes Placeholder 2"/>
          <p:cNvSpPr>
            <a:spLocks noGrp="1"/>
          </p:cNvSpPr>
          <p:nvPr>
            <p:ph type="body" idx="1"/>
          </p:nvPr>
        </p:nvSpPr>
        <p:spPr>
          <a:noFill/>
          <a:ln/>
        </p:spPr>
        <p:txBody>
          <a:bodyPr>
            <a:normAutofit/>
          </a:bodyPr>
          <a:lstStyle/>
          <a:p>
            <a:pPr marL="100850" lvl="1" indent="-100850"/>
            <a:r>
              <a:rPr lang="en-US" b="1" u="sng" dirty="0">
                <a:latin typeface="Arial" charset="0"/>
                <a:cs typeface="Arial" charset="0"/>
              </a:rPr>
              <a:t>Background:</a:t>
            </a:r>
            <a:endParaRPr lang="en-US" b="1" dirty="0">
              <a:latin typeface="Arial" charset="0"/>
              <a:cs typeface="Arial" charset="0"/>
            </a:endParaRPr>
          </a:p>
          <a:p>
            <a:pPr lvl="1"/>
            <a:r>
              <a:rPr lang="en-US" b="1" dirty="0">
                <a:latin typeface="Arial" charset="0"/>
                <a:cs typeface="Arial" charset="0"/>
              </a:rPr>
              <a:t>The final closeout package must include the follows: </a:t>
            </a:r>
          </a:p>
          <a:p>
            <a:pPr lvl="2"/>
            <a:r>
              <a:rPr lang="en-US" u="sng" dirty="0">
                <a:latin typeface="Arial" charset="0"/>
                <a:cs typeface="Arial" charset="0"/>
              </a:rPr>
              <a:t>Final Federal Financial Report (FFR)</a:t>
            </a:r>
            <a:r>
              <a:rPr lang="en-US" dirty="0">
                <a:latin typeface="Arial" charset="0"/>
                <a:cs typeface="Arial" charset="0"/>
              </a:rPr>
              <a:t>. This FFR must not include any unliquidated obligations. This FFR must account for all funds awarded, whether spent or reported as an unobligated balance and agree with the final drawdown report. If the recipient is unable to liquidate valid obligations before the end of the period of performance, the recipient must request in writing no later than 60 days before the end of the period of performance, an extension of the FFR due date, and this must be approved by FEMA. </a:t>
            </a:r>
          </a:p>
          <a:p>
            <a:pPr marL="914132" lvl="2" defTabSz="914132" eaLnBrk="1" hangingPunct="1">
              <a:defRPr/>
            </a:pPr>
            <a:r>
              <a:rPr lang="en-US" u="sng" dirty="0">
                <a:latin typeface="Arial" charset="0"/>
                <a:cs typeface="Arial" charset="0"/>
              </a:rPr>
              <a:t>SF</a:t>
            </a:r>
            <a:r>
              <a:rPr lang="en-US" u="sng" baseline="0" dirty="0">
                <a:latin typeface="Arial" charset="0"/>
                <a:cs typeface="Arial" charset="0"/>
              </a:rPr>
              <a:t> 428 and SF429 </a:t>
            </a:r>
            <a:r>
              <a:rPr lang="en-US" baseline="0" dirty="0">
                <a:latin typeface="Arial" charset="0"/>
                <a:cs typeface="Arial" charset="0"/>
              </a:rPr>
              <a:t>to report Tangible Personal Property and Real Property, if applicable.</a:t>
            </a:r>
          </a:p>
          <a:p>
            <a:pPr lvl="2"/>
            <a:r>
              <a:rPr lang="en-US" u="sng" dirty="0">
                <a:latin typeface="Arial" charset="0"/>
                <a:cs typeface="Arial" charset="0"/>
              </a:rPr>
              <a:t>Final Performance/Progress Report</a:t>
            </a:r>
            <a:r>
              <a:rPr lang="en-US" dirty="0">
                <a:latin typeface="Arial" charset="0"/>
                <a:cs typeface="Arial" charset="0"/>
              </a:rPr>
              <a:t>. This is a programmatic report that provides an overall summary of how the grant was administered, how the funds were used to support the goals of the program, and how this aligned with the originally approved application. Details of all the accomplishments throughout</a:t>
            </a:r>
            <a:r>
              <a:rPr lang="en-US" baseline="0" dirty="0">
                <a:latin typeface="Arial" charset="0"/>
                <a:cs typeface="Arial" charset="0"/>
              </a:rPr>
              <a:t> the period of performance should be provided in this report.</a:t>
            </a:r>
            <a:endParaRPr lang="en-US" dirty="0">
              <a:latin typeface="Arial" charset="0"/>
              <a:cs typeface="Arial" charset="0"/>
            </a:endParaRPr>
          </a:p>
          <a:p>
            <a:pPr lvl="2"/>
            <a:endParaRPr lang="en-US" dirty="0">
              <a:latin typeface="Arial" charset="0"/>
              <a:cs typeface="Arial" charset="0"/>
            </a:endParaRPr>
          </a:p>
          <a:p>
            <a:pPr marL="100850" lvl="1" indent="-100850"/>
            <a:r>
              <a:rPr lang="en-US" b="1" u="sng" dirty="0">
                <a:latin typeface="Arial" charset="0"/>
                <a:cs typeface="Arial" charset="0"/>
              </a:rPr>
              <a:t>Questions: </a:t>
            </a:r>
            <a:endParaRPr lang="en-US" dirty="0">
              <a:latin typeface="Arial" charset="0"/>
              <a:cs typeface="Arial" charset="0"/>
            </a:endParaRPr>
          </a:p>
          <a:p>
            <a:pPr lvl="1"/>
            <a:endParaRPr lang="en-US" i="1" dirty="0">
              <a:latin typeface="Arial" charset="0"/>
              <a:cs typeface="Arial" charset="0"/>
            </a:endParaRPr>
          </a:p>
          <a:p>
            <a:endParaRPr lang="en-US" dirty="0">
              <a:latin typeface="Arial" charset="0"/>
              <a:cs typeface="Arial" charset="0"/>
            </a:endParaRPr>
          </a:p>
        </p:txBody>
      </p:sp>
      <p:sp>
        <p:nvSpPr>
          <p:cNvPr id="1092612" name="Slide Number Placeholder 3"/>
          <p:cNvSpPr txBox="1">
            <a:spLocks noGrp="1"/>
          </p:cNvSpPr>
          <p:nvPr/>
        </p:nvSpPr>
        <p:spPr bwMode="auto">
          <a:xfrm>
            <a:off x="3996601" y="8839885"/>
            <a:ext cx="3013802" cy="454983"/>
          </a:xfrm>
          <a:prstGeom prst="rect">
            <a:avLst/>
          </a:prstGeom>
          <a:noFill/>
          <a:ln w="9525">
            <a:noFill/>
            <a:miter lim="800000"/>
            <a:headEnd/>
            <a:tailEnd/>
          </a:ln>
        </p:spPr>
        <p:txBody>
          <a:bodyPr lIns="87972" tIns="43986" rIns="87972" bIns="43986" anchor="b"/>
          <a:lstStyle/>
          <a:p>
            <a:pPr algn="r" eaLnBrk="0" hangingPunct="0"/>
            <a:fld id="{43BA7B6B-92CF-4AD8-9AE0-2E486CBE8FEF}" type="slidenum">
              <a:rPr lang="en-US" altLang="en-US" sz="1200">
                <a:solidFill>
                  <a:srgbClr val="000000"/>
                </a:solidFill>
                <a:latin typeface="Arial" panose="020B0604020202020204" pitchFamily="34" charset="0"/>
                <a:cs typeface="Arial" panose="020B0604020202020204" pitchFamily="34" charset="0"/>
              </a:rPr>
              <a:pPr algn="r" eaLnBrk="0" hangingPunct="0"/>
              <a:t>35</a:t>
            </a:fld>
            <a:endParaRPr lang="en-US" altLang="en-US" sz="20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26298EDF-5935-43E3-96A7-964E7186D03B}" type="slidenum">
              <a:rPr lang="en-US" smtClean="0"/>
              <a:pPr>
                <a:defRPr/>
              </a:pPr>
              <a:t>35</a:t>
            </a:fld>
            <a:endParaRPr lang="en-US" dirty="0"/>
          </a:p>
        </p:txBody>
      </p:sp>
    </p:spTree>
    <p:extLst>
      <p:ext uri="{BB962C8B-B14F-4D97-AF65-F5344CB8AC3E}">
        <p14:creationId xmlns:p14="http://schemas.microsoft.com/office/powerpoint/2010/main" val="3081887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ND Grants</a:t>
            </a:r>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36</a:t>
            </a:fld>
            <a:endParaRPr lang="en-US" dirty="0"/>
          </a:p>
        </p:txBody>
      </p:sp>
    </p:spTree>
    <p:extLst>
      <p:ext uri="{BB962C8B-B14F-4D97-AF65-F5344CB8AC3E}">
        <p14:creationId xmlns:p14="http://schemas.microsoft.com/office/powerpoint/2010/main" val="113397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kern="1200" dirty="0">
                <a:solidFill>
                  <a:srgbClr val="002060"/>
                </a:solidFill>
                <a:latin typeface="Arial" charset="0"/>
              </a:rPr>
              <a:t>Specify</a:t>
            </a:r>
            <a:r>
              <a:rPr lang="en-US" sz="2400" b="0" kern="1200" baseline="0" dirty="0">
                <a:solidFill>
                  <a:srgbClr val="002060"/>
                </a:solidFill>
                <a:latin typeface="Arial" charset="0"/>
              </a:rPr>
              <a:t> that this is not all inclusive. </a:t>
            </a:r>
            <a:endParaRPr lang="en-US" sz="2400" b="0" kern="1200" dirty="0">
              <a:solidFill>
                <a:srgbClr val="002060"/>
              </a:solidFill>
              <a:latin typeface="Arial" charset="0"/>
            </a:endParaRPr>
          </a:p>
          <a:p>
            <a:endParaRPr lang="en-US" dirty="0"/>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2</a:t>
            </a:fld>
            <a:endParaRPr lang="en-US" dirty="0"/>
          </a:p>
        </p:txBody>
      </p:sp>
    </p:spTree>
    <p:extLst>
      <p:ext uri="{BB962C8B-B14F-4D97-AF65-F5344CB8AC3E}">
        <p14:creationId xmlns:p14="http://schemas.microsoft.com/office/powerpoint/2010/main" val="1171043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1000" b="1" dirty="0">
              <a:cs typeface="Arial" charset="0"/>
            </a:endParaRPr>
          </a:p>
          <a:p>
            <a:r>
              <a:rPr lang="en-US" sz="1000" b="1" dirty="0">
                <a:cs typeface="Arial" charset="0"/>
              </a:rPr>
              <a:t>Tangible</a:t>
            </a:r>
            <a:r>
              <a:rPr lang="en-US" sz="1000" b="1" baseline="0" dirty="0">
                <a:cs typeface="Arial" charset="0"/>
              </a:rPr>
              <a:t> personal property is defined based on the form. </a:t>
            </a:r>
            <a:endParaRPr lang="en-US" sz="1000" b="1" dirty="0">
              <a:cs typeface="Arial" charset="0"/>
            </a:endParaRPr>
          </a:p>
          <a:p>
            <a:endParaRPr lang="en-US" sz="1000" b="1" dirty="0">
              <a:cs typeface="Arial" charset="0"/>
            </a:endParaRPr>
          </a:p>
          <a:p>
            <a:endParaRPr lang="en-US" sz="1000" b="1" dirty="0">
              <a:cs typeface="Arial" charset="0"/>
            </a:endParaRPr>
          </a:p>
          <a:p>
            <a:r>
              <a:rPr lang="en-US" sz="1000" b="1" dirty="0"/>
              <a:t>SF428</a:t>
            </a:r>
            <a:r>
              <a:rPr lang="en-US" sz="1000" b="1" baseline="0" dirty="0"/>
              <a:t> and SF429 </a:t>
            </a:r>
            <a:r>
              <a:rPr lang="en-US" sz="1000" baseline="0" dirty="0"/>
              <a:t>should be included in the Closeout for recipients, when applicable.</a:t>
            </a:r>
          </a:p>
          <a:p>
            <a:r>
              <a:rPr lang="en-US" sz="1000" baseline="0" dirty="0"/>
              <a:t>If you have acquired Tangible Personal Property with your grant funds, then you are required to report this at Closeout to FEMA using this form</a:t>
            </a:r>
          </a:p>
          <a:p>
            <a:pPr marL="342900" lvl="1">
              <a:buFont typeface="Arial" pitchFamily="34" charset="0"/>
              <a:buChar char="•"/>
            </a:pPr>
            <a:r>
              <a:rPr lang="en-US" sz="1000" b="0" dirty="0"/>
              <a:t>SF 428 - Tangible Personal Property means property of any kind, except real property, that has physical existence</a:t>
            </a:r>
          </a:p>
          <a:p>
            <a:pPr marL="631825" lvl="1" indent="-284163">
              <a:lnSpc>
                <a:spcPct val="90000"/>
              </a:lnSpc>
              <a:buFont typeface="Arial" pitchFamily="34" charset="0"/>
              <a:buChar char="−"/>
              <a:tabLst>
                <a:tab pos="631825" algn="l"/>
              </a:tabLst>
            </a:pPr>
            <a:r>
              <a:rPr lang="en-US" sz="1000" b="0" dirty="0">
                <a:sym typeface="Wingdings" pitchFamily="2" charset="2"/>
              </a:rPr>
              <a:t>Equipment</a:t>
            </a:r>
          </a:p>
          <a:p>
            <a:pPr marL="631825" lvl="1" indent="-284163">
              <a:lnSpc>
                <a:spcPct val="90000"/>
              </a:lnSpc>
              <a:buFont typeface="Arial" pitchFamily="34" charset="0"/>
              <a:buChar char="−"/>
              <a:tabLst>
                <a:tab pos="631825" algn="l"/>
              </a:tabLst>
            </a:pPr>
            <a:r>
              <a:rPr lang="en-US" sz="1000" b="0" dirty="0">
                <a:sym typeface="Wingdings" pitchFamily="2" charset="2"/>
              </a:rPr>
              <a:t>Supplies</a:t>
            </a:r>
          </a:p>
          <a:p>
            <a:pPr marL="342900" lvl="1">
              <a:buFont typeface="Arial" pitchFamily="34" charset="0"/>
              <a:buChar char="•"/>
            </a:pPr>
            <a:r>
              <a:rPr lang="en-US" sz="1000" b="0" dirty="0"/>
              <a:t>Does not include</a:t>
            </a:r>
          </a:p>
          <a:p>
            <a:pPr marL="631825" lvl="1" indent="-284163">
              <a:lnSpc>
                <a:spcPct val="90000"/>
              </a:lnSpc>
              <a:buFont typeface="Arial" pitchFamily="34" charset="0"/>
              <a:buChar char="−"/>
              <a:tabLst>
                <a:tab pos="631825" algn="l"/>
              </a:tabLst>
            </a:pPr>
            <a:r>
              <a:rPr lang="en-US" sz="1000" b="0" dirty="0">
                <a:sym typeface="Wingdings" pitchFamily="2" charset="2"/>
              </a:rPr>
              <a:t>Copyrights, patents or securities</a:t>
            </a:r>
          </a:p>
          <a:p>
            <a:pPr marL="631825" lvl="1" indent="-284163">
              <a:lnSpc>
                <a:spcPct val="90000"/>
              </a:lnSpc>
              <a:buFont typeface="Arial" pitchFamily="34" charset="0"/>
              <a:buChar char="−"/>
              <a:tabLst>
                <a:tab pos="631825" algn="l"/>
              </a:tabLst>
            </a:pPr>
            <a:r>
              <a:rPr lang="en-US" sz="1000" b="0" dirty="0"/>
              <a:t>SF-428 and instructions can be found at: </a:t>
            </a:r>
            <a:r>
              <a:rPr lang="en-US" sz="1000" b="0" dirty="0">
                <a:hlinkClick r:id="rId3"/>
              </a:rPr>
              <a:t>http://www.whitehouse.gov/omb/grants_forms/</a:t>
            </a:r>
            <a:endParaRPr lang="en-US" sz="1000" dirty="0"/>
          </a:p>
          <a:p>
            <a:pPr lvl="1">
              <a:buFont typeface="Arial" pitchFamily="34" charset="0"/>
              <a:buChar char="•"/>
            </a:pPr>
            <a:r>
              <a:rPr lang="en-US" sz="1000" b="0" kern="1200" dirty="0">
                <a:solidFill>
                  <a:schemeClr val="tx1"/>
                </a:solidFill>
              </a:rPr>
              <a:t>SF 429 - Real Property means land, including land improvements, structures, and appurtenances thereto, excluding moveable machinery and equipment. (44 CFR Part 13.3)</a:t>
            </a:r>
          </a:p>
          <a:p>
            <a:pPr lvl="1">
              <a:buFont typeface="Arial" pitchFamily="34" charset="0"/>
              <a:buChar char="•"/>
            </a:pPr>
            <a:r>
              <a:rPr lang="en-US" sz="1000" b="0" kern="1200" dirty="0">
                <a:solidFill>
                  <a:schemeClr val="tx1"/>
                </a:solidFill>
              </a:rPr>
              <a:t>This form is used to report real property status or to request agency instructions on real property</a:t>
            </a:r>
            <a:endParaRPr lang="en-US" sz="1000" b="1" u="sng" dirty="0">
              <a:cs typeface="Arial"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000" b="1" u="sng" dirty="0">
                <a:cs typeface="Arial" charset="0"/>
              </a:rPr>
              <a:t>Questions: </a:t>
            </a:r>
            <a:endParaRPr lang="en-US" sz="1000" dirty="0">
              <a:cs typeface="Arial" charset="0"/>
            </a:endParaRPr>
          </a:p>
          <a:p>
            <a:endParaRPr lang="en-US" sz="1000" dirty="0"/>
          </a:p>
          <a:p>
            <a:endParaRPr lang="en-US" sz="1000" b="1" dirty="0"/>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38</a:t>
            </a:fld>
            <a:endParaRPr lang="en-US" dirty="0"/>
          </a:p>
        </p:txBody>
      </p:sp>
    </p:spTree>
    <p:extLst>
      <p:ext uri="{BB962C8B-B14F-4D97-AF65-F5344CB8AC3E}">
        <p14:creationId xmlns:p14="http://schemas.microsoft.com/office/powerpoint/2010/main" val="778283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Slide Image Placeholder 1"/>
          <p:cNvSpPr>
            <a:spLocks noGrp="1" noRot="1" noChangeAspect="1" noTextEdit="1"/>
          </p:cNvSpPr>
          <p:nvPr>
            <p:ph type="sldImg"/>
          </p:nvPr>
        </p:nvSpPr>
        <p:spPr>
          <a:xfrm>
            <a:off x="1498600" y="541338"/>
            <a:ext cx="4168775" cy="3127375"/>
          </a:xfrm>
          <a:ln/>
        </p:spPr>
      </p:sp>
      <p:sp>
        <p:nvSpPr>
          <p:cNvPr id="1090563" name="Notes Placeholder 2"/>
          <p:cNvSpPr>
            <a:spLocks noGrp="1"/>
          </p:cNvSpPr>
          <p:nvPr>
            <p:ph type="body" idx="1"/>
          </p:nvPr>
        </p:nvSpPr>
        <p:spPr>
          <a:noFill/>
          <a:ln/>
        </p:spPr>
        <p:txBody>
          <a:bodyPr/>
          <a:lstStyle/>
          <a:p>
            <a:pPr marL="102706" lvl="1" indent="-102706"/>
            <a:endParaRPr lang="en-US" dirty="0">
              <a:latin typeface="Arial" charset="0"/>
              <a:cs typeface="Arial" charset="0"/>
            </a:endParaRPr>
          </a:p>
        </p:txBody>
      </p:sp>
      <p:sp>
        <p:nvSpPr>
          <p:cNvPr id="1090565" name="Slide Number Placeholder 4"/>
          <p:cNvSpPr txBox="1">
            <a:spLocks noGrp="1"/>
          </p:cNvSpPr>
          <p:nvPr/>
        </p:nvSpPr>
        <p:spPr bwMode="auto">
          <a:xfrm>
            <a:off x="5219130" y="9054362"/>
            <a:ext cx="1945507" cy="385591"/>
          </a:xfrm>
          <a:prstGeom prst="rect">
            <a:avLst/>
          </a:prstGeom>
          <a:noFill/>
          <a:ln w="9525">
            <a:noFill/>
            <a:miter lim="800000"/>
            <a:headEnd/>
            <a:tailEnd/>
          </a:ln>
        </p:spPr>
        <p:txBody>
          <a:bodyPr lIns="89591" tIns="44795" rIns="89591" bIns="44795" anchor="b"/>
          <a:lstStyle/>
          <a:p>
            <a:pPr algn="r" eaLnBrk="0" hangingPunct="0"/>
            <a:fld id="{B4727249-55B8-4A61-B076-C409CB7F940C}" type="slidenum">
              <a:rPr lang="en-US" altLang="en-US" sz="1200">
                <a:solidFill>
                  <a:srgbClr val="000000"/>
                </a:solidFill>
                <a:latin typeface="Arial" panose="020B0604020202020204" pitchFamily="34" charset="0"/>
                <a:cs typeface="Arial" panose="020B0604020202020204" pitchFamily="34" charset="0"/>
              </a:rPr>
              <a:pPr algn="r" eaLnBrk="0" hangingPunct="0"/>
              <a:t>39</a:t>
            </a:fld>
            <a:endParaRPr lang="en-US" altLang="en-US" sz="20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26298EDF-5935-43E3-96A7-964E7186D03B}" type="slidenum">
              <a:rPr lang="en-US" smtClean="0"/>
              <a:pPr>
                <a:defRPr/>
              </a:pPr>
              <a:t>39</a:t>
            </a:fld>
            <a:endParaRPr lang="en-US" dirty="0"/>
          </a:p>
        </p:txBody>
      </p:sp>
    </p:spTree>
    <p:extLst>
      <p:ext uri="{BB962C8B-B14F-4D97-AF65-F5344CB8AC3E}">
        <p14:creationId xmlns:p14="http://schemas.microsoft.com/office/powerpoint/2010/main" val="3723948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40</a:t>
            </a:fld>
            <a:endParaRPr lang="en-US" dirty="0"/>
          </a:p>
        </p:txBody>
      </p:sp>
    </p:spTree>
    <p:extLst>
      <p:ext uri="{BB962C8B-B14F-4D97-AF65-F5344CB8AC3E}">
        <p14:creationId xmlns:p14="http://schemas.microsoft.com/office/powerpoint/2010/main" val="3934411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2563" y="533400"/>
            <a:ext cx="4105275" cy="3078163"/>
          </a:xfrm>
        </p:spPr>
      </p:sp>
      <p:sp>
        <p:nvSpPr>
          <p:cNvPr id="3" name="Notes Placeholder 2"/>
          <p:cNvSpPr>
            <a:spLocks noGrp="1"/>
          </p:cNvSpPr>
          <p:nvPr>
            <p:ph type="body" idx="1"/>
          </p:nvPr>
        </p:nvSpPr>
        <p:spPr/>
        <p:txBody>
          <a:bodyPr/>
          <a:lstStyle/>
          <a:p>
            <a:pPr lvl="0">
              <a:defRPr/>
            </a:pPr>
            <a:r>
              <a:rPr lang="en-US" b="1" u="sng" dirty="0">
                <a:latin typeface="Arial" charset="0"/>
                <a:cs typeface="Arial" charset="0"/>
              </a:rPr>
              <a:t>Background:</a:t>
            </a:r>
          </a:p>
          <a:p>
            <a:pPr lvl="0">
              <a:defRPr/>
            </a:pPr>
            <a:endParaRPr lang="en-US" b="1" dirty="0">
              <a:latin typeface="Arial" charset="0"/>
              <a:cs typeface="Arial" charset="0"/>
            </a:endParaRPr>
          </a:p>
          <a:p>
            <a:pPr lvl="0">
              <a:defRPr/>
            </a:pPr>
            <a:r>
              <a:rPr lang="en-US" b="1" u="sng" dirty="0">
                <a:latin typeface="Arial" charset="0"/>
                <a:cs typeface="Arial" charset="0"/>
              </a:rPr>
              <a:t>Questions:</a:t>
            </a:r>
            <a:endParaRPr lang="en-US" b="1" dirty="0">
              <a:latin typeface="Arial" charset="0"/>
              <a:cs typeface="Arial" charset="0"/>
            </a:endParaRPr>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41</a:t>
            </a:fld>
            <a:endParaRPr lang="en-US" dirty="0"/>
          </a:p>
        </p:txBody>
      </p:sp>
    </p:spTree>
    <p:extLst>
      <p:ext uri="{BB962C8B-B14F-4D97-AF65-F5344CB8AC3E}">
        <p14:creationId xmlns:p14="http://schemas.microsoft.com/office/powerpoint/2010/main" val="2455201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4661" lvl="1" indent="-104661" eaLnBrk="1" hangingPunct="1"/>
            <a:r>
              <a:rPr lang="en-US" b="0" i="1" u="none" dirty="0">
                <a:solidFill>
                  <a:srgbClr val="FF0000"/>
                </a:solidFill>
                <a:latin typeface="Arial" charset="0"/>
                <a:cs typeface="Arial" charset="0"/>
              </a:rPr>
              <a:t>Preparedness Officers </a:t>
            </a:r>
            <a:r>
              <a:rPr lang="en-US" b="0" i="1" u="none" baseline="0" dirty="0">
                <a:solidFill>
                  <a:srgbClr val="FF0000"/>
                </a:solidFill>
                <a:latin typeface="Arial" charset="0"/>
                <a:cs typeface="Arial" charset="0"/>
              </a:rPr>
              <a:t>and GMS are your first and more efficient points of contact when you have a question. </a:t>
            </a:r>
            <a:endParaRPr lang="en-US" b="0" i="1" u="none" dirty="0">
              <a:solidFill>
                <a:srgbClr val="FF0000"/>
              </a:solidFill>
              <a:latin typeface="Arial" charset="0"/>
              <a:cs typeface="Arial" charset="0"/>
            </a:endParaRPr>
          </a:p>
          <a:p>
            <a:endParaRPr lang="en-US" dirty="0"/>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43</a:t>
            </a:fld>
            <a:endParaRPr lang="en-US" dirty="0"/>
          </a:p>
        </p:txBody>
      </p:sp>
    </p:spTree>
    <p:extLst>
      <p:ext uri="{BB962C8B-B14F-4D97-AF65-F5344CB8AC3E}">
        <p14:creationId xmlns:p14="http://schemas.microsoft.com/office/powerpoint/2010/main" val="424008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slide – Maybe</a:t>
            </a:r>
            <a:r>
              <a:rPr lang="en-US" baseline="0" dirty="0"/>
              <a:t> add the term “Non-Disaster Programs” </a:t>
            </a:r>
            <a:endParaRPr lang="en-US" dirty="0"/>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4</a:t>
            </a:fld>
            <a:endParaRPr lang="en-US" dirty="0"/>
          </a:p>
        </p:txBody>
      </p:sp>
    </p:spTree>
    <p:extLst>
      <p:ext uri="{BB962C8B-B14F-4D97-AF65-F5344CB8AC3E}">
        <p14:creationId xmlns:p14="http://schemas.microsoft.com/office/powerpoint/2010/main" val="3512189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5</a:t>
            </a:fld>
            <a:endParaRPr lang="en-US" dirty="0"/>
          </a:p>
        </p:txBody>
      </p:sp>
    </p:spTree>
    <p:extLst>
      <p:ext uri="{BB962C8B-B14F-4D97-AF65-F5344CB8AC3E}">
        <p14:creationId xmlns:p14="http://schemas.microsoft.com/office/powerpoint/2010/main" val="3833284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Slide Image Placeholder 1"/>
          <p:cNvSpPr>
            <a:spLocks noGrp="1" noRot="1" noChangeAspect="1"/>
          </p:cNvSpPr>
          <p:nvPr>
            <p:ph type="sldImg"/>
          </p:nvPr>
        </p:nvSpPr>
        <p:spPr>
          <a:xfrm>
            <a:off x="1454150" y="533400"/>
            <a:ext cx="4105275" cy="3078163"/>
          </a:xfrm>
          <a:ln/>
        </p:spPr>
      </p:sp>
      <p:sp>
        <p:nvSpPr>
          <p:cNvPr id="796674" name="Notes Placeholder 2"/>
          <p:cNvSpPr>
            <a:spLocks noGrp="1"/>
          </p:cNvSpPr>
          <p:nvPr>
            <p:ph type="body" idx="1"/>
          </p:nvPr>
        </p:nvSpPr>
        <p:spPr>
          <a:noFill/>
          <a:ln/>
        </p:spPr>
        <p:txBody>
          <a:bodyPr/>
          <a:lstStyle/>
          <a:p>
            <a:r>
              <a:rPr lang="en-US" b="1" u="sng" dirty="0">
                <a:latin typeface="Arial" charset="0"/>
                <a:cs typeface="Arial" charset="0"/>
              </a:rPr>
              <a:t>Background:</a:t>
            </a:r>
            <a:endParaRPr lang="en-US" b="1" i="1" dirty="0">
              <a:latin typeface="Arial" charset="0"/>
              <a:cs typeface="Arial" charset="0"/>
            </a:endParaRPr>
          </a:p>
          <a:p>
            <a:pPr marL="174605" lvl="1" indent="-174605" eaLnBrk="1" hangingPunct="1">
              <a:buFont typeface="Arial" panose="020B0604020202020204" pitchFamily="34" charset="0"/>
              <a:buChar char="•"/>
            </a:pPr>
            <a:r>
              <a:rPr lang="en-US" dirty="0">
                <a:latin typeface="Arial" charset="0"/>
                <a:cs typeface="Arial" charset="0"/>
              </a:rPr>
              <a:t>The cost principles, administrative requirements, and audit requirements are codified in 2 CFR</a:t>
            </a:r>
            <a:r>
              <a:rPr lang="en-US" baseline="0" dirty="0">
                <a:latin typeface="Arial" charset="0"/>
                <a:cs typeface="Arial" charset="0"/>
              </a:rPr>
              <a:t> Part 200.</a:t>
            </a:r>
            <a:endParaRPr lang="en-US" dirty="0">
              <a:latin typeface="Arial" charset="0"/>
              <a:cs typeface="Arial" charset="0"/>
            </a:endParaRPr>
          </a:p>
          <a:p>
            <a:pPr marL="174605" lvl="1" indent="-174605" eaLnBrk="1" hangingPunct="1">
              <a:buFont typeface="Arial" panose="020B0604020202020204" pitchFamily="34" charset="0"/>
              <a:buChar char="•"/>
            </a:pPr>
            <a:r>
              <a:rPr lang="en-US" dirty="0">
                <a:latin typeface="Arial" charset="0"/>
                <a:cs typeface="Arial" charset="0"/>
              </a:rPr>
              <a:t>Audit requirements are contained in 2 CFR 215.26, Non-Federal</a:t>
            </a:r>
            <a:r>
              <a:rPr lang="en-US" baseline="0" dirty="0">
                <a:latin typeface="Arial" charset="0"/>
                <a:cs typeface="Arial" charset="0"/>
              </a:rPr>
              <a:t> Audits (formerly OMB Circular A-133).</a:t>
            </a:r>
            <a:endParaRPr lang="en-US" dirty="0">
              <a:latin typeface="Arial" charset="0"/>
              <a:cs typeface="Arial" charset="0"/>
            </a:endParaRPr>
          </a:p>
        </p:txBody>
      </p:sp>
      <p:sp>
        <p:nvSpPr>
          <p:cNvPr id="2" name="Footer Placeholder 1"/>
          <p:cNvSpPr>
            <a:spLocks noGrp="1"/>
          </p:cNvSpPr>
          <p:nvPr>
            <p:ph type="ftr" sz="quarter" idx="10"/>
          </p:nvPr>
        </p:nvSpPr>
        <p:spPr/>
        <p:txBody>
          <a:bodyPr/>
          <a:lstStyle/>
          <a:p>
            <a:pPr>
              <a:defRPr/>
            </a:pPr>
            <a:endParaRPr lang="en-US" dirty="0"/>
          </a:p>
        </p:txBody>
      </p:sp>
      <p:sp>
        <p:nvSpPr>
          <p:cNvPr id="3" name="Slide Number Placeholder 2"/>
          <p:cNvSpPr>
            <a:spLocks noGrp="1"/>
          </p:cNvSpPr>
          <p:nvPr>
            <p:ph type="sldNum" sz="quarter" idx="11"/>
          </p:nvPr>
        </p:nvSpPr>
        <p:spPr/>
        <p:txBody>
          <a:bodyPr/>
          <a:lstStyle/>
          <a:p>
            <a:pPr>
              <a:defRPr/>
            </a:pPr>
            <a:fld id="{26298EDF-5935-43E3-96A7-964E7186D03B}" type="slidenum">
              <a:rPr lang="en-US" smtClean="0"/>
              <a:pPr>
                <a:defRPr/>
              </a:pPr>
              <a:t>6</a:t>
            </a:fld>
            <a:endParaRPr lang="en-US" dirty="0"/>
          </a:p>
        </p:txBody>
      </p:sp>
    </p:spTree>
    <p:extLst>
      <p:ext uri="{BB962C8B-B14F-4D97-AF65-F5344CB8AC3E}">
        <p14:creationId xmlns:p14="http://schemas.microsoft.com/office/powerpoint/2010/main" val="339433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8</a:t>
            </a:fld>
            <a:endParaRPr lang="en-US" dirty="0"/>
          </a:p>
        </p:txBody>
      </p:sp>
    </p:spTree>
    <p:extLst>
      <p:ext uri="{BB962C8B-B14F-4D97-AF65-F5344CB8AC3E}">
        <p14:creationId xmlns:p14="http://schemas.microsoft.com/office/powerpoint/2010/main" val="66370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Keep SAM registration active, it’s required. May impact grant action approvals. </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26298EDF-5935-43E3-96A7-964E7186D03B}" type="slidenum">
              <a:rPr lang="en-US" smtClean="0"/>
              <a:pPr>
                <a:defRPr/>
              </a:pPr>
              <a:t>9</a:t>
            </a:fld>
            <a:endParaRPr lang="en-US" dirty="0"/>
          </a:p>
        </p:txBody>
      </p:sp>
    </p:spTree>
    <p:extLst>
      <p:ext uri="{BB962C8B-B14F-4D97-AF65-F5344CB8AC3E}">
        <p14:creationId xmlns:p14="http://schemas.microsoft.com/office/powerpoint/2010/main" val="2153196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t>Terms</a:t>
            </a:r>
            <a:r>
              <a:rPr lang="en-US" sz="1200" b="0" baseline="0" dirty="0"/>
              <a:t> &amp; Conditions may include items that one wouldn’t generally associate with a grant, such as restrictions on human trafficking and civil rights regulations. </a:t>
            </a:r>
            <a:endParaRPr lang="en-US" dirty="0"/>
          </a:p>
        </p:txBody>
      </p:sp>
      <p:sp>
        <p:nvSpPr>
          <p:cNvPr id="5" name="Footer Placeholder 4"/>
          <p:cNvSpPr>
            <a:spLocks noGrp="1"/>
          </p:cNvSpPr>
          <p:nvPr>
            <p:ph type="ftr" sz="quarter" idx="10"/>
          </p:nvPr>
        </p:nvSpPr>
        <p:spPr/>
        <p:txBody>
          <a:bodyPr/>
          <a:lstStyle/>
          <a:p>
            <a:pPr>
              <a:defRPr/>
            </a:pPr>
            <a:endParaRPr lang="en-US" dirty="0"/>
          </a:p>
        </p:txBody>
      </p:sp>
      <p:sp>
        <p:nvSpPr>
          <p:cNvPr id="6" name="Slide Number Placeholder 5"/>
          <p:cNvSpPr>
            <a:spLocks noGrp="1"/>
          </p:cNvSpPr>
          <p:nvPr>
            <p:ph type="sldNum" sz="quarter" idx="11"/>
          </p:nvPr>
        </p:nvSpPr>
        <p:spPr/>
        <p:txBody>
          <a:bodyPr/>
          <a:lstStyle/>
          <a:p>
            <a:pPr>
              <a:defRPr/>
            </a:pPr>
            <a:fld id="{26298EDF-5935-43E3-96A7-964E7186D03B}" type="slidenum">
              <a:rPr lang="en-US" smtClean="0"/>
              <a:pPr>
                <a:defRPr/>
              </a:pPr>
              <a:t>10</a:t>
            </a:fld>
            <a:endParaRPr lang="en-US" dirty="0"/>
          </a:p>
        </p:txBody>
      </p:sp>
    </p:spTree>
    <p:extLst>
      <p:ext uri="{BB962C8B-B14F-4D97-AF65-F5344CB8AC3E}">
        <p14:creationId xmlns:p14="http://schemas.microsoft.com/office/powerpoint/2010/main" val="419485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AAF0E3CE-0D97-4A17-8D43-21486C842EB6}" type="datetime1">
              <a:rPr lang="en-US" smtClean="0">
                <a:solidFill>
                  <a:srgbClr val="000000"/>
                </a:solidFill>
              </a:rPr>
              <a:t>9/27/2022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a:defRPr/>
            </a:pPr>
            <a:fld id="{BD59C8F5-E142-4BA6-95C0-2A757B712F6C}" type="slidenum">
              <a:rPr lang="en-US" b="1" smtClean="0"/>
              <a:pPr>
                <a:defRPr/>
              </a:pPr>
              <a:t>‹#›</a:t>
            </a:fld>
            <a:endParaRPr lang="en-US" b="1"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44EC509-A379-4456-92D4-B31E2FADA68C}" type="datetime1">
              <a:rPr lang="en-US" smtClean="0">
                <a:solidFill>
                  <a:srgbClr val="000000"/>
                </a:solidFill>
              </a:rPr>
              <a:t>9/27/2022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EB8BF8A-C007-4E59-B91B-0A273BD93AEC}" type="datetime1">
              <a:rPr lang="en-US" smtClean="0">
                <a:solidFill>
                  <a:srgbClr val="000000"/>
                </a:solidFill>
              </a:rPr>
              <a:t>9/27/2022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AD42698-E6CB-4DB6-BF23-687257D7514B}" type="datetime1">
              <a:rPr lang="en-US" smtClean="0">
                <a:solidFill>
                  <a:srgbClr val="000000"/>
                </a:solidFill>
              </a:rPr>
              <a:t>9/27/2022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075844D-B5BA-415A-BFBE-6098D31D1E81}" type="datetime1">
              <a:rPr lang="en-US" smtClean="0">
                <a:solidFill>
                  <a:srgbClr val="000000"/>
                </a:solidFill>
              </a:rPr>
              <a:t>9/27/2022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a:defRPr/>
            </a:pPr>
            <a:fld id="{BD59C8F5-E142-4BA6-95C0-2A757B712F6C}" type="slidenum">
              <a:rPr lang="en-US" b="1" smtClean="0"/>
              <a:pPr>
                <a:defRPr/>
              </a:pPr>
              <a:t>‹#›</a:t>
            </a:fld>
            <a:endParaRPr lang="en-US" b="1" dirty="0"/>
          </a:p>
        </p:txBody>
      </p:sp>
    </p:spTree>
    <p:extLst>
      <p:ext uri="{BB962C8B-B14F-4D97-AF65-F5344CB8AC3E}">
        <p14:creationId xmlns:p14="http://schemas.microsoft.com/office/powerpoint/2010/main" val="2321988830"/>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F3DE9A41-E2BF-4D13-BDB3-098970F42940}" type="datetime1">
              <a:rPr lang="en-US" smtClean="0">
                <a:solidFill>
                  <a:srgbClr val="000000"/>
                </a:solidFill>
              </a:rPr>
              <a:t>9/27/2022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a:defRPr/>
            </a:pPr>
            <a:fld id="{167A036F-738C-4416-983E-5B04119587A4}" type="slidenum">
              <a:rPr lang="en-US" b="1" smtClean="0"/>
              <a:pPr>
                <a:defRPr/>
              </a:pPr>
              <a:t>‹#›</a:t>
            </a:fld>
            <a:endParaRPr lang="en-US" b="1" dirty="0"/>
          </a:p>
        </p:txBody>
      </p:sp>
    </p:spTree>
    <p:extLst>
      <p:ext uri="{BB962C8B-B14F-4D97-AF65-F5344CB8AC3E}">
        <p14:creationId xmlns:p14="http://schemas.microsoft.com/office/powerpoint/2010/main" val="363503079"/>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2070"/>
            <a:ext cx="8229600" cy="639763"/>
          </a:xfrm>
        </p:spPr>
        <p:txBody>
          <a:bodyPr/>
          <a:lstStyle>
            <a:lvl1pPr>
              <a:lnSpc>
                <a:spcPts val="3200"/>
              </a:lnSpc>
              <a:defRPr sz="3200"/>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fld id="{8B6CB361-1339-4C10-BB6B-91EDB0698E13}" type="datetime1">
              <a:rPr lang="en-US" smtClean="0">
                <a:solidFill>
                  <a:srgbClr val="000000"/>
                </a:solidFill>
              </a:rPr>
              <a:t>9/27/2022</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extLst>
      <p:ext uri="{BB962C8B-B14F-4D97-AF65-F5344CB8AC3E}">
        <p14:creationId xmlns:p14="http://schemas.microsoft.com/office/powerpoint/2010/main" val="387981729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8388"/>
            <a:ext cx="4038600" cy="46466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8388"/>
            <a:ext cx="4038600" cy="46466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0AC76DF-8C5C-482F-A554-AB841BA1EBC3}" type="datetime1">
              <a:rPr lang="en-US" smtClean="0">
                <a:solidFill>
                  <a:srgbClr val="000000"/>
                </a:solidFill>
              </a:rPr>
              <a:t>9/27/2022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200">
                <a:solidFill>
                  <a:srgbClr val="F4F8FE"/>
                </a:solidFill>
              </a:defRPr>
            </a:lvl1pPr>
          </a:lstStyle>
          <a:p>
            <a:pPr>
              <a:defRPr/>
            </a:pPr>
            <a:fld id="{167A036F-738C-4416-983E-5B04119587A4}" type="slidenum">
              <a:rPr lang="en-US" b="1" smtClean="0"/>
              <a:pPr>
                <a:defRPr/>
              </a:pPr>
              <a:t>‹#›</a:t>
            </a:fld>
            <a:endParaRPr lang="en-US" b="1" dirty="0"/>
          </a:p>
        </p:txBody>
      </p:sp>
    </p:spTree>
    <p:extLst>
      <p:ext uri="{BB962C8B-B14F-4D97-AF65-F5344CB8AC3E}">
        <p14:creationId xmlns:p14="http://schemas.microsoft.com/office/powerpoint/2010/main" val="1356531865"/>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sz="3000"/>
            </a:lvl1pPr>
          </a:lstStyle>
          <a:p>
            <a:r>
              <a:rPr lang="en-US"/>
              <a:t>Click to edit Master title style</a:t>
            </a:r>
          </a:p>
        </p:txBody>
      </p:sp>
      <p:sp>
        <p:nvSpPr>
          <p:cNvPr id="4" name="Rectangle 4"/>
          <p:cNvSpPr>
            <a:spLocks noGrp="1" noChangeArrowheads="1"/>
          </p:cNvSpPr>
          <p:nvPr>
            <p:ph type="dt" sz="half" idx="10"/>
          </p:nvPr>
        </p:nvSpPr>
        <p:spPr>
          <a:ln/>
        </p:spPr>
        <p:txBody>
          <a:bodyPr/>
          <a:lstStyle>
            <a:lvl1pPr>
              <a:defRPr/>
            </a:lvl1pPr>
          </a:lstStyle>
          <a:p>
            <a:pPr>
              <a:defRPr/>
            </a:pPr>
            <a:fld id="{2DAC2E74-8DA8-4271-91EA-8885CC6EE096}" type="datetime1">
              <a:rPr lang="en-US" smtClean="0">
                <a:solidFill>
                  <a:srgbClr val="000000"/>
                </a:solidFill>
              </a:rPr>
              <a:t>9/27/2022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200">
                <a:solidFill>
                  <a:srgbClr val="F4F8FE"/>
                </a:solidFill>
              </a:defRPr>
            </a:lvl1pPr>
          </a:lstStyle>
          <a:p>
            <a:pPr>
              <a:defRPr/>
            </a:pPr>
            <a:r>
              <a:rPr lang="en-US" b="1" dirty="0"/>
              <a:t>Visual 1.</a:t>
            </a:r>
            <a:fld id="{167A036F-738C-4416-983E-5B04119587A4}" type="slidenum">
              <a:rPr lang="en-US" b="1" smtClean="0"/>
              <a:pPr>
                <a:defRPr/>
              </a:pPr>
              <a:t>‹#›</a:t>
            </a:fld>
            <a:endParaRPr lang="en-US" b="1" dirty="0"/>
          </a:p>
        </p:txBody>
      </p:sp>
    </p:spTree>
    <p:extLst>
      <p:ext uri="{BB962C8B-B14F-4D97-AF65-F5344CB8AC3E}">
        <p14:creationId xmlns:p14="http://schemas.microsoft.com/office/powerpoint/2010/main" val="50803739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2072"/>
            <a:ext cx="8229600" cy="639763"/>
          </a:xfrm>
        </p:spPr>
        <p:txBody>
          <a:bodyPr/>
          <a:lstStyle>
            <a:lvl1pPr>
              <a:lnSpc>
                <a:spcPts val="2400"/>
              </a:lnSpc>
              <a:defRPr sz="2400"/>
            </a:lvl1pPr>
          </a:lstStyle>
          <a:p>
            <a:r>
              <a:rPr lang="en-US" dirty="0"/>
              <a:t>Click to edit Master title style</a:t>
            </a:r>
          </a:p>
        </p:txBody>
      </p:sp>
      <p:sp>
        <p:nvSpPr>
          <p:cNvPr id="3" name="Content Placeholder 2"/>
          <p:cNvSpPr>
            <a:spLocks noGrp="1"/>
          </p:cNvSpPr>
          <p:nvPr>
            <p:ph idx="1"/>
          </p:nvPr>
        </p:nvSpPr>
        <p:spPr/>
        <p:txBody>
          <a:bodyPr/>
          <a:lstStyle>
            <a:lvl1pPr marL="211931" indent="-211931">
              <a:buFont typeface="Arial" panose="020B0604020202020204" pitchFamily="34" charset="0"/>
              <a:buChar char="•"/>
              <a:tabLst>
                <a:tab pos="211931" algn="l"/>
              </a:tabLst>
              <a:defRPr b="0"/>
            </a:lvl1pPr>
            <a:lvl2pPr marL="473869" indent="-261938">
              <a:buFont typeface="Arial" panose="020B0604020202020204" pitchFamily="34" charset="0"/>
              <a:buChar char="–"/>
              <a:tabLst>
                <a:tab pos="473869" algn="l"/>
              </a:tabLst>
              <a:defRPr b="0"/>
            </a:lvl2pPr>
            <a:lvl3pPr marL="731044" indent="-257175">
              <a:tabLst>
                <a:tab pos="731044" algn="l"/>
              </a:tabLst>
              <a:defRPr b="0"/>
            </a:lvl3pPr>
            <a:lvl4pPr marL="1028700" indent="-259556">
              <a:buFont typeface="Arial" panose="020B0604020202020204" pitchFamily="34" charset="0"/>
              <a:buChar char="♦"/>
              <a:tabLst>
                <a:tab pos="1070372" algn="l"/>
              </a:tabLst>
              <a:defRPr b="0"/>
            </a:lvl4pPr>
            <a:lvl5pPr marL="1288256" indent="-217885">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4F04F573-9D82-4631-A624-8ADEF6BB2246}" type="datetime1">
              <a:rPr lang="en-US" smtClean="0">
                <a:solidFill>
                  <a:srgbClr val="000000"/>
                </a:solidFill>
              </a:rPr>
              <a:t>9/27/2022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115722745"/>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C27AEC7-C02B-41A9-8A35-FBB8442FFE4E}" type="datetime1">
              <a:rPr lang="en-US" smtClean="0">
                <a:solidFill>
                  <a:srgbClr val="000000"/>
                </a:solidFill>
              </a:rPr>
              <a:t>9/27/2022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200">
                <a:solidFill>
                  <a:srgbClr val="F4F8FE"/>
                </a:solidFill>
              </a:defRPr>
            </a:lvl1pPr>
          </a:lstStyle>
          <a:p>
            <a:pPr>
              <a:defRPr/>
            </a:pPr>
            <a:r>
              <a:rPr lang="en-US" b="1" dirty="0"/>
              <a:t>Visual 1.</a:t>
            </a:r>
            <a:fld id="{167A036F-738C-4416-983E-5B04119587A4}" type="slidenum">
              <a:rPr lang="en-US" b="1" smtClean="0"/>
              <a:pPr>
                <a:defRPr/>
              </a:pPr>
              <a:t>‹#›</a:t>
            </a:fld>
            <a:endParaRPr lang="en-US" b="1" dirty="0"/>
          </a:p>
        </p:txBody>
      </p:sp>
    </p:spTree>
    <p:extLst>
      <p:ext uri="{BB962C8B-B14F-4D97-AF65-F5344CB8AC3E}">
        <p14:creationId xmlns:p14="http://schemas.microsoft.com/office/powerpoint/2010/main" val="120754320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00066"/>
              </a:buClr>
              <a:buSzPct val="10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87DACCDB-35B7-4288-BC5C-585A3B7EEB05}" type="datetime1">
              <a:rPr lang="en-US" smtClean="0">
                <a:solidFill>
                  <a:srgbClr val="000000"/>
                </a:solidFill>
              </a:rPr>
              <a:t>9/27/2022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a:defRPr/>
            </a:pPr>
            <a:fld id="{222D44D5-C119-4B8C-A723-C1CD63BE9503}" type="slidenum">
              <a:rPr lang="en-US" b="1" smtClean="0"/>
              <a:pPr>
                <a:defRPr/>
              </a:pPr>
              <a:t>‹#›</a:t>
            </a:fld>
            <a:endParaRPr lang="en-US" b="1" dirty="0"/>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2072"/>
            <a:ext cx="8229600" cy="639763"/>
          </a:xfrm>
        </p:spPr>
        <p:txBody>
          <a:bodyPr/>
          <a:lstStyle>
            <a:lvl1pPr>
              <a:defRPr sz="2400"/>
            </a:lvl1pPr>
          </a:lstStyle>
          <a:p>
            <a:r>
              <a:rPr lang="en-US"/>
              <a:t>Click to edit Master title style</a:t>
            </a:r>
          </a:p>
        </p:txBody>
      </p:sp>
      <p:sp>
        <p:nvSpPr>
          <p:cNvPr id="3" name="Content Placeholder 2"/>
          <p:cNvSpPr>
            <a:spLocks noGrp="1"/>
          </p:cNvSpPr>
          <p:nvPr>
            <p:ph sz="half" idx="1"/>
          </p:nvPr>
        </p:nvSpPr>
        <p:spPr>
          <a:xfrm>
            <a:off x="457200" y="1068388"/>
            <a:ext cx="4038600" cy="4646612"/>
          </a:xfrm>
        </p:spPr>
        <p:txBody>
          <a:bodyPr/>
          <a:lstStyle>
            <a:lvl1pPr marL="257175" indent="-257175">
              <a:defRPr lang="en-US" sz="1800" b="0" dirty="0" smtClean="0">
                <a:solidFill>
                  <a:srgbClr val="000066"/>
                </a:solidFill>
                <a:latin typeface="+mn-lt"/>
                <a:ea typeface="+mn-ea"/>
                <a:cs typeface="+mn-cs"/>
              </a:defRPr>
            </a:lvl1pPr>
            <a:lvl2pPr>
              <a:defRPr lang="en-US" sz="1800" b="0" dirty="0" smtClean="0">
                <a:solidFill>
                  <a:srgbClr val="000066"/>
                </a:solidFill>
                <a:latin typeface="+mn-lt"/>
                <a:ea typeface="+mn-ea"/>
                <a:cs typeface="+mn-cs"/>
              </a:defRPr>
            </a:lvl2pPr>
            <a:lvl3pPr marL="816769" indent="-342900">
              <a:defRPr lang="en-US" sz="1800" b="0" dirty="0" smtClean="0">
                <a:solidFill>
                  <a:srgbClr val="000066"/>
                </a:solidFill>
                <a:latin typeface="+mn-lt"/>
                <a:cs typeface="+mn-cs"/>
              </a:defRPr>
            </a:lvl3pPr>
            <a:lvl4pPr marL="1112044" indent="-342900">
              <a:defRPr lang="en-US" sz="1800" b="0" dirty="0" smtClean="0">
                <a:solidFill>
                  <a:srgbClr val="000066"/>
                </a:solidFill>
                <a:latin typeface="+mn-lt"/>
                <a:cs typeface="+mn-cs"/>
              </a:defRPr>
            </a:lvl4pPr>
            <a:lvl5pPr>
              <a:defRPr lang="en-US" sz="1500" b="0" dirty="0">
                <a:solidFill>
                  <a:srgbClr val="000066"/>
                </a:solidFill>
                <a:latin typeface="+mn-lt"/>
                <a:cs typeface="+mn-cs"/>
              </a:defRPr>
            </a:lvl5pPr>
            <a:lvl6pPr>
              <a:defRPr sz="1350"/>
            </a:lvl6pPr>
            <a:lvl7pPr>
              <a:defRPr sz="1350"/>
            </a:lvl7pPr>
            <a:lvl8pPr>
              <a:defRPr sz="1350"/>
            </a:lvl8pPr>
            <a:lvl9pPr>
              <a:defRPr sz="1350"/>
            </a:lvl9pPr>
          </a:lstStyle>
          <a:p>
            <a:pPr marL="211931" lvl="0" indent="-211931" algn="l" rtl="0" eaLnBrk="0" fontAlgn="base" hangingPunct="0">
              <a:spcBef>
                <a:spcPct val="20000"/>
              </a:spcBef>
              <a:spcAft>
                <a:spcPct val="0"/>
              </a:spcAft>
              <a:buFont typeface="Arial" panose="020B0604020202020204" pitchFamily="34" charset="0"/>
              <a:buChar char="•"/>
              <a:tabLst>
                <a:tab pos="211931" algn="l"/>
              </a:tabLst>
            </a:pPr>
            <a:r>
              <a:rPr lang="en-US" dirty="0"/>
              <a:t>Click to edit Master text styles</a:t>
            </a:r>
          </a:p>
          <a:p>
            <a:pPr marL="473869" lvl="1" indent="-261938" algn="l" rtl="0" eaLnBrk="0" fontAlgn="base" hangingPunct="0">
              <a:spcBef>
                <a:spcPct val="20000"/>
              </a:spcBef>
              <a:spcAft>
                <a:spcPct val="0"/>
              </a:spcAft>
              <a:buFont typeface="Arial" panose="020B0604020202020204" pitchFamily="34" charset="0"/>
              <a:buChar char="–"/>
              <a:tabLst>
                <a:tab pos="473869" algn="l"/>
              </a:tabLst>
            </a:pPr>
            <a:r>
              <a:rPr lang="en-US" dirty="0"/>
              <a:t>Second level</a:t>
            </a:r>
          </a:p>
          <a:p>
            <a:pPr marL="731044" lvl="2" indent="-257175" algn="l" rtl="0" eaLnBrk="0" fontAlgn="base" hangingPunct="0">
              <a:spcBef>
                <a:spcPct val="20000"/>
              </a:spcBef>
              <a:spcAft>
                <a:spcPct val="0"/>
              </a:spcAft>
              <a:buFont typeface="Wingdings" pitchFamily="2" charset="2"/>
              <a:buChar char="§"/>
              <a:tabLst>
                <a:tab pos="731044" algn="l"/>
              </a:tabLst>
            </a:pPr>
            <a:r>
              <a:rPr lang="en-US" dirty="0"/>
              <a:t>Third level</a:t>
            </a:r>
          </a:p>
          <a:p>
            <a:pPr marL="1028700" lvl="3" indent="-259556" algn="l" rtl="0" eaLnBrk="0" fontAlgn="base" hangingPunct="0">
              <a:spcBef>
                <a:spcPct val="20000"/>
              </a:spcBef>
              <a:spcAft>
                <a:spcPct val="0"/>
              </a:spcAft>
              <a:buFont typeface="Arial" panose="020B0604020202020204" pitchFamily="34" charset="0"/>
              <a:buChar char="♦"/>
              <a:tabLst>
                <a:tab pos="1070372" algn="l"/>
              </a:tabLst>
            </a:pPr>
            <a:r>
              <a:rPr lang="en-US" dirty="0"/>
              <a:t>Fourth level</a:t>
            </a:r>
          </a:p>
          <a:p>
            <a:pPr marL="1288256" lvl="4" indent="-217885" algn="l" rtl="0" eaLnBrk="0" fontAlgn="base" hangingPunct="0">
              <a:spcBef>
                <a:spcPct val="20000"/>
              </a:spcBef>
              <a:spcAft>
                <a:spcPct val="0"/>
              </a:spcAft>
              <a:buChar char="»"/>
              <a:tabLst>
                <a:tab pos="301229" algn="l"/>
              </a:tabLst>
            </a:pPr>
            <a:r>
              <a:rPr lang="en-US" dirty="0"/>
              <a:t>Fifth level</a:t>
            </a:r>
          </a:p>
        </p:txBody>
      </p:sp>
      <p:sp>
        <p:nvSpPr>
          <p:cNvPr id="4" name="Content Placeholder 3"/>
          <p:cNvSpPr>
            <a:spLocks noGrp="1"/>
          </p:cNvSpPr>
          <p:nvPr>
            <p:ph sz="half" idx="2"/>
          </p:nvPr>
        </p:nvSpPr>
        <p:spPr>
          <a:xfrm>
            <a:off x="4648200" y="1068388"/>
            <a:ext cx="4038600" cy="4646612"/>
          </a:xfrm>
        </p:spPr>
        <p:txBody>
          <a:bodyPr/>
          <a:lstStyle>
            <a:lvl1pPr marL="257175" indent="-257175">
              <a:defRPr lang="en-US" sz="1800" b="0" dirty="0" smtClean="0">
                <a:solidFill>
                  <a:srgbClr val="000066"/>
                </a:solidFill>
                <a:latin typeface="+mn-lt"/>
                <a:ea typeface="+mn-ea"/>
                <a:cs typeface="+mn-cs"/>
              </a:defRPr>
            </a:lvl1pPr>
            <a:lvl2pPr>
              <a:defRPr lang="en-US" sz="1800" b="0" dirty="0" smtClean="0">
                <a:solidFill>
                  <a:srgbClr val="000066"/>
                </a:solidFill>
                <a:latin typeface="+mn-lt"/>
                <a:ea typeface="+mn-ea"/>
                <a:cs typeface="+mn-cs"/>
              </a:defRPr>
            </a:lvl2pPr>
            <a:lvl3pPr marL="816769" indent="-342900">
              <a:defRPr lang="en-US" sz="1800" b="0" dirty="0" smtClean="0">
                <a:solidFill>
                  <a:srgbClr val="000066"/>
                </a:solidFill>
                <a:latin typeface="+mn-lt"/>
                <a:cs typeface="+mn-cs"/>
              </a:defRPr>
            </a:lvl3pPr>
            <a:lvl4pPr marL="1112044" indent="-342900">
              <a:defRPr lang="en-US" sz="1800" b="0" dirty="0" smtClean="0">
                <a:solidFill>
                  <a:srgbClr val="000066"/>
                </a:solidFill>
                <a:latin typeface="+mn-lt"/>
                <a:cs typeface="+mn-cs"/>
              </a:defRPr>
            </a:lvl4pPr>
            <a:lvl5pPr>
              <a:defRPr lang="en-US" sz="1500" b="0" dirty="0">
                <a:solidFill>
                  <a:srgbClr val="000066"/>
                </a:solidFill>
                <a:latin typeface="+mn-lt"/>
                <a:cs typeface="+mn-cs"/>
              </a:defRPr>
            </a:lvl5pPr>
            <a:lvl6pPr>
              <a:defRPr sz="1350"/>
            </a:lvl6pPr>
            <a:lvl7pPr>
              <a:defRPr sz="1350"/>
            </a:lvl7pPr>
            <a:lvl8pPr>
              <a:defRPr sz="1350"/>
            </a:lvl8pPr>
            <a:lvl9pPr>
              <a:defRPr sz="1350"/>
            </a:lvl9pPr>
          </a:lstStyle>
          <a:p>
            <a:pPr marL="211931" lvl="0" indent="-211931" algn="l" rtl="0" eaLnBrk="0" fontAlgn="base" hangingPunct="0">
              <a:spcBef>
                <a:spcPct val="20000"/>
              </a:spcBef>
              <a:spcAft>
                <a:spcPct val="0"/>
              </a:spcAft>
              <a:buFont typeface="Arial" panose="020B0604020202020204" pitchFamily="34" charset="0"/>
              <a:buChar char="•"/>
              <a:tabLst>
                <a:tab pos="211931" algn="l"/>
              </a:tabLst>
            </a:pPr>
            <a:r>
              <a:rPr lang="en-US" dirty="0"/>
              <a:t>Click to edit Master text styles</a:t>
            </a:r>
          </a:p>
          <a:p>
            <a:pPr marL="473869" lvl="1" indent="-261938" algn="l" rtl="0" eaLnBrk="0" fontAlgn="base" hangingPunct="0">
              <a:spcBef>
                <a:spcPct val="20000"/>
              </a:spcBef>
              <a:spcAft>
                <a:spcPct val="0"/>
              </a:spcAft>
              <a:buFont typeface="Arial" panose="020B0604020202020204" pitchFamily="34" charset="0"/>
              <a:buChar char="–"/>
              <a:tabLst>
                <a:tab pos="473869" algn="l"/>
              </a:tabLst>
            </a:pPr>
            <a:r>
              <a:rPr lang="en-US" dirty="0"/>
              <a:t>Second level</a:t>
            </a:r>
          </a:p>
          <a:p>
            <a:pPr marL="731044" lvl="2" indent="-257175" algn="l" rtl="0" eaLnBrk="0" fontAlgn="base" hangingPunct="0">
              <a:spcBef>
                <a:spcPct val="20000"/>
              </a:spcBef>
              <a:spcAft>
                <a:spcPct val="0"/>
              </a:spcAft>
              <a:buFont typeface="Wingdings" pitchFamily="2" charset="2"/>
              <a:buChar char="§"/>
              <a:tabLst>
                <a:tab pos="731044" algn="l"/>
              </a:tabLst>
            </a:pPr>
            <a:r>
              <a:rPr lang="en-US" dirty="0"/>
              <a:t>Third level</a:t>
            </a:r>
          </a:p>
          <a:p>
            <a:pPr marL="1028700" lvl="3" indent="-259556" algn="l" rtl="0" eaLnBrk="0" fontAlgn="base" hangingPunct="0">
              <a:spcBef>
                <a:spcPct val="20000"/>
              </a:spcBef>
              <a:spcAft>
                <a:spcPct val="0"/>
              </a:spcAft>
              <a:buFont typeface="Arial" panose="020B0604020202020204" pitchFamily="34" charset="0"/>
              <a:buChar char="♦"/>
              <a:tabLst>
                <a:tab pos="1070372" algn="l"/>
              </a:tabLst>
            </a:pPr>
            <a:r>
              <a:rPr lang="en-US" dirty="0"/>
              <a:t>Fourth level</a:t>
            </a:r>
          </a:p>
          <a:p>
            <a:pPr marL="1288256" lvl="4" indent="-217885" algn="l" rtl="0" eaLnBrk="0" fontAlgn="base" hangingPunct="0">
              <a:spcBef>
                <a:spcPct val="20000"/>
              </a:spcBef>
              <a:spcAft>
                <a:spcPct val="0"/>
              </a:spcAft>
              <a:buChar char="»"/>
              <a:tabLst>
                <a:tab pos="301229" algn="l"/>
              </a:tabLst>
            </a:pPr>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81B8E81B-98ED-408F-A288-FA260D733151}" type="datetime1">
              <a:rPr lang="en-US" smtClean="0">
                <a:solidFill>
                  <a:srgbClr val="000000"/>
                </a:solidFill>
              </a:rPr>
              <a:t>9/27/2022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200">
                <a:solidFill>
                  <a:srgbClr val="F4F8FE"/>
                </a:solidFill>
              </a:defRPr>
            </a:lvl1pPr>
          </a:lstStyle>
          <a:p>
            <a:pPr>
              <a:defRPr/>
            </a:pPr>
            <a:r>
              <a:rPr lang="en-US" b="1" dirty="0"/>
              <a:t>Visual 1.</a:t>
            </a:r>
            <a:fld id="{167A036F-738C-4416-983E-5B04119587A4}" type="slidenum">
              <a:rPr lang="en-US" b="1" smtClean="0"/>
              <a:pPr>
                <a:defRPr/>
              </a:pPr>
              <a:t>‹#›</a:t>
            </a:fld>
            <a:endParaRPr lang="en-US" b="1" dirty="0"/>
          </a:p>
        </p:txBody>
      </p:sp>
    </p:spTree>
    <p:extLst>
      <p:ext uri="{BB962C8B-B14F-4D97-AF65-F5344CB8AC3E}">
        <p14:creationId xmlns:p14="http://schemas.microsoft.com/office/powerpoint/2010/main" val="3116896571"/>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62072"/>
            <a:ext cx="8229600" cy="639763"/>
          </a:xfrm>
        </p:spPr>
        <p:txBody>
          <a:bodyPr/>
          <a:lstStyle>
            <a:lvl1pPr>
              <a:lnSpc>
                <a:spcPts val="2400"/>
              </a:lnSpc>
              <a:defRPr sz="2400"/>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fld id="{15168DEE-BE26-4080-8730-786592E486E2}" type="datetime1">
              <a:rPr lang="en-US" smtClean="0">
                <a:solidFill>
                  <a:srgbClr val="000000"/>
                </a:solidFill>
              </a:rPr>
              <a:t>9/27/2022</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200">
                <a:solidFill>
                  <a:srgbClr val="F4F8FE"/>
                </a:solidFill>
              </a:defRPr>
            </a:lvl1pPr>
          </a:lstStyle>
          <a:p>
            <a:pPr>
              <a:defRPr/>
            </a:pPr>
            <a:r>
              <a:rPr lang="en-US" b="1" dirty="0"/>
              <a:t>Visual 1.</a:t>
            </a:r>
            <a:fld id="{167A036F-738C-4416-983E-5B04119587A4}" type="slidenum">
              <a:rPr lang="en-US" b="1" smtClean="0"/>
              <a:pPr>
                <a:defRPr/>
              </a:pPr>
              <a:t>‹#›</a:t>
            </a:fld>
            <a:endParaRPr lang="en-US" b="1" dirty="0"/>
          </a:p>
        </p:txBody>
      </p:sp>
    </p:spTree>
    <p:extLst>
      <p:ext uri="{BB962C8B-B14F-4D97-AF65-F5344CB8AC3E}">
        <p14:creationId xmlns:p14="http://schemas.microsoft.com/office/powerpoint/2010/main" val="65820559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8599DC-68F2-47FC-AFFC-5E1D96F4BC8F}" type="datetime1">
              <a:rPr lang="en-US" smtClean="0">
                <a:solidFill>
                  <a:srgbClr val="000000"/>
                </a:solidFill>
              </a:rPr>
              <a:t>9/27/2022</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a:xfrm>
            <a:off x="6934200" y="6245225"/>
            <a:ext cx="2133600" cy="476250"/>
          </a:xfrm>
          <a:ln/>
        </p:spPr>
        <p:txBody>
          <a:bodyPr/>
          <a:lstStyle>
            <a:lvl1pPr>
              <a:defRPr/>
            </a:lvl1pPr>
          </a:lstStyle>
          <a:p>
            <a:pPr>
              <a:defRPr/>
            </a:pPr>
            <a:r>
              <a:rPr lang="en-US" dirty="0"/>
              <a:t>Visual 1.</a:t>
            </a:r>
            <a:fld id="{39BEE0A1-21C7-45F8-91DE-2FA0295A022E}" type="slidenum">
              <a:rPr lang="en-US" smtClean="0"/>
              <a:pPr>
                <a:defRPr/>
              </a:pPr>
              <a:t>‹#›</a:t>
            </a:fld>
            <a:endParaRPr lang="en-US" dirty="0"/>
          </a:p>
        </p:txBody>
      </p:sp>
    </p:spTree>
    <p:extLst>
      <p:ext uri="{BB962C8B-B14F-4D97-AF65-F5344CB8AC3E}">
        <p14:creationId xmlns:p14="http://schemas.microsoft.com/office/powerpoint/2010/main" val="543044682"/>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9ABEEDDB-F70D-4501-A36A-D1E6BEB90898}" type="datetime1">
              <a:rPr lang="en-US" smtClean="0">
                <a:solidFill>
                  <a:srgbClr val="000000"/>
                </a:solidFill>
              </a:rPr>
              <a:t>9/27/2022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a:defRPr/>
            </a:pPr>
            <a:fld id="{167A036F-738C-4416-983E-5B04119587A4}" type="slidenum">
              <a:rPr lang="en-US" b="1" smtClean="0"/>
              <a:pPr>
                <a:defRPr/>
              </a:pPr>
              <a:t>‹#›</a:t>
            </a:fld>
            <a:endParaRPr lang="en-US" b="1" dirty="0"/>
          </a:p>
        </p:txBody>
      </p:sp>
    </p:spTree>
    <p:extLst>
      <p:ext uri="{BB962C8B-B14F-4D97-AF65-F5344CB8AC3E}">
        <p14:creationId xmlns:p14="http://schemas.microsoft.com/office/powerpoint/2010/main" val="79319331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32BFDCC-43DD-45D0-A08C-4A1A3D401071}" type="datetime1">
              <a:rPr lang="en-US" smtClean="0">
                <a:solidFill>
                  <a:srgbClr val="000000"/>
                </a:solidFill>
              </a:rPr>
              <a:t>9/27/2022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BBA6C55-479C-46BB-BA8C-86624ED95D94}" type="datetime1">
              <a:rPr lang="en-US" smtClean="0">
                <a:solidFill>
                  <a:srgbClr val="000000"/>
                </a:solidFill>
              </a:rPr>
              <a:t>9/27/2022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4"/>
          <p:cNvSpPr>
            <a:spLocks noGrp="1" noChangeArrowheads="1"/>
          </p:cNvSpPr>
          <p:nvPr>
            <p:ph type="dt" sz="half" idx="10"/>
          </p:nvPr>
        </p:nvSpPr>
        <p:spPr>
          <a:ln/>
        </p:spPr>
        <p:txBody>
          <a:bodyPr/>
          <a:lstStyle>
            <a:lvl1pPr>
              <a:defRPr/>
            </a:lvl1pPr>
          </a:lstStyle>
          <a:p>
            <a:pPr>
              <a:defRPr/>
            </a:pPr>
            <a:fld id="{FCFDECE5-43D2-485F-8373-8A1CA53C3B74}" type="datetime1">
              <a:rPr lang="en-US" smtClean="0">
                <a:solidFill>
                  <a:srgbClr val="000000"/>
                </a:solidFill>
              </a:rPr>
              <a:t>9/27/2022</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10"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487FC207-9964-4192-97CD-892FF8C73252}" type="datetime1">
              <a:rPr lang="en-US" smtClean="0">
                <a:solidFill>
                  <a:srgbClr val="000000"/>
                </a:solidFill>
              </a:rPr>
              <a:t>9/27/2022</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16C3CC9-7324-4D6A-A684-5EA0DF7AA3F3}" type="datetime1">
              <a:rPr lang="en-US" smtClean="0">
                <a:solidFill>
                  <a:srgbClr val="000000"/>
                </a:solidFill>
              </a:rPr>
              <a:t>9/27/2022</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a:xfrm>
            <a:off x="6934200" y="6245225"/>
            <a:ext cx="2133600" cy="476250"/>
          </a:xfrm>
          <a:ln/>
        </p:spPr>
        <p:txBody>
          <a:bodyPr/>
          <a:lstStyle>
            <a:lvl1pPr>
              <a:defRPr/>
            </a:lvl1pPr>
          </a:lstStyle>
          <a:p>
            <a:pPr>
              <a:defRPr/>
            </a:pPr>
            <a:fld id="{39BEE0A1-21C7-45F8-91DE-2FA0295A022E}" type="slidenum">
              <a:rPr lang="en-US" smtClean="0"/>
              <a:pPr>
                <a:defRPr/>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A7D11B-D738-4F14-B909-8E3A8BC42D80}" type="datetime1">
              <a:rPr lang="en-US" smtClean="0">
                <a:solidFill>
                  <a:srgbClr val="000000"/>
                </a:solidFill>
              </a:rPr>
              <a:t>9/27/2022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14FCE4B-0217-4B75-AD4D-57E0C81EA864}" type="datetime1">
              <a:rPr lang="en-US" smtClean="0">
                <a:solidFill>
                  <a:srgbClr val="000000"/>
                </a:solidFill>
              </a:rPr>
              <a:t>9/27/2022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EMA Visual Template&#10;White background with dark blue text&#10;FEMA logo in bottom left corner&#10;Bottom of slide is a blurry image of the American flag"/>
          <p:cNvPicPr>
            <a:picLocks noChangeAspect="1" noChangeArrowheads="1"/>
          </p:cNvPicPr>
          <p:nvPr userDrawn="1"/>
        </p:nvPicPr>
        <p:blipFill>
          <a:blip r:embed="rId14" cstate="screen"/>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fld id="{AC632090-8A82-4921-A756-4306F6AA7246}" type="datetime1">
              <a:rPr lang="en-US" smtClean="0">
                <a:solidFill>
                  <a:srgbClr val="000000"/>
                </a:solidFill>
              </a:rPr>
              <a:t>9/27/2022</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dirty="0">
              <a:solidFill>
                <a:srgbClr val="000000"/>
              </a:solidFill>
            </a:endParaRPr>
          </a:p>
        </p:txBody>
      </p:sp>
      <p:cxnSp>
        <p:nvCxnSpPr>
          <p:cNvPr id="8" name="Straight Connector 7"/>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a:defRPr/>
            </a:pPr>
            <a:fld id="{724034DA-726A-4BA6-A493-DD9AF448FC0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ransition>
    <p:wipe dir="r"/>
  </p:transition>
  <p:hf hdr="0" ftr="0" dt="0"/>
  <p:txStyles>
    <p:titleStyle>
      <a:lvl1pPr algn="l" rtl="0" eaLnBrk="0" fontAlgn="base" hangingPunct="0">
        <a:spcBef>
          <a:spcPct val="0"/>
        </a:spcBef>
        <a:spcAft>
          <a:spcPct val="0"/>
        </a:spcAft>
        <a:defRPr sz="3800" b="1">
          <a:solidFill>
            <a:srgbClr val="000066"/>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0" fontAlgn="base" hangingPunct="0">
        <a:spcBef>
          <a:spcPct val="0"/>
        </a:spcBef>
        <a:spcAft>
          <a:spcPct val="0"/>
        </a:spcAft>
        <a:defRPr sz="3800" b="1">
          <a:solidFill>
            <a:srgbClr val="000066"/>
          </a:solidFill>
          <a:latin typeface="Times New Roman" pitchFamily="18" charset="0"/>
          <a:cs typeface="Arial" charset="0"/>
        </a:defRPr>
      </a:lvl6pPr>
      <a:lvl7pPr marL="914400" algn="l" rtl="0" eaLnBrk="0" fontAlgn="base" hangingPunct="0">
        <a:spcBef>
          <a:spcPct val="0"/>
        </a:spcBef>
        <a:spcAft>
          <a:spcPct val="0"/>
        </a:spcAft>
        <a:defRPr sz="3800" b="1">
          <a:solidFill>
            <a:srgbClr val="000066"/>
          </a:solidFill>
          <a:latin typeface="Times New Roman" pitchFamily="18" charset="0"/>
          <a:cs typeface="Arial" charset="0"/>
        </a:defRPr>
      </a:lvl7pPr>
      <a:lvl8pPr marL="1371600" algn="l" rtl="0" eaLnBrk="0" fontAlgn="base" hangingPunct="0">
        <a:spcBef>
          <a:spcPct val="0"/>
        </a:spcBef>
        <a:spcAft>
          <a:spcPct val="0"/>
        </a:spcAft>
        <a:defRPr sz="3800" b="1">
          <a:solidFill>
            <a:srgbClr val="000066"/>
          </a:solidFill>
          <a:latin typeface="Times New Roman" pitchFamily="18" charset="0"/>
          <a:cs typeface="Arial" charset="0"/>
        </a:defRPr>
      </a:lvl8pPr>
      <a:lvl9pPr marL="1828800" algn="l" rtl="0" eaLnBrk="0" fontAlgn="base" hangingPunct="0">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6pPr>
      <a:lvl7pPr marL="30892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7pPr>
      <a:lvl8pPr marL="35464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8pPr>
      <a:lvl9pPr marL="40036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EMA Visual Template"/>
          <p:cNvPicPr>
            <a:picLocks noChangeAspect="1" noChangeArrowheads="1"/>
          </p:cNvPicPr>
          <p:nvPr userDrawn="1"/>
        </p:nvPicPr>
        <p:blipFill>
          <a:blip r:embed="rId6" cstate="screen"/>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fld id="{B4068FDA-5984-4C68-ACC7-5C11BD5313EF}" type="datetime1">
              <a:rPr lang="en-US" smtClean="0">
                <a:solidFill>
                  <a:srgbClr val="000000"/>
                </a:solidFill>
              </a:rPr>
              <a:t>9/27/2022</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dirty="0">
              <a:solidFill>
                <a:srgbClr val="000000"/>
              </a:solidFill>
            </a:endParaRPr>
          </a:p>
        </p:txBody>
      </p:sp>
      <p:cxnSp>
        <p:nvCxnSpPr>
          <p:cNvPr id="8" name="Straight Connector 7"/>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a:defRPr/>
            </a:pPr>
            <a:fld id="{167A036F-738C-4416-983E-5B04119587A4}" type="slidenum">
              <a:rPr lang="en-US" smtClean="0"/>
              <a:pPr>
                <a:defRPr/>
              </a:pPr>
              <a:t>‹#›</a:t>
            </a:fld>
            <a:endParaRPr lang="en-US" dirty="0"/>
          </a:p>
        </p:txBody>
      </p:sp>
    </p:spTree>
    <p:extLst>
      <p:ext uri="{BB962C8B-B14F-4D97-AF65-F5344CB8AC3E}">
        <p14:creationId xmlns:p14="http://schemas.microsoft.com/office/powerpoint/2010/main" val="1226884427"/>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91" r:id="rId3"/>
    <p:sldLayoutId id="2147483692" r:id="rId4"/>
  </p:sldLayoutIdLst>
  <p:transition>
    <p:wipe dir="r"/>
  </p:transition>
  <p:hf hdr="0" ftr="0" dt="0"/>
  <p:txStyles>
    <p:titleStyle>
      <a:lvl1pPr algn="l" rtl="0" eaLnBrk="0" fontAlgn="base" hangingPunct="0">
        <a:spcBef>
          <a:spcPct val="0"/>
        </a:spcBef>
        <a:spcAft>
          <a:spcPct val="0"/>
        </a:spcAft>
        <a:defRPr sz="3800" b="1">
          <a:solidFill>
            <a:srgbClr val="000066"/>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0" fontAlgn="base" hangingPunct="0">
        <a:spcBef>
          <a:spcPct val="0"/>
        </a:spcBef>
        <a:spcAft>
          <a:spcPct val="0"/>
        </a:spcAft>
        <a:defRPr sz="3800" b="1">
          <a:solidFill>
            <a:srgbClr val="000066"/>
          </a:solidFill>
          <a:latin typeface="Times New Roman" pitchFamily="18" charset="0"/>
          <a:cs typeface="Arial" charset="0"/>
        </a:defRPr>
      </a:lvl6pPr>
      <a:lvl7pPr marL="914400" algn="l" rtl="0" eaLnBrk="0" fontAlgn="base" hangingPunct="0">
        <a:spcBef>
          <a:spcPct val="0"/>
        </a:spcBef>
        <a:spcAft>
          <a:spcPct val="0"/>
        </a:spcAft>
        <a:defRPr sz="3800" b="1">
          <a:solidFill>
            <a:srgbClr val="000066"/>
          </a:solidFill>
          <a:latin typeface="Times New Roman" pitchFamily="18" charset="0"/>
          <a:cs typeface="Arial" charset="0"/>
        </a:defRPr>
      </a:lvl7pPr>
      <a:lvl8pPr marL="1371600" algn="l" rtl="0" eaLnBrk="0" fontAlgn="base" hangingPunct="0">
        <a:spcBef>
          <a:spcPct val="0"/>
        </a:spcBef>
        <a:spcAft>
          <a:spcPct val="0"/>
        </a:spcAft>
        <a:defRPr sz="3800" b="1">
          <a:solidFill>
            <a:srgbClr val="000066"/>
          </a:solidFill>
          <a:latin typeface="Times New Roman" pitchFamily="18" charset="0"/>
          <a:cs typeface="Arial" charset="0"/>
        </a:defRPr>
      </a:lvl8pPr>
      <a:lvl9pPr marL="1828800" algn="l" rtl="0" eaLnBrk="0" fontAlgn="base" hangingPunct="0">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0" fontAlgn="base" hangingPunct="0">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5pPr>
      <a:lvl6pPr marL="26320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6pPr>
      <a:lvl7pPr marL="30892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7pPr>
      <a:lvl8pPr marL="35464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8pPr>
      <a:lvl9pPr marL="4003675" indent="-228600" algn="l" rtl="0" eaLnBrk="0" fontAlgn="base" hangingPunct="0">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EMA Visual Template&#10;White background with dark blue text&#10;FEMA logo in bottom left corner&#10;Bottom of slide is a blurry image of the American flag"/>
          <p:cNvPicPr>
            <a:picLocks noChangeAspect="1" noChangeArrowheads="1"/>
          </p:cNvPicPr>
          <p:nvPr/>
        </p:nvPicPr>
        <p:blipFill>
          <a:blip r:embed="rId9" cstate="screen"/>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2"/>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11931" lvl="0" indent="-211931" algn="l" rtl="0" eaLnBrk="0" fontAlgn="base" hangingPunct="0">
              <a:spcBef>
                <a:spcPct val="20000"/>
              </a:spcBef>
              <a:spcAft>
                <a:spcPct val="0"/>
              </a:spcAft>
              <a:buChar char="•"/>
              <a:tabLst>
                <a:tab pos="211931" algn="l"/>
              </a:tabLst>
            </a:pPr>
            <a:r>
              <a:rPr lang="en-US" dirty="0"/>
              <a:t>Click to edit Master text styles</a:t>
            </a:r>
          </a:p>
          <a:p>
            <a:pPr marL="473869" lvl="1" indent="-261938" algn="l" rtl="0" eaLnBrk="0" fontAlgn="base" hangingPunct="0">
              <a:spcBef>
                <a:spcPct val="20000"/>
              </a:spcBef>
              <a:spcAft>
                <a:spcPct val="0"/>
              </a:spcAft>
              <a:buFont typeface="Wingdings" pitchFamily="2" charset="2"/>
              <a:buChar char="§"/>
              <a:tabLst>
                <a:tab pos="473869" algn="l"/>
              </a:tabLst>
            </a:pPr>
            <a:r>
              <a:rPr lang="en-US" dirty="0"/>
              <a:t>Second level</a:t>
            </a:r>
          </a:p>
          <a:p>
            <a:pPr marL="731044" lvl="2" indent="-257175" algn="l" rtl="0" eaLnBrk="0" fontAlgn="base" hangingPunct="0">
              <a:spcBef>
                <a:spcPct val="20000"/>
              </a:spcBef>
              <a:spcAft>
                <a:spcPct val="0"/>
              </a:spcAft>
              <a:buFont typeface="Wingdings" pitchFamily="2" charset="2"/>
              <a:buChar char="§"/>
              <a:tabLst>
                <a:tab pos="731044" algn="l"/>
              </a:tabLst>
            </a:pPr>
            <a:r>
              <a:rPr lang="en-US" dirty="0"/>
              <a:t>Third level</a:t>
            </a:r>
          </a:p>
          <a:p>
            <a:pPr marL="1028700" lvl="3" indent="-259556" algn="l" rtl="0" eaLnBrk="0" fontAlgn="base" hangingPunct="0">
              <a:spcBef>
                <a:spcPct val="20000"/>
              </a:spcBef>
              <a:spcAft>
                <a:spcPct val="0"/>
              </a:spcAft>
              <a:buFont typeface="Wingdings" pitchFamily="2" charset="2"/>
              <a:buChar char="§"/>
              <a:tabLst>
                <a:tab pos="1070372" algn="l"/>
              </a:tabLst>
            </a:pPr>
            <a:r>
              <a:rPr lang="en-US" dirty="0"/>
              <a:t>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lvl1pPr>
          </a:lstStyle>
          <a:p>
            <a:pPr>
              <a:defRPr/>
            </a:pPr>
            <a:fld id="{EE7CAB5A-E720-4A9E-93C9-E0338CEBA239}" type="datetime1">
              <a:rPr lang="en-US" smtClean="0">
                <a:solidFill>
                  <a:srgbClr val="000000"/>
                </a:solidFill>
                <a:latin typeface="Arial"/>
              </a:rPr>
              <a:t>9/27/2022</a:t>
            </a:fld>
            <a:endParaRPr lang="en-US" dirty="0">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b="0"/>
            </a:lvl1pPr>
          </a:lstStyle>
          <a:p>
            <a:pPr>
              <a:defRPr/>
            </a:pPr>
            <a:endParaRPr lang="en-US" dirty="0">
              <a:solidFill>
                <a:srgbClr val="000000"/>
              </a:solidFill>
              <a:latin typeface="Arial"/>
            </a:endParaRPr>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200" b="0" i="0" baseline="0">
                <a:solidFill>
                  <a:srgbClr val="F4F8FE"/>
                </a:solidFill>
              </a:defRPr>
            </a:lvl1pPr>
          </a:lstStyle>
          <a:p>
            <a:pPr>
              <a:defRPr/>
            </a:pPr>
            <a:r>
              <a:rPr lang="en-US" dirty="0">
                <a:latin typeface="Arial"/>
              </a:rPr>
              <a:t>Visual 1.</a:t>
            </a:r>
            <a:fld id="{167A036F-738C-4416-983E-5B04119587A4}" type="slidenum">
              <a:rPr lang="en-US" smtClean="0">
                <a:latin typeface="Arial"/>
              </a:rPr>
              <a:pPr>
                <a:defRPr/>
              </a:pPr>
              <a:t>‹#›</a:t>
            </a:fld>
            <a:endParaRPr lang="en-US" dirty="0">
              <a:latin typeface="Arial"/>
            </a:endParaRPr>
          </a:p>
        </p:txBody>
      </p:sp>
    </p:spTree>
    <p:extLst>
      <p:ext uri="{BB962C8B-B14F-4D97-AF65-F5344CB8AC3E}">
        <p14:creationId xmlns:p14="http://schemas.microsoft.com/office/powerpoint/2010/main" val="24625487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3" r:id="rId7"/>
  </p:sldLayoutIdLst>
  <p:transition>
    <p:wipe dir="r"/>
  </p:transition>
  <p:hf hdr="0" ftr="0" dt="0"/>
  <p:txStyles>
    <p:titleStyle>
      <a:lvl1pPr algn="l" rtl="0" eaLnBrk="0" fontAlgn="base" hangingPunct="0">
        <a:spcBef>
          <a:spcPct val="0"/>
        </a:spcBef>
        <a:spcAft>
          <a:spcPct val="0"/>
        </a:spcAft>
        <a:defRPr sz="2400" b="1">
          <a:solidFill>
            <a:srgbClr val="000066"/>
          </a:solidFill>
          <a:latin typeface="+mj-lt"/>
          <a:ea typeface="+mj-ea"/>
          <a:cs typeface="+mj-cs"/>
        </a:defRPr>
      </a:lvl1pPr>
      <a:lvl2pPr algn="l" rtl="0" eaLnBrk="0" fontAlgn="base" hangingPunct="0">
        <a:spcBef>
          <a:spcPct val="0"/>
        </a:spcBef>
        <a:spcAft>
          <a:spcPct val="0"/>
        </a:spcAft>
        <a:defRPr sz="2850" b="1">
          <a:solidFill>
            <a:srgbClr val="000066"/>
          </a:solidFill>
          <a:latin typeface="Times New Roman" pitchFamily="18" charset="0"/>
          <a:cs typeface="Arial" charset="0"/>
        </a:defRPr>
      </a:lvl2pPr>
      <a:lvl3pPr algn="l" rtl="0" eaLnBrk="0" fontAlgn="base" hangingPunct="0">
        <a:spcBef>
          <a:spcPct val="0"/>
        </a:spcBef>
        <a:spcAft>
          <a:spcPct val="0"/>
        </a:spcAft>
        <a:defRPr sz="2850" b="1">
          <a:solidFill>
            <a:srgbClr val="000066"/>
          </a:solidFill>
          <a:latin typeface="Times New Roman" pitchFamily="18" charset="0"/>
          <a:cs typeface="Arial" charset="0"/>
        </a:defRPr>
      </a:lvl3pPr>
      <a:lvl4pPr algn="l" rtl="0" eaLnBrk="0" fontAlgn="base" hangingPunct="0">
        <a:spcBef>
          <a:spcPct val="0"/>
        </a:spcBef>
        <a:spcAft>
          <a:spcPct val="0"/>
        </a:spcAft>
        <a:defRPr sz="2850" b="1">
          <a:solidFill>
            <a:srgbClr val="000066"/>
          </a:solidFill>
          <a:latin typeface="Times New Roman" pitchFamily="18" charset="0"/>
          <a:cs typeface="Arial" charset="0"/>
        </a:defRPr>
      </a:lvl4pPr>
      <a:lvl5pPr algn="l" rtl="0" eaLnBrk="0" fontAlgn="base" hangingPunct="0">
        <a:spcBef>
          <a:spcPct val="0"/>
        </a:spcBef>
        <a:spcAft>
          <a:spcPct val="0"/>
        </a:spcAft>
        <a:defRPr sz="2850" b="1">
          <a:solidFill>
            <a:srgbClr val="000066"/>
          </a:solidFill>
          <a:latin typeface="Times New Roman" pitchFamily="18" charset="0"/>
          <a:cs typeface="Arial" charset="0"/>
        </a:defRPr>
      </a:lvl5pPr>
      <a:lvl6pPr marL="342900" algn="l" rtl="0" eaLnBrk="0" fontAlgn="base" hangingPunct="0">
        <a:spcBef>
          <a:spcPct val="0"/>
        </a:spcBef>
        <a:spcAft>
          <a:spcPct val="0"/>
        </a:spcAft>
        <a:defRPr sz="2850" b="1">
          <a:solidFill>
            <a:srgbClr val="000066"/>
          </a:solidFill>
          <a:latin typeface="Times New Roman" pitchFamily="18" charset="0"/>
          <a:cs typeface="Arial" charset="0"/>
        </a:defRPr>
      </a:lvl6pPr>
      <a:lvl7pPr marL="685800" algn="l" rtl="0" eaLnBrk="0" fontAlgn="base" hangingPunct="0">
        <a:spcBef>
          <a:spcPct val="0"/>
        </a:spcBef>
        <a:spcAft>
          <a:spcPct val="0"/>
        </a:spcAft>
        <a:defRPr sz="2850" b="1">
          <a:solidFill>
            <a:srgbClr val="000066"/>
          </a:solidFill>
          <a:latin typeface="Times New Roman" pitchFamily="18" charset="0"/>
          <a:cs typeface="Arial" charset="0"/>
        </a:defRPr>
      </a:lvl7pPr>
      <a:lvl8pPr marL="1028700" algn="l" rtl="0" eaLnBrk="0" fontAlgn="base" hangingPunct="0">
        <a:spcBef>
          <a:spcPct val="0"/>
        </a:spcBef>
        <a:spcAft>
          <a:spcPct val="0"/>
        </a:spcAft>
        <a:defRPr sz="2850" b="1">
          <a:solidFill>
            <a:srgbClr val="000066"/>
          </a:solidFill>
          <a:latin typeface="Times New Roman" pitchFamily="18" charset="0"/>
          <a:cs typeface="Arial" charset="0"/>
        </a:defRPr>
      </a:lvl8pPr>
      <a:lvl9pPr marL="1371600" algn="l" rtl="0" eaLnBrk="0" fontAlgn="base" hangingPunct="0">
        <a:spcBef>
          <a:spcPct val="0"/>
        </a:spcBef>
        <a:spcAft>
          <a:spcPct val="0"/>
        </a:spcAft>
        <a:defRPr sz="2850" b="1">
          <a:solidFill>
            <a:srgbClr val="000066"/>
          </a:solidFill>
          <a:latin typeface="Times New Roman" pitchFamily="18" charset="0"/>
          <a:cs typeface="Arial" charset="0"/>
        </a:defRPr>
      </a:lvl9pPr>
    </p:titleStyle>
    <p:bodyStyle>
      <a:lvl1pPr marL="257175" indent="-257175" algn="l" rtl="0" eaLnBrk="0" fontAlgn="base" hangingPunct="0">
        <a:spcBef>
          <a:spcPct val="20000"/>
        </a:spcBef>
        <a:spcAft>
          <a:spcPct val="0"/>
        </a:spcAft>
        <a:buChar char="•"/>
        <a:tabLst>
          <a:tab pos="301229" algn="l"/>
        </a:tabLst>
        <a:defRPr lang="en-US" sz="1800" b="0" dirty="0" smtClean="0">
          <a:solidFill>
            <a:srgbClr val="000066"/>
          </a:solidFill>
          <a:latin typeface="+mn-lt"/>
          <a:ea typeface="+mn-ea"/>
          <a:cs typeface="+mn-cs"/>
        </a:defRPr>
      </a:lvl1pPr>
      <a:lvl2pPr marL="211931" indent="0" algn="l" rtl="0" eaLnBrk="0" fontAlgn="base" hangingPunct="0">
        <a:spcBef>
          <a:spcPct val="20000"/>
        </a:spcBef>
        <a:spcAft>
          <a:spcPct val="0"/>
        </a:spcAft>
        <a:buFontTx/>
        <a:buNone/>
        <a:tabLst>
          <a:tab pos="301229" algn="l"/>
        </a:tabLst>
        <a:defRPr lang="en-US" sz="1800" b="0" dirty="0" smtClean="0">
          <a:solidFill>
            <a:srgbClr val="000066"/>
          </a:solidFill>
          <a:latin typeface="+mn-lt"/>
          <a:ea typeface="+mn-ea"/>
          <a:cs typeface="+mn-cs"/>
        </a:defRPr>
      </a:lvl2pPr>
      <a:lvl3pPr marL="816769" indent="-342900" algn="l" rtl="0" eaLnBrk="0" fontAlgn="base" hangingPunct="0">
        <a:spcBef>
          <a:spcPct val="20000"/>
        </a:spcBef>
        <a:spcAft>
          <a:spcPct val="0"/>
        </a:spcAft>
        <a:buFont typeface="Wingdings" pitchFamily="2" charset="2"/>
        <a:buChar char="§"/>
        <a:tabLst>
          <a:tab pos="301229" algn="l"/>
        </a:tabLst>
        <a:defRPr lang="en-US" sz="1800" b="0" dirty="0" smtClean="0">
          <a:solidFill>
            <a:srgbClr val="000066"/>
          </a:solidFill>
          <a:latin typeface="+mn-lt"/>
          <a:cs typeface="+mn-cs"/>
        </a:defRPr>
      </a:lvl3pPr>
      <a:lvl4pPr marL="1112044" indent="-342900" algn="l" rtl="0" eaLnBrk="0" fontAlgn="base" hangingPunct="0">
        <a:spcBef>
          <a:spcPct val="20000"/>
        </a:spcBef>
        <a:spcAft>
          <a:spcPct val="0"/>
        </a:spcAft>
        <a:buFont typeface="Wingdings" pitchFamily="2" charset="2"/>
        <a:buChar char="§"/>
        <a:tabLst>
          <a:tab pos="301229" algn="l"/>
        </a:tabLst>
        <a:defRPr lang="en-US" sz="1800" b="0" dirty="0" smtClean="0">
          <a:solidFill>
            <a:srgbClr val="000066"/>
          </a:solidFill>
          <a:latin typeface="+mn-lt"/>
          <a:cs typeface="+mn-cs"/>
        </a:defRPr>
      </a:lvl4pPr>
      <a:lvl5pPr marL="1631156" indent="-171450" algn="l" rtl="0" eaLnBrk="0" fontAlgn="base" hangingPunct="0">
        <a:spcBef>
          <a:spcPct val="20000"/>
        </a:spcBef>
        <a:spcAft>
          <a:spcPct val="0"/>
        </a:spcAft>
        <a:buChar char="»"/>
        <a:tabLst>
          <a:tab pos="301229" algn="l"/>
        </a:tabLst>
        <a:defRPr sz="1500" b="1">
          <a:solidFill>
            <a:srgbClr val="000066"/>
          </a:solidFill>
          <a:latin typeface="+mn-lt"/>
          <a:cs typeface="+mn-cs"/>
        </a:defRPr>
      </a:lvl5pPr>
      <a:lvl6pPr marL="1974056" indent="-171450" algn="l" rtl="0" eaLnBrk="0" fontAlgn="base" hangingPunct="0">
        <a:spcBef>
          <a:spcPct val="20000"/>
        </a:spcBef>
        <a:spcAft>
          <a:spcPct val="0"/>
        </a:spcAft>
        <a:buChar char="»"/>
        <a:tabLst>
          <a:tab pos="301229" algn="l"/>
        </a:tabLst>
        <a:defRPr sz="1500" b="1">
          <a:solidFill>
            <a:srgbClr val="000066"/>
          </a:solidFill>
          <a:latin typeface="+mn-lt"/>
          <a:cs typeface="+mn-cs"/>
        </a:defRPr>
      </a:lvl6pPr>
      <a:lvl7pPr marL="2316956" indent="-171450" algn="l" rtl="0" eaLnBrk="0" fontAlgn="base" hangingPunct="0">
        <a:spcBef>
          <a:spcPct val="20000"/>
        </a:spcBef>
        <a:spcAft>
          <a:spcPct val="0"/>
        </a:spcAft>
        <a:buChar char="»"/>
        <a:tabLst>
          <a:tab pos="301229" algn="l"/>
        </a:tabLst>
        <a:defRPr sz="1500" b="1">
          <a:solidFill>
            <a:srgbClr val="000066"/>
          </a:solidFill>
          <a:latin typeface="+mn-lt"/>
          <a:cs typeface="+mn-cs"/>
        </a:defRPr>
      </a:lvl7pPr>
      <a:lvl8pPr marL="2659856" indent="-171450" algn="l" rtl="0" eaLnBrk="0" fontAlgn="base" hangingPunct="0">
        <a:spcBef>
          <a:spcPct val="20000"/>
        </a:spcBef>
        <a:spcAft>
          <a:spcPct val="0"/>
        </a:spcAft>
        <a:buChar char="»"/>
        <a:tabLst>
          <a:tab pos="301229" algn="l"/>
        </a:tabLst>
        <a:defRPr sz="1500" b="1">
          <a:solidFill>
            <a:srgbClr val="000066"/>
          </a:solidFill>
          <a:latin typeface="+mn-lt"/>
          <a:cs typeface="+mn-cs"/>
        </a:defRPr>
      </a:lvl8pPr>
      <a:lvl9pPr marL="3002756" indent="-171450" algn="l" rtl="0" eaLnBrk="0" fontAlgn="base" hangingPunct="0">
        <a:spcBef>
          <a:spcPct val="20000"/>
        </a:spcBef>
        <a:spcAft>
          <a:spcPct val="0"/>
        </a:spcAft>
        <a:buChar char="»"/>
        <a:tabLst>
          <a:tab pos="301229" algn="l"/>
        </a:tabLst>
        <a:defRPr sz="1500" b="1">
          <a:solidFill>
            <a:srgbClr val="000066"/>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297_14C99899.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isource.fema.gov/sf269/execute/OnlineUserRegistration" TargetMode="External"/><Relationship Id="rId4" Type="http://schemas.openxmlformats.org/officeDocument/2006/relationships/hyperlink" Target="https://www.fema.gov/non-disaster-grants-management-syste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GPDEHPinfo@fema.dhs.gov"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ema.gov/media-library/assets/documents/90195" TargetMode="External"/><Relationship Id="rId2" Type="http://schemas.openxmlformats.org/officeDocument/2006/relationships/hyperlink" Target="mailto:GPDEHPinfo@fema.dhs.gov" TargetMode="External"/><Relationship Id="rId1" Type="http://schemas.openxmlformats.org/officeDocument/2006/relationships/slideLayout" Target="../slideLayouts/slideLayout2.xml"/><Relationship Id="rId4" Type="http://schemas.openxmlformats.org/officeDocument/2006/relationships/hyperlink" Target="http://www.fema.gov/media-library/assets/documents/8537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obamawhitehouse.archives.gov/sites/default/files/omb/grants/approved_forms/sf-425-instructions.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microsoft.com/office/2018/10/relationships/comments" Target="../comments/modernComment_2A3_98E8E924.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8/10/relationships/comments" Target="../comments/modernComment_2A6_AEB6FE67.xml"/><Relationship Id="rId1" Type="http://schemas.openxmlformats.org/officeDocument/2006/relationships/slideLayout" Target="../slideLayouts/slideLayout16.xml"/><Relationship Id="rId5" Type="http://schemas.openxmlformats.org/officeDocument/2006/relationships/image" Target="../media/image15.emf"/><Relationship Id="rId4" Type="http://schemas.openxmlformats.org/officeDocument/2006/relationships/customXml" Target="../ink/ink1.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ogle.com/url?sa=t&amp;rct=j&amp;q=&amp;esrc=s&amp;source=web&amp;cd=3&amp;ved=2ahUKEwiNzsbb1MzdAhUF0FkKHce0AfoQFjACegQICBAC&amp;url=https://apply07.grants.gov/apply/forms/sample/SF428-V1.0.pdf&amp;usg=AOvVaw0_6OcdWtULd8jbLNreuE8j"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hyperlink" Target="https://www.grants.gov/forms/post-award-reporting-forms.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s://www.fema.gov/technical-assistance"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hyperlink" Target="mailto:askcsid@fema.gov" TargetMode="External"/><Relationship Id="rId4" Type="http://schemas.openxmlformats.org/officeDocument/2006/relationships/hyperlink" Target="https://training.fema.gov/grantsmanagement/"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Sandra.Thurston@fema.dhs.gov" TargetMode="External"/><Relationship Id="rId2" Type="http://schemas.openxmlformats.org/officeDocument/2006/relationships/hyperlink" Target="mailto:David.Gronsbell@fema.dhs.gov" TargetMode="Externa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hyperlink" Target="mailto:AskCSID@fema.gov"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hyperlink" Target="mailto:ASK-GMD@dhs.gov" TargetMode="External"/><Relationship Id="rId4" Type="http://schemas.openxmlformats.org/officeDocument/2006/relationships/hyperlink" Target="mailto:NDGrants@fema.dhs.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ecfr.gov/cgi-bin/text-idx?tpl=/ecfrbrowse/Title02/2cfr200_main_02.tpl"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hyperlink" Target="mailto:AskCSID@fema.gov" TargetMode="External"/><Relationship Id="rId4" Type="http://schemas.openxmlformats.org/officeDocument/2006/relationships/hyperlink" Target="https://www.fema.gov/grants/preparedness/about/informational-bulletin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533400" y="2209800"/>
            <a:ext cx="7696200" cy="1752600"/>
          </a:xfrm>
        </p:spPr>
        <p:txBody>
          <a:bodyPr/>
          <a:lstStyle/>
          <a:p>
            <a:pPr eaLnBrk="1" hangingPunct="1"/>
            <a:r>
              <a:rPr lang="en-US" sz="4400" dirty="0"/>
              <a:t>Grants Management </a:t>
            </a:r>
            <a:br>
              <a:rPr lang="en-US" sz="4400" dirty="0"/>
            </a:br>
            <a:r>
              <a:rPr lang="en-US" sz="4400" dirty="0"/>
              <a:t>Post Award Orientation</a:t>
            </a:r>
            <a:br>
              <a:rPr lang="en-US" sz="5400" dirty="0"/>
            </a:br>
            <a:r>
              <a:rPr lang="en-US" sz="2800" i="1" dirty="0"/>
              <a:t>for Intercity Bus Security Grant Program Stakeholders</a:t>
            </a:r>
            <a:br>
              <a:rPr lang="en-US" sz="2800" dirty="0"/>
            </a:br>
            <a:br>
              <a:rPr lang="en-US" sz="2800" i="1" dirty="0">
                <a:solidFill>
                  <a:srgbClr val="FF0000"/>
                </a:solidFill>
              </a:rPr>
            </a:br>
            <a:r>
              <a:rPr lang="en-US" sz="2800" i="1" dirty="0"/>
              <a:t>September 2022</a:t>
            </a:r>
            <a:br>
              <a:rPr lang="en-US" sz="2800" dirty="0"/>
            </a:br>
            <a:br>
              <a:rPr lang="en-US" sz="2800" dirty="0"/>
            </a:br>
            <a:r>
              <a:rPr lang="en-US" sz="2000" dirty="0"/>
              <a:t>Federal Emergency Management Agency</a:t>
            </a:r>
            <a:br>
              <a:rPr lang="en-US" sz="2000" dirty="0"/>
            </a:br>
            <a:r>
              <a:rPr lang="en-US" sz="2000" dirty="0"/>
              <a:t>Grant Programs Directorate (GPD)</a:t>
            </a:r>
            <a:br>
              <a:rPr lang="en-US" sz="2000" dirty="0"/>
            </a:br>
            <a:br>
              <a:rPr lang="en-US" sz="2000" dirty="0"/>
            </a:br>
            <a:r>
              <a:rPr lang="en-US" sz="2000" dirty="0">
                <a:solidFill>
                  <a:srgbClr val="FF0000"/>
                </a:solidFill>
              </a:rPr>
              <a:t>FEMA's participation in this webinar hosted by the ABA is not an endorsement of the ABA. FEMA's role is to provide education to our IBSGP stakeholders.</a:t>
            </a:r>
            <a:br>
              <a:rPr lang="en-US" sz="2000" dirty="0"/>
            </a:br>
            <a:endParaRPr lang="en-US" sz="2000" b="0" dirty="0">
              <a:solidFill>
                <a:schemeClr val="bg1"/>
              </a:solidFill>
            </a:endParaRPr>
          </a:p>
        </p:txBody>
      </p:sp>
      <p:sp>
        <p:nvSpPr>
          <p:cNvPr id="5" name="Date Placeholder 4"/>
          <p:cNvSpPr>
            <a:spLocks noGrp="1"/>
          </p:cNvSpPr>
          <p:nvPr>
            <p:ph type="dt" sz="half" idx="10"/>
          </p:nvPr>
        </p:nvSpPr>
        <p:spPr>
          <a:xfrm>
            <a:off x="6297038" y="6172200"/>
            <a:ext cx="2819400" cy="476250"/>
          </a:xfrm>
        </p:spPr>
        <p:txBody>
          <a:bodyPr/>
          <a:lstStyle/>
          <a:p>
            <a:pPr algn="r">
              <a:defRPr/>
            </a:pPr>
            <a:r>
              <a:rPr lang="en-US" sz="1600" b="1" dirty="0">
                <a:solidFill>
                  <a:schemeClr val="bg1"/>
                </a:solidFill>
              </a:rPr>
              <a:t>Last Updated </a:t>
            </a:r>
            <a:fld id="{A49AB67E-44A7-4624-95A9-97327CC52499}" type="datetime1">
              <a:rPr lang="en-US" sz="1600" b="1" smtClean="0">
                <a:solidFill>
                  <a:schemeClr val="bg1"/>
                </a:solidFill>
              </a:rPr>
              <a:pPr algn="r">
                <a:defRPr/>
              </a:pPr>
              <a:t>9/27/2022</a:t>
            </a:fld>
            <a:endParaRPr lang="en-US" sz="1600" b="1" dirty="0">
              <a:solidFill>
                <a:schemeClr val="bg1"/>
              </a:solidFill>
            </a:endParaRPr>
          </a:p>
        </p:txBody>
      </p:sp>
    </p:spTree>
    <p:extLst>
      <p:ext uri="{BB962C8B-B14F-4D97-AF65-F5344CB8AC3E}">
        <p14:creationId xmlns:p14="http://schemas.microsoft.com/office/powerpoint/2010/main" val="26227123"/>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System Access</a:t>
            </a:r>
          </a:p>
        </p:txBody>
      </p:sp>
      <p:sp>
        <p:nvSpPr>
          <p:cNvPr id="3" name="Content Placeholder 2"/>
          <p:cNvSpPr>
            <a:spLocks noGrp="1"/>
          </p:cNvSpPr>
          <p:nvPr>
            <p:ph idx="1"/>
          </p:nvPr>
        </p:nvSpPr>
        <p:spPr>
          <a:xfrm>
            <a:off x="243840" y="914400"/>
            <a:ext cx="8519160" cy="5029200"/>
          </a:xfrm>
        </p:spPr>
        <p:txBody>
          <a:bodyPr/>
          <a:lstStyle/>
          <a:p>
            <a:pPr marL="114300" lvl="1" indent="0">
              <a:buNone/>
            </a:pPr>
            <a:r>
              <a:rPr lang="en-US" sz="1500" dirty="0"/>
              <a:t>NDGrants</a:t>
            </a:r>
          </a:p>
          <a:p>
            <a:pPr marL="640080" lvl="2">
              <a:buFont typeface="Arial" panose="020B0604020202020204" pitchFamily="34" charset="0"/>
              <a:buChar char="•"/>
            </a:pPr>
            <a:r>
              <a:rPr lang="en-US" sz="1600" b="0" dirty="0"/>
              <a:t>Ensure Points of Contact are accurate </a:t>
            </a:r>
          </a:p>
          <a:p>
            <a:pPr marL="1097280" lvl="3">
              <a:buSzPct val="80000"/>
            </a:pPr>
            <a:r>
              <a:rPr lang="en-US" sz="1600" b="0" dirty="0"/>
              <a:t>Authorized Official receives all notifications</a:t>
            </a:r>
          </a:p>
          <a:p>
            <a:pPr marL="1097280" lvl="3">
              <a:buSzPct val="80000"/>
            </a:pPr>
            <a:r>
              <a:rPr lang="en-US" sz="1600" b="0" dirty="0"/>
              <a:t>Reference Tool for NDGrants: </a:t>
            </a:r>
            <a:r>
              <a:rPr lang="en-US" sz="1600" b="0" dirty="0">
                <a:solidFill>
                  <a:srgbClr val="0070C0"/>
                </a:solidFill>
                <a:hlinkClick r:id="rId4">
                  <a:extLst>
                    <a:ext uri="{A12FA001-AC4F-418D-AE19-62706E023703}">
                      <ahyp:hlinkClr xmlns:ahyp="http://schemas.microsoft.com/office/drawing/2018/hyperlinkcolor" val="tx"/>
                    </a:ext>
                  </a:extLst>
                </a:hlinkClick>
              </a:rPr>
              <a:t>https://www.fema.gov/non-disaster-grants-management-system</a:t>
            </a:r>
            <a:endParaRPr lang="en-US" sz="1600" dirty="0"/>
          </a:p>
          <a:p>
            <a:pPr marL="114300" lvl="1" indent="0">
              <a:buNone/>
            </a:pPr>
            <a:r>
              <a:rPr lang="en-US" sz="1500" dirty="0"/>
              <a:t>Payment and Reporting System (PARS) </a:t>
            </a:r>
          </a:p>
          <a:p>
            <a:pPr marL="640080" lvl="2">
              <a:buFont typeface="Arial" panose="020B0604020202020204" pitchFamily="34" charset="0"/>
              <a:buChar char="•"/>
            </a:pPr>
            <a:r>
              <a:rPr lang="en-US" sz="1600" b="0" dirty="0"/>
              <a:t>Must Register Twice (Payment Request &amp; Reporting)</a:t>
            </a:r>
          </a:p>
          <a:p>
            <a:pPr marL="640080" lvl="2">
              <a:buFont typeface="Arial" panose="020B0604020202020204" pitchFamily="34" charset="0"/>
              <a:buChar char="•"/>
            </a:pPr>
            <a:r>
              <a:rPr lang="en-US" sz="1600" b="0" dirty="0"/>
              <a:t>PARS Registration Page: </a:t>
            </a:r>
            <a:r>
              <a:rPr lang="en-US" sz="1600" b="0" dirty="0">
                <a:solidFill>
                  <a:srgbClr val="0070C0"/>
                </a:solidFill>
                <a:hlinkClick r:id="rId5">
                  <a:extLst>
                    <a:ext uri="{A12FA001-AC4F-418D-AE19-62706E023703}">
                      <ahyp:hlinkClr xmlns:ahyp="http://schemas.microsoft.com/office/drawing/2018/hyperlinkcolor" val="tx"/>
                    </a:ext>
                  </a:extLst>
                </a:hlinkClick>
              </a:rPr>
              <a:t>https://isource.fema.gov/sf269/execute/OnlineUserRegistration</a:t>
            </a:r>
            <a:endParaRPr lang="en-US" sz="1600" dirty="0"/>
          </a:p>
          <a:p>
            <a:pPr marL="114300" lvl="1" indent="0">
              <a:buNone/>
            </a:pPr>
            <a:r>
              <a:rPr lang="en-US" sz="1500" dirty="0"/>
              <a:t>SAM.gov </a:t>
            </a:r>
          </a:p>
          <a:p>
            <a:pPr marL="640080" lvl="2">
              <a:buFont typeface="Arial" panose="020B0604020202020204" pitchFamily="34" charset="0"/>
              <a:buChar char="•"/>
            </a:pPr>
            <a:r>
              <a:rPr lang="en-US" sz="1600" b="0" dirty="0"/>
              <a:t>Ensure banking and organization information is up-to-date</a:t>
            </a:r>
          </a:p>
          <a:p>
            <a:pPr marL="640080" lvl="2">
              <a:buFont typeface="Arial" panose="020B0604020202020204" pitchFamily="34" charset="0"/>
              <a:buChar char="•"/>
            </a:pPr>
            <a:r>
              <a:rPr lang="en-US" sz="1600" b="0" dirty="0"/>
              <a:t>Must be active during entire period of performance</a:t>
            </a:r>
          </a:p>
          <a:p>
            <a:pPr marL="114300" lvl="1" indent="0">
              <a:buNone/>
            </a:pPr>
            <a:r>
              <a:rPr lang="en-US" sz="1500" dirty="0"/>
              <a:t>Unique Entity Identifier (UEI)</a:t>
            </a:r>
          </a:p>
          <a:p>
            <a:pPr marL="640080" lvl="2">
              <a:buFont typeface="Arial" panose="020B0604020202020204" pitchFamily="34" charset="0"/>
              <a:buChar char="•"/>
            </a:pPr>
            <a:r>
              <a:rPr lang="en-US" sz="1600" b="0" dirty="0"/>
              <a:t>Effective April 4, 2022, the Federal Government transitioned from using the Data Universal Numbering System or DUNS number, to a new, non-proprietary identifier known as a Unique Entity Identifier or UEI</a:t>
            </a:r>
          </a:p>
          <a:p>
            <a:pPr marL="640080" lvl="2">
              <a:buFont typeface="Arial" panose="020B0604020202020204" pitchFamily="34" charset="0"/>
              <a:buChar char="•"/>
            </a:pPr>
            <a:r>
              <a:rPr lang="en-US" sz="1600" b="0" dirty="0"/>
              <a:t>UEI registration information is available on GSA.gov </a:t>
            </a:r>
            <a:r>
              <a:rPr lang="en-US" sz="1800" dirty="0"/>
              <a:t>	</a:t>
            </a:r>
          </a:p>
          <a:p>
            <a:pPr marL="0" indent="0">
              <a:buNone/>
            </a:pPr>
            <a:endParaRPr lang="en-US" sz="2000" b="0" dirty="0"/>
          </a:p>
          <a:p>
            <a:pPr marL="1028700" lvl="3" indent="0">
              <a:buNone/>
            </a:pPr>
            <a:endParaRPr lang="en-US" sz="1200" b="0" i="1" dirty="0"/>
          </a:p>
        </p:txBody>
      </p:sp>
      <p:sp>
        <p:nvSpPr>
          <p:cNvPr id="7" name="Slide Number Placeholder 6"/>
          <p:cNvSpPr>
            <a:spLocks noGrp="1"/>
          </p:cNvSpPr>
          <p:nvPr>
            <p:ph type="sldNum" sz="quarter" idx="4"/>
          </p:nvPr>
        </p:nvSpPr>
        <p:spPr/>
        <p:txBody>
          <a:bodyPr/>
          <a:lstStyle/>
          <a:p>
            <a:pPr>
              <a:defRPr/>
            </a:pPr>
            <a:fld id="{222D44D5-C119-4B8C-A723-C1CD63BE9503}" type="slidenum">
              <a:rPr lang="en-US" b="1" smtClean="0"/>
              <a:pPr>
                <a:defRPr/>
              </a:pPr>
              <a:t>9</a:t>
            </a:fld>
            <a:endParaRPr lang="en-US" b="1" dirty="0"/>
          </a:p>
        </p:txBody>
      </p:sp>
    </p:spTree>
    <p:extLst>
      <p:ext uri="{BB962C8B-B14F-4D97-AF65-F5344CB8AC3E}">
        <p14:creationId xmlns:p14="http://schemas.microsoft.com/office/powerpoint/2010/main" val="348756121"/>
      </p:ext>
    </p:extLst>
  </p:cSld>
  <p:clrMapOvr>
    <a:masterClrMapping/>
  </p:clrMapOvr>
  <p:transition>
    <p:wipe dir="r"/>
  </p:transition>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Grant Acceptance</a:t>
            </a:r>
          </a:p>
        </p:txBody>
      </p:sp>
      <p:sp>
        <p:nvSpPr>
          <p:cNvPr id="3" name="Content Placeholder 2"/>
          <p:cNvSpPr>
            <a:spLocks noGrp="1"/>
          </p:cNvSpPr>
          <p:nvPr>
            <p:ph idx="1"/>
          </p:nvPr>
        </p:nvSpPr>
        <p:spPr>
          <a:xfrm>
            <a:off x="381000" y="1066800"/>
            <a:ext cx="8305800" cy="4724400"/>
          </a:xfrm>
        </p:spPr>
        <p:txBody>
          <a:bodyPr>
            <a:normAutofit fontScale="92500" lnSpcReduction="20000"/>
          </a:bodyPr>
          <a:lstStyle/>
          <a:p>
            <a:pPr marL="274320"/>
            <a:r>
              <a:rPr lang="en-US" sz="2000" b="0" dirty="0"/>
              <a:t>All applicant/recipient staff with grant responsibilities should read the:</a:t>
            </a:r>
          </a:p>
          <a:p>
            <a:pPr marL="640080" lvl="2">
              <a:spcBef>
                <a:spcPts val="600"/>
              </a:spcBef>
              <a:buSzPct val="80000"/>
            </a:pPr>
            <a:r>
              <a:rPr lang="en-US" sz="1900" b="0" dirty="0"/>
              <a:t>Notice Of Funding Opportunity (NOFO)</a:t>
            </a:r>
          </a:p>
          <a:p>
            <a:pPr marL="640080" lvl="2">
              <a:spcBef>
                <a:spcPts val="600"/>
              </a:spcBef>
              <a:buSzPct val="80000"/>
            </a:pPr>
            <a:r>
              <a:rPr lang="en-US" sz="1900" b="0" dirty="0"/>
              <a:t>Preparedness Grants Manual (PGM)</a:t>
            </a:r>
          </a:p>
          <a:p>
            <a:pPr marL="640080" lvl="2">
              <a:spcBef>
                <a:spcPts val="600"/>
              </a:spcBef>
              <a:buSzPct val="80000"/>
            </a:pPr>
            <a:r>
              <a:rPr lang="en-US" sz="1900" b="0" dirty="0"/>
              <a:t>Award Package</a:t>
            </a:r>
          </a:p>
          <a:p>
            <a:pPr marL="1097280" lvl="3">
              <a:buSzPct val="80000"/>
              <a:buFont typeface="Courier New" panose="02070309020205020404" pitchFamily="49" charset="0"/>
              <a:buChar char="o"/>
            </a:pPr>
            <a:r>
              <a:rPr lang="en-US" sz="1800" b="0" dirty="0"/>
              <a:t>Award Letter</a:t>
            </a:r>
          </a:p>
          <a:p>
            <a:pPr marL="1097280" lvl="3">
              <a:buSzPct val="80000"/>
              <a:buFont typeface="Courier New" panose="02070309020205020404" pitchFamily="49" charset="0"/>
              <a:buChar char="o"/>
            </a:pPr>
            <a:r>
              <a:rPr lang="en-US" sz="1800" b="0" dirty="0"/>
              <a:t>Award Amount &amp; Cost-Share</a:t>
            </a:r>
          </a:p>
          <a:p>
            <a:pPr marL="1097280" lvl="3">
              <a:buSzPct val="80000"/>
              <a:buFont typeface="Courier New" panose="02070309020205020404" pitchFamily="49" charset="0"/>
              <a:buChar char="o"/>
            </a:pPr>
            <a:r>
              <a:rPr lang="en-US" sz="1800" b="0" dirty="0"/>
              <a:t>Agreement Articles</a:t>
            </a:r>
          </a:p>
          <a:p>
            <a:pPr marL="1097280" lvl="3">
              <a:buSzPct val="80000"/>
              <a:buFont typeface="Courier New" panose="02070309020205020404" pitchFamily="49" charset="0"/>
              <a:buChar char="o"/>
            </a:pPr>
            <a:r>
              <a:rPr lang="en-US" sz="1800" b="0" dirty="0"/>
              <a:t>Period of Performance </a:t>
            </a:r>
          </a:p>
          <a:p>
            <a:pPr marL="1097280" lvl="3">
              <a:buSzPct val="80000"/>
              <a:buFont typeface="Courier New" panose="02070309020205020404" pitchFamily="49" charset="0"/>
              <a:buChar char="o"/>
            </a:pPr>
            <a:r>
              <a:rPr lang="en-US" sz="1800" b="0" dirty="0"/>
              <a:t>Approved Projects &amp; Detailed Budget</a:t>
            </a:r>
          </a:p>
          <a:p>
            <a:pPr marL="1097280" lvl="3">
              <a:buSzPct val="80000"/>
              <a:buFont typeface="Courier New" panose="02070309020205020404" pitchFamily="49" charset="0"/>
              <a:buChar char="o"/>
            </a:pPr>
            <a:r>
              <a:rPr lang="en-US" sz="1800" b="0" dirty="0"/>
              <a:t>Obligation Document </a:t>
            </a:r>
          </a:p>
          <a:p>
            <a:pPr marL="274320">
              <a:spcBef>
                <a:spcPts val="600"/>
              </a:spcBef>
            </a:pPr>
            <a:r>
              <a:rPr lang="en-US" sz="2000" b="0" dirty="0"/>
              <a:t>Accept grant in ND Grants</a:t>
            </a:r>
          </a:p>
          <a:p>
            <a:pPr marL="640080" lvl="2">
              <a:buSzPct val="80000"/>
            </a:pPr>
            <a:r>
              <a:rPr lang="en-US" sz="1900" b="0" dirty="0"/>
              <a:t>Acceptance Due Date: Refer to NOFO</a:t>
            </a:r>
          </a:p>
          <a:p>
            <a:pPr marL="640080" lvl="2">
              <a:buSzPct val="80000"/>
            </a:pPr>
            <a:r>
              <a:rPr lang="en-US" sz="1900" b="0" dirty="0"/>
              <a:t>PARS Award Acceptance completed by HQ GMS  </a:t>
            </a:r>
          </a:p>
          <a:p>
            <a:pPr marL="274320">
              <a:spcBef>
                <a:spcPts val="600"/>
              </a:spcBef>
            </a:pPr>
            <a:r>
              <a:rPr lang="en-US" sz="2000" b="0" dirty="0"/>
              <a:t>Have an internal kick off meeting</a:t>
            </a:r>
          </a:p>
          <a:p>
            <a:pPr marL="640080" lvl="2">
              <a:buSzPct val="80000"/>
            </a:pPr>
            <a:r>
              <a:rPr lang="en-US" sz="1900" b="0" dirty="0"/>
              <a:t>Set realistic project management goals, milestones, and timelines</a:t>
            </a:r>
          </a:p>
          <a:p>
            <a:pPr marL="640080" lvl="2">
              <a:buSzPct val="80000"/>
            </a:pPr>
            <a:r>
              <a:rPr lang="en-US" sz="1900" b="0" dirty="0"/>
              <a:t>Review budget and project goals</a:t>
            </a:r>
            <a:endParaRPr lang="en-US" sz="1900" dirty="0"/>
          </a:p>
          <a:p>
            <a:endParaRPr lang="en-US" dirty="0"/>
          </a:p>
        </p:txBody>
      </p:sp>
      <p:sp>
        <p:nvSpPr>
          <p:cNvPr id="7" name="Slide Number Placeholder 6"/>
          <p:cNvSpPr>
            <a:spLocks noGrp="1"/>
          </p:cNvSpPr>
          <p:nvPr>
            <p:ph type="sldNum" sz="quarter" idx="4"/>
          </p:nvPr>
        </p:nvSpPr>
        <p:spPr/>
        <p:txBody>
          <a:bodyPr/>
          <a:lstStyle/>
          <a:p>
            <a:pPr>
              <a:defRPr/>
            </a:pPr>
            <a:fld id="{222D44D5-C119-4B8C-A723-C1CD63BE9503}" type="slidenum">
              <a:rPr lang="en-US" b="1" smtClean="0"/>
              <a:pPr>
                <a:defRPr/>
              </a:pPr>
              <a:t>10</a:t>
            </a:fld>
            <a:endParaRPr lang="en-US" b="1" dirty="0"/>
          </a:p>
        </p:txBody>
      </p:sp>
    </p:spTree>
    <p:extLst>
      <p:ext uri="{BB962C8B-B14F-4D97-AF65-F5344CB8AC3E}">
        <p14:creationId xmlns:p14="http://schemas.microsoft.com/office/powerpoint/2010/main" val="177123382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ontent Placeholder 27" title="Funding Appropriation">
            <a:extLst>
              <a:ext uri="{FF2B5EF4-FFF2-40B4-BE49-F238E27FC236}">
                <a16:creationId xmlns:a16="http://schemas.microsoft.com/office/drawing/2014/main" id="{8B5D19E2-839D-4CD6-8C9E-F44CBD257B05}"/>
              </a:ext>
            </a:extLst>
          </p:cNvPr>
          <p:cNvGrpSpPr>
            <a:grpSpLocks noGrp="1"/>
          </p:cNvGrpSpPr>
          <p:nvPr/>
        </p:nvGrpSpPr>
        <p:grpSpPr bwMode="auto">
          <a:xfrm>
            <a:off x="2476500" y="1981200"/>
            <a:ext cx="4191000" cy="1981200"/>
            <a:chOff x="93278" y="2189"/>
            <a:chExt cx="1561393" cy="936835"/>
          </a:xfrm>
        </p:grpSpPr>
        <p:sp>
          <p:nvSpPr>
            <p:cNvPr id="7" name="Rounded Rectangle 28">
              <a:extLst>
                <a:ext uri="{FF2B5EF4-FFF2-40B4-BE49-F238E27FC236}">
                  <a16:creationId xmlns:a16="http://schemas.microsoft.com/office/drawing/2014/main" id="{C8E733F6-FE0F-47E0-96E3-AABB54D6C3D2}"/>
                </a:ext>
              </a:extLst>
            </p:cNvPr>
            <p:cNvSpPr/>
            <p:nvPr/>
          </p:nvSpPr>
          <p:spPr>
            <a:xfrm>
              <a:off x="93278" y="2189"/>
              <a:ext cx="1561393" cy="936835"/>
            </a:xfrm>
            <a:prstGeom prst="roundRect">
              <a:avLst>
                <a:gd name="adj" fmla="val 10000"/>
              </a:avLst>
            </a:prstGeom>
            <a:solidFill>
              <a:srgbClr val="2A527E"/>
            </a:solidFill>
            <a:effectLst>
              <a:outerShdw blurRad="40000" dist="20000" dir="5400000" rotWithShape="0">
                <a:srgbClr val="000000">
                  <a:alpha val="38000"/>
                </a:srgbClr>
              </a:outerShdw>
              <a:reflection blurRad="6350" stA="50000" endA="300" endPos="55000" dir="5400000" sy="-100000" algn="bl" rotWithShape="0"/>
            </a:effectLst>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8" name="Rounded Rectangle 4" descr="Funding Appropriation">
              <a:extLst>
                <a:ext uri="{FF2B5EF4-FFF2-40B4-BE49-F238E27FC236}">
                  <a16:creationId xmlns:a16="http://schemas.microsoft.com/office/drawing/2014/main" id="{E1130C81-FB5E-4865-BDF7-76E90B88E8E0}"/>
                </a:ext>
              </a:extLst>
            </p:cNvPr>
            <p:cNvSpPr/>
            <p:nvPr/>
          </p:nvSpPr>
          <p:spPr>
            <a:xfrm>
              <a:off x="120484" y="29964"/>
              <a:ext cx="1506981" cy="881285"/>
            </a:xfrm>
            <a:prstGeom prst="rect">
              <a:avLst/>
            </a:prstGeom>
          </p:spPr>
          <p:style>
            <a:lnRef idx="0">
              <a:scrgbClr r="0" g="0" b="0"/>
            </a:lnRef>
            <a:fillRef idx="0">
              <a:scrgbClr r="0" g="0" b="0"/>
            </a:fillRef>
            <a:effectRef idx="0">
              <a:scrgbClr r="0" g="0" b="0"/>
            </a:effectRef>
            <a:fontRef idx="minor">
              <a:schemeClr val="lt1"/>
            </a:fontRef>
          </p:style>
          <p:txBody>
            <a:bodyPr lIns="64770" tIns="64770" rIns="64770" bIns="64770" spcCol="1270" anchor="ctr"/>
            <a:lstStyle/>
            <a:p>
              <a:pPr algn="ctr" defTabSz="755650" eaLnBrk="0" hangingPunct="0">
                <a:lnSpc>
                  <a:spcPct val="90000"/>
                </a:lnSpc>
                <a:spcAft>
                  <a:spcPct val="35000"/>
                </a:spcAft>
                <a:defRPr/>
              </a:pPr>
              <a:r>
                <a:rPr lang="en-US" sz="2400" dirty="0">
                  <a:solidFill>
                    <a:srgbClr val="FFFFFF"/>
                  </a:solidFill>
                </a:rPr>
                <a:t>Grant Management Checkpoints</a:t>
              </a:r>
            </a:p>
          </p:txBody>
        </p:sp>
      </p:grpSp>
      <p:sp>
        <p:nvSpPr>
          <p:cNvPr id="3" name="Slide Number Placeholder 2"/>
          <p:cNvSpPr>
            <a:spLocks noGrp="1"/>
          </p:cNvSpPr>
          <p:nvPr>
            <p:ph type="sldNum" sz="quarter" idx="4"/>
          </p:nvPr>
        </p:nvSpPr>
        <p:spPr/>
        <p:txBody>
          <a:bodyPr/>
          <a:lstStyle/>
          <a:p>
            <a:pPr>
              <a:defRPr/>
            </a:pPr>
            <a:fld id="{BD59C8F5-E142-4BA6-95C0-2A757B712F6C}" type="slidenum">
              <a:rPr lang="en-US" b="1" smtClean="0"/>
              <a:pPr>
                <a:defRPr/>
              </a:pPr>
              <a:t>11</a:t>
            </a:fld>
            <a:endParaRPr lang="en-US" b="1" dirty="0"/>
          </a:p>
        </p:txBody>
      </p:sp>
    </p:spTree>
    <p:extLst>
      <p:ext uri="{BB962C8B-B14F-4D97-AF65-F5344CB8AC3E}">
        <p14:creationId xmlns:p14="http://schemas.microsoft.com/office/powerpoint/2010/main" val="3228643681"/>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639763"/>
          </a:xfrm>
        </p:spPr>
        <p:txBody>
          <a:bodyPr/>
          <a:lstStyle/>
          <a:p>
            <a:r>
              <a:rPr lang="en-US" sz="3600" dirty="0"/>
              <a:t>Grant Management Checkpoints</a:t>
            </a:r>
          </a:p>
        </p:txBody>
      </p:sp>
      <p:sp>
        <p:nvSpPr>
          <p:cNvPr id="3" name="Content Placeholder 2"/>
          <p:cNvSpPr>
            <a:spLocks noGrp="1"/>
          </p:cNvSpPr>
          <p:nvPr>
            <p:ph idx="1"/>
          </p:nvPr>
        </p:nvSpPr>
        <p:spPr/>
        <p:txBody>
          <a:bodyPr/>
          <a:lstStyle/>
          <a:p>
            <a:pPr marL="0" indent="0">
              <a:buNone/>
            </a:pPr>
            <a:r>
              <a:rPr lang="en-US" sz="2400" dirty="0"/>
              <a:t>Tips and Key Questions:</a:t>
            </a:r>
          </a:p>
          <a:p>
            <a:r>
              <a:rPr lang="en-US" sz="2400" b="0" dirty="0"/>
              <a:t>Have all projects been approved and fully funded? </a:t>
            </a:r>
          </a:p>
          <a:p>
            <a:r>
              <a:rPr lang="en-US" sz="2400" b="0" dirty="0"/>
              <a:t>Have you received approval of the grant budget or are there funding holds on your grant? </a:t>
            </a:r>
          </a:p>
          <a:p>
            <a:r>
              <a:rPr lang="en-US" sz="2400" b="0" dirty="0"/>
              <a:t>Have you received written</a:t>
            </a:r>
            <a:r>
              <a:rPr lang="en-US" sz="2400" b="0" dirty="0">
                <a:solidFill>
                  <a:srgbClr val="FF0000"/>
                </a:solidFill>
              </a:rPr>
              <a:t> </a:t>
            </a:r>
            <a:r>
              <a:rPr lang="en-US" sz="2400" b="0" dirty="0"/>
              <a:t>Environmental Planning and Historic Preservation (EHP) approval, if applicable, to begin your project(s)?</a:t>
            </a:r>
          </a:p>
          <a:p>
            <a:r>
              <a:rPr lang="en-US" sz="2400" b="0" dirty="0"/>
              <a:t>Have you established written procurement policies and procedures? </a:t>
            </a:r>
          </a:p>
          <a:p>
            <a:r>
              <a:rPr lang="en-US" sz="2400" b="0" dirty="0"/>
              <a:t>Have you established a grant file that is ready for use?</a:t>
            </a:r>
            <a:endParaRPr lang="en-US" sz="2400" dirty="0"/>
          </a:p>
        </p:txBody>
      </p:sp>
      <p:sp>
        <p:nvSpPr>
          <p:cNvPr id="6" name="Slide Number Placeholder 5"/>
          <p:cNvSpPr>
            <a:spLocks noGrp="1"/>
          </p:cNvSpPr>
          <p:nvPr>
            <p:ph type="sldNum" sz="quarter" idx="4"/>
          </p:nvPr>
        </p:nvSpPr>
        <p:spPr/>
        <p:txBody>
          <a:bodyPr/>
          <a:lstStyle/>
          <a:p>
            <a:pPr>
              <a:defRPr/>
            </a:pPr>
            <a:fld id="{222D44D5-C119-4B8C-A723-C1CD63BE9503}" type="slidenum">
              <a:rPr lang="en-US" b="1" smtClean="0"/>
              <a:pPr>
                <a:defRPr/>
              </a:pPr>
              <a:t>12</a:t>
            </a:fld>
            <a:endParaRPr lang="en-US" b="1" dirty="0"/>
          </a:p>
        </p:txBody>
      </p:sp>
    </p:spTree>
    <p:extLst>
      <p:ext uri="{BB962C8B-B14F-4D97-AF65-F5344CB8AC3E}">
        <p14:creationId xmlns:p14="http://schemas.microsoft.com/office/powerpoint/2010/main" val="210154929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Project Approval	</a:t>
            </a:r>
          </a:p>
        </p:txBody>
      </p:sp>
      <p:sp>
        <p:nvSpPr>
          <p:cNvPr id="3" name="Content Placeholder 2"/>
          <p:cNvSpPr>
            <a:spLocks noGrp="1"/>
          </p:cNvSpPr>
          <p:nvPr>
            <p:ph idx="1"/>
          </p:nvPr>
        </p:nvSpPr>
        <p:spPr>
          <a:xfrm>
            <a:off x="457200" y="1220788"/>
            <a:ext cx="8521504" cy="4113212"/>
          </a:xfrm>
        </p:spPr>
        <p:txBody>
          <a:bodyPr/>
          <a:lstStyle/>
          <a:p>
            <a:r>
              <a:rPr lang="en-US" sz="2400" b="0" dirty="0"/>
              <a:t>See Summary Description of Project Agreement Article</a:t>
            </a:r>
          </a:p>
          <a:p>
            <a:pPr marL="713232" lvl="2">
              <a:buSzPct val="80000"/>
            </a:pPr>
            <a:r>
              <a:rPr lang="en-US" sz="2000" b="0" dirty="0"/>
              <a:t>Be aware of approved projects and associated funding</a:t>
            </a:r>
            <a:endParaRPr lang="en-US" sz="2400" b="0" dirty="0"/>
          </a:p>
          <a:p>
            <a:pPr>
              <a:spcBef>
                <a:spcPts val="1800"/>
              </a:spcBef>
            </a:pPr>
            <a:r>
              <a:rPr lang="en-US" sz="2400" b="0" dirty="0"/>
              <a:t>Understand the NOFO, PGM and FY 2022 IBSGP Program Priorities </a:t>
            </a:r>
          </a:p>
          <a:p>
            <a:pPr lvl="2"/>
            <a:r>
              <a:rPr lang="en-US" sz="2400" b="0" dirty="0"/>
              <a:t>Protection of Soft Targets/Crowded Places (ST-CPs) </a:t>
            </a:r>
          </a:p>
          <a:p>
            <a:pPr lvl="2"/>
            <a:r>
              <a:rPr lang="en-US" sz="2400" b="0" dirty="0"/>
              <a:t>Cybersecurity (C) </a:t>
            </a:r>
          </a:p>
          <a:p>
            <a:pPr>
              <a:spcBef>
                <a:spcPts val="1800"/>
              </a:spcBef>
            </a:pPr>
            <a:r>
              <a:rPr lang="en-US" sz="2400" b="0" dirty="0"/>
              <a:t>Ensure Budget and Program Office are Engaged </a:t>
            </a:r>
          </a:p>
          <a:p>
            <a:endParaRPr lang="en-US" sz="2000" b="0" dirty="0"/>
          </a:p>
          <a:p>
            <a:pPr marL="0" indent="0">
              <a:buNone/>
            </a:pPr>
            <a:endParaRPr lang="en-US" sz="2000" b="0" dirty="0"/>
          </a:p>
          <a:p>
            <a:endParaRPr lang="en-US" b="0" dirty="0"/>
          </a:p>
          <a:p>
            <a:pPr marL="0" indent="0">
              <a:buNone/>
            </a:pPr>
            <a:endParaRPr lang="en-US" b="0" dirty="0"/>
          </a:p>
        </p:txBody>
      </p:sp>
      <p:pic>
        <p:nvPicPr>
          <p:cNvPr id="6" name="Picture 5"/>
          <p:cNvPicPr>
            <a:picLocks noChangeAspect="1"/>
          </p:cNvPicPr>
          <p:nvPr/>
        </p:nvPicPr>
        <p:blipFill rotWithShape="1">
          <a:blip r:embed="rId2"/>
          <a:srcRect l="2481" t="16178" r="3961" b="34760"/>
          <a:stretch/>
        </p:blipFill>
        <p:spPr>
          <a:xfrm>
            <a:off x="4422664" y="4644502"/>
            <a:ext cx="4254304" cy="13789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Slide Number Placeholder 7"/>
          <p:cNvSpPr>
            <a:spLocks noGrp="1"/>
          </p:cNvSpPr>
          <p:nvPr>
            <p:ph type="sldNum" sz="quarter" idx="4"/>
          </p:nvPr>
        </p:nvSpPr>
        <p:spPr/>
        <p:txBody>
          <a:bodyPr/>
          <a:lstStyle/>
          <a:p>
            <a:pPr>
              <a:defRPr/>
            </a:pPr>
            <a:fld id="{222D44D5-C119-4B8C-A723-C1CD63BE9503}" type="slidenum">
              <a:rPr lang="en-US" b="1" smtClean="0"/>
              <a:pPr>
                <a:defRPr/>
              </a:pPr>
              <a:t>13</a:t>
            </a:fld>
            <a:endParaRPr lang="en-US" b="1" dirty="0"/>
          </a:p>
        </p:txBody>
      </p:sp>
    </p:spTree>
    <p:extLst>
      <p:ext uri="{BB962C8B-B14F-4D97-AF65-F5344CB8AC3E}">
        <p14:creationId xmlns:p14="http://schemas.microsoft.com/office/powerpoint/2010/main" val="2675762979"/>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Detailed Budget Approval</a:t>
            </a:r>
          </a:p>
        </p:txBody>
      </p:sp>
      <p:sp>
        <p:nvSpPr>
          <p:cNvPr id="3" name="Content Placeholder 2"/>
          <p:cNvSpPr>
            <a:spLocks noGrp="1"/>
          </p:cNvSpPr>
          <p:nvPr>
            <p:ph idx="1"/>
          </p:nvPr>
        </p:nvSpPr>
        <p:spPr/>
        <p:txBody>
          <a:bodyPr/>
          <a:lstStyle/>
          <a:p>
            <a:r>
              <a:rPr lang="en-US" sz="2400" b="0" dirty="0"/>
              <a:t>Check the award’s Agreement Articles for Hold on Funds Article</a:t>
            </a:r>
          </a:p>
          <a:p>
            <a:pPr marL="713232" lvl="2">
              <a:buSzPct val="80000"/>
            </a:pPr>
            <a:r>
              <a:rPr lang="en-US" sz="2000" b="0" dirty="0"/>
              <a:t>As necessary, work with HQ or Regional GMS to develop an approved Detailed Budget</a:t>
            </a:r>
          </a:p>
          <a:p>
            <a:pPr marL="713232" lvl="2">
              <a:buSzPct val="80000"/>
            </a:pPr>
            <a:r>
              <a:rPr lang="en-US" sz="2000" b="0" dirty="0"/>
              <a:t>Allowable, allocable, reasonable and necessary</a:t>
            </a:r>
          </a:p>
          <a:p>
            <a:pPr marL="713232" lvl="2">
              <a:buSzPct val="80000"/>
            </a:pPr>
            <a:r>
              <a:rPr lang="en-US" sz="2000" b="0" dirty="0"/>
              <a:t>Cost-share source identified? </a:t>
            </a:r>
          </a:p>
          <a:p>
            <a:pPr marL="0" indent="0">
              <a:buNone/>
            </a:pPr>
            <a:endParaRPr lang="en-US" sz="2400" b="0" dirty="0"/>
          </a:p>
          <a:p>
            <a:endParaRPr lang="en-US" b="0" dirty="0"/>
          </a:p>
        </p:txBody>
      </p:sp>
      <p:pic>
        <p:nvPicPr>
          <p:cNvPr id="6" name="Picture 5"/>
          <p:cNvPicPr>
            <a:picLocks noChangeAspect="1"/>
          </p:cNvPicPr>
          <p:nvPr/>
        </p:nvPicPr>
        <p:blipFill rotWithShape="1">
          <a:blip r:embed="rId2"/>
          <a:srcRect l="5833" t="42175" r="4166" b="38148"/>
          <a:stretch/>
        </p:blipFill>
        <p:spPr>
          <a:xfrm>
            <a:off x="1470243" y="4191000"/>
            <a:ext cx="7211302" cy="886884"/>
          </a:xfrm>
          <a:prstGeom prst="rect">
            <a:avLst/>
          </a:prstGeom>
          <a:ln>
            <a:noFill/>
          </a:ln>
          <a:effectLst>
            <a:outerShdw blurRad="190500" algn="tl" rotWithShape="0">
              <a:srgbClr val="000000">
                <a:alpha val="70000"/>
              </a:srgbClr>
            </a:outerShdw>
          </a:effectLst>
        </p:spPr>
      </p:pic>
      <p:sp>
        <p:nvSpPr>
          <p:cNvPr id="8" name="Slide Number Placeholder 7"/>
          <p:cNvSpPr>
            <a:spLocks noGrp="1"/>
          </p:cNvSpPr>
          <p:nvPr>
            <p:ph type="sldNum" sz="quarter" idx="4"/>
          </p:nvPr>
        </p:nvSpPr>
        <p:spPr/>
        <p:txBody>
          <a:bodyPr/>
          <a:lstStyle/>
          <a:p>
            <a:pPr>
              <a:defRPr/>
            </a:pPr>
            <a:fld id="{222D44D5-C119-4B8C-A723-C1CD63BE9503}" type="slidenum">
              <a:rPr lang="en-US" b="1" smtClean="0"/>
              <a:pPr>
                <a:defRPr/>
              </a:pPr>
              <a:t>14</a:t>
            </a:fld>
            <a:endParaRPr lang="en-US" b="1" dirty="0"/>
          </a:p>
        </p:txBody>
      </p:sp>
    </p:spTree>
    <p:extLst>
      <p:ext uri="{BB962C8B-B14F-4D97-AF65-F5344CB8AC3E}">
        <p14:creationId xmlns:p14="http://schemas.microsoft.com/office/powerpoint/2010/main" val="366837161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4495800"/>
            <a:ext cx="2241134" cy="10715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457200" y="350837"/>
            <a:ext cx="8229600" cy="639763"/>
          </a:xfrm>
        </p:spPr>
        <p:txBody>
          <a:bodyPr/>
          <a:lstStyle/>
          <a:p>
            <a:r>
              <a:rPr lang="en-US" sz="3600" dirty="0"/>
              <a:t>EHP Compliance</a:t>
            </a:r>
          </a:p>
        </p:txBody>
      </p:sp>
      <p:sp>
        <p:nvSpPr>
          <p:cNvPr id="3" name="Content Placeholder 2"/>
          <p:cNvSpPr>
            <a:spLocks noGrp="1"/>
          </p:cNvSpPr>
          <p:nvPr>
            <p:ph idx="1"/>
          </p:nvPr>
        </p:nvSpPr>
        <p:spPr>
          <a:xfrm>
            <a:off x="420881" y="1068388"/>
            <a:ext cx="8259510" cy="4646612"/>
          </a:xfrm>
        </p:spPr>
        <p:txBody>
          <a:bodyPr>
            <a:noAutofit/>
          </a:bodyPr>
          <a:lstStyle/>
          <a:p>
            <a:r>
              <a:rPr lang="en-US" sz="1800" dirty="0"/>
              <a:t>All projects funded with Federal grant dollars (including cost-share items) must comply with EHP laws, regulations, and Executive Orders</a:t>
            </a:r>
          </a:p>
          <a:p>
            <a:pPr marL="713232" lvl="2">
              <a:buSzPct val="80000"/>
            </a:pPr>
            <a:r>
              <a:rPr lang="en-US" sz="1800" b="0" dirty="0"/>
              <a:t>An EHP review is an analysis of pertinent project information to determine whether a project would impact environmental or historical resources</a:t>
            </a:r>
          </a:p>
          <a:p>
            <a:pPr>
              <a:spcBef>
                <a:spcPts val="1200"/>
              </a:spcBef>
            </a:pPr>
            <a:r>
              <a:rPr lang="en-US" sz="1800" dirty="0"/>
              <a:t>The EHP review must be completed by FEMA’s EHP staff before the grant recipient can initiate any work on the FEMA grant-funded project</a:t>
            </a:r>
          </a:p>
          <a:p>
            <a:pPr marL="713232" lvl="2">
              <a:buSzPct val="80000"/>
            </a:pPr>
            <a:r>
              <a:rPr lang="en-US" sz="1800" b="0" dirty="0"/>
              <a:t>May take 90 days or more to complete the EHP review, depending on the project and the environmental concerns</a:t>
            </a:r>
            <a:endParaRPr lang="en-US" sz="1800" dirty="0"/>
          </a:p>
          <a:p>
            <a:pPr>
              <a:spcBef>
                <a:spcPts val="1200"/>
              </a:spcBef>
            </a:pPr>
            <a:r>
              <a:rPr lang="en-US" sz="1800" dirty="0"/>
              <a:t>Grant recipients are responsible for completing the EHP Screening Form and providing all relevant EHP materials to GPD via the EHP Mailbox at </a:t>
            </a:r>
            <a:r>
              <a:rPr lang="en-US" sz="1800" dirty="0">
                <a:solidFill>
                  <a:srgbClr val="0070C0"/>
                </a:solidFill>
                <a:hlinkClick r:id="rId3">
                  <a:extLst>
                    <a:ext uri="{A12FA001-AC4F-418D-AE19-62706E023703}">
                      <ahyp:hlinkClr xmlns:ahyp="http://schemas.microsoft.com/office/drawing/2018/hyperlinkcolor" val="tx"/>
                    </a:ext>
                  </a:extLst>
                </a:hlinkClick>
              </a:rPr>
              <a:t>GPDEHPinfo@fema.dhs.gov</a:t>
            </a:r>
            <a:endParaRPr lang="en-US" sz="1800" dirty="0">
              <a:solidFill>
                <a:srgbClr val="0070C0"/>
              </a:solidFill>
            </a:endParaRPr>
          </a:p>
          <a:p>
            <a:endParaRPr lang="en-US" sz="1800" b="0" dirty="0"/>
          </a:p>
          <a:p>
            <a:endParaRPr lang="en-US" sz="1800" b="0" dirty="0"/>
          </a:p>
          <a:p>
            <a:endParaRPr lang="en-US" sz="1800" dirty="0"/>
          </a:p>
        </p:txBody>
      </p:sp>
      <p:sp>
        <p:nvSpPr>
          <p:cNvPr id="8" name="Slide Number Placeholder 7"/>
          <p:cNvSpPr>
            <a:spLocks noGrp="1"/>
          </p:cNvSpPr>
          <p:nvPr>
            <p:ph type="sldNum" sz="quarter" idx="4"/>
          </p:nvPr>
        </p:nvSpPr>
        <p:spPr/>
        <p:txBody>
          <a:bodyPr/>
          <a:lstStyle/>
          <a:p>
            <a:pPr>
              <a:defRPr/>
            </a:pPr>
            <a:fld id="{222D44D5-C119-4B8C-A723-C1CD63BE9503}" type="slidenum">
              <a:rPr lang="en-US" b="1" smtClean="0"/>
              <a:pPr>
                <a:defRPr/>
              </a:pPr>
              <a:t>15</a:t>
            </a:fld>
            <a:endParaRPr lang="en-US" b="1" dirty="0"/>
          </a:p>
        </p:txBody>
      </p:sp>
    </p:spTree>
    <p:extLst>
      <p:ext uri="{BB962C8B-B14F-4D97-AF65-F5344CB8AC3E}">
        <p14:creationId xmlns:p14="http://schemas.microsoft.com/office/powerpoint/2010/main" val="1903643167"/>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b="0" dirty="0"/>
              <a:t>Questions about the process? Ask your FEMA Preparedness Officer or FEMA Program Analyst, or send questions to </a:t>
            </a:r>
            <a:r>
              <a:rPr lang="en-US" sz="2000" b="0" dirty="0">
                <a:solidFill>
                  <a:srgbClr val="0070C0"/>
                </a:solidFill>
                <a:hlinkClick r:id="rId2">
                  <a:extLst>
                    <a:ext uri="{A12FA001-AC4F-418D-AE19-62706E023703}">
                      <ahyp:hlinkClr xmlns:ahyp="http://schemas.microsoft.com/office/drawing/2018/hyperlinkcolor" val="tx"/>
                    </a:ext>
                  </a:extLst>
                </a:hlinkClick>
              </a:rPr>
              <a:t>GPDEHPinfo@fema.dhs.gov</a:t>
            </a:r>
            <a:endParaRPr lang="en-US" sz="2000" b="0" dirty="0">
              <a:solidFill>
                <a:srgbClr val="0070C0"/>
              </a:solidFill>
            </a:endParaRPr>
          </a:p>
          <a:p>
            <a:pPr marL="0" indent="0">
              <a:spcBef>
                <a:spcPts val="0"/>
              </a:spcBef>
              <a:buNone/>
            </a:pPr>
            <a:endParaRPr lang="en-US" sz="2000" b="0" dirty="0"/>
          </a:p>
          <a:p>
            <a:r>
              <a:rPr lang="en-US" sz="2000" b="0" dirty="0"/>
              <a:t>Link to EHP Screening Form and instructions: </a:t>
            </a:r>
            <a:r>
              <a:rPr lang="en-US" sz="2000" b="0" dirty="0">
                <a:solidFill>
                  <a:srgbClr val="0070C0"/>
                </a:solidFill>
                <a:hlinkClick r:id="rId3">
                  <a:extLst>
                    <a:ext uri="{A12FA001-AC4F-418D-AE19-62706E023703}">
                      <ahyp:hlinkClr xmlns:ahyp="http://schemas.microsoft.com/office/drawing/2018/hyperlinkcolor" val="tx"/>
                    </a:ext>
                  </a:extLst>
                </a:hlinkClick>
              </a:rPr>
              <a:t>http://www.fema.gov/media-library/assets/documents/90195</a:t>
            </a:r>
            <a:endParaRPr lang="en-US" sz="2000" b="0" dirty="0">
              <a:solidFill>
                <a:srgbClr val="0070C0"/>
              </a:solidFill>
            </a:endParaRPr>
          </a:p>
          <a:p>
            <a:pPr marL="0" indent="0">
              <a:spcBef>
                <a:spcPts val="0"/>
              </a:spcBef>
              <a:buNone/>
            </a:pPr>
            <a:r>
              <a:rPr lang="en-US" sz="2000" b="0" dirty="0"/>
              <a:t> </a:t>
            </a:r>
          </a:p>
          <a:p>
            <a:r>
              <a:rPr lang="en-US" sz="2000" b="0" dirty="0"/>
              <a:t>Link to FEMA GPD EHP Policy Guidance – includes information on projects exempt from EHP reviews, updated guidance on </a:t>
            </a:r>
            <a:r>
              <a:rPr lang="en-US" sz="2000" dirty="0"/>
              <a:t>previously approved facilities</a:t>
            </a:r>
            <a:r>
              <a:rPr lang="en-US" sz="2000" b="0" dirty="0"/>
              <a:t>, and other useful information: </a:t>
            </a:r>
            <a:r>
              <a:rPr lang="en-US" sz="2000" b="0" dirty="0">
                <a:solidFill>
                  <a:srgbClr val="0070C0"/>
                </a:solidFill>
                <a:hlinkClick r:id="rId4">
                  <a:extLst>
                    <a:ext uri="{A12FA001-AC4F-418D-AE19-62706E023703}">
                      <ahyp:hlinkClr xmlns:ahyp="http://schemas.microsoft.com/office/drawing/2018/hyperlinkcolor" val="tx"/>
                    </a:ext>
                  </a:extLst>
                </a:hlinkClick>
              </a:rPr>
              <a:t>http://www.fema.gov/media-library/assets/documents/85376</a:t>
            </a:r>
            <a:endParaRPr lang="en-US" sz="2000" b="0" dirty="0">
              <a:solidFill>
                <a:srgbClr val="0070C0"/>
              </a:solidFill>
            </a:endParaRPr>
          </a:p>
          <a:p>
            <a:pPr marL="0" indent="0" algn="ctr">
              <a:buNone/>
            </a:pPr>
            <a:endParaRPr lang="en-US" sz="1800" b="0" dirty="0"/>
          </a:p>
          <a:p>
            <a:pPr marL="0" indent="0" algn="ctr">
              <a:buNone/>
            </a:pPr>
            <a:r>
              <a:rPr lang="en-US" sz="2400" dirty="0"/>
              <a:t>Remember – EHP review must be completed before a project can be started!</a:t>
            </a:r>
          </a:p>
          <a:p>
            <a:endParaRPr lang="en-US" dirty="0"/>
          </a:p>
        </p:txBody>
      </p:sp>
      <p:sp>
        <p:nvSpPr>
          <p:cNvPr id="5" name="Title 1"/>
          <p:cNvSpPr>
            <a:spLocks noGrp="1"/>
          </p:cNvSpPr>
          <p:nvPr>
            <p:ph type="title"/>
          </p:nvPr>
        </p:nvSpPr>
        <p:spPr>
          <a:xfrm>
            <a:off x="457200" y="304800"/>
            <a:ext cx="8229600" cy="639763"/>
          </a:xfrm>
        </p:spPr>
        <p:txBody>
          <a:bodyPr>
            <a:noAutofit/>
          </a:bodyPr>
          <a:lstStyle/>
          <a:p>
            <a:r>
              <a:rPr lang="en-US" sz="3600" dirty="0"/>
              <a:t>EHP Compliance</a:t>
            </a:r>
          </a:p>
        </p:txBody>
      </p:sp>
      <p:sp>
        <p:nvSpPr>
          <p:cNvPr id="7" name="Slide Number Placeholder 6"/>
          <p:cNvSpPr>
            <a:spLocks noGrp="1"/>
          </p:cNvSpPr>
          <p:nvPr>
            <p:ph type="sldNum" sz="quarter" idx="4"/>
          </p:nvPr>
        </p:nvSpPr>
        <p:spPr/>
        <p:txBody>
          <a:bodyPr/>
          <a:lstStyle/>
          <a:p>
            <a:pPr>
              <a:defRPr/>
            </a:pPr>
            <a:fld id="{222D44D5-C119-4B8C-A723-C1CD63BE9503}" type="slidenum">
              <a:rPr lang="en-US" b="1" smtClean="0"/>
              <a:pPr>
                <a:defRPr/>
              </a:pPr>
              <a:t>16</a:t>
            </a:fld>
            <a:endParaRPr lang="en-US" b="1" dirty="0"/>
          </a:p>
        </p:txBody>
      </p:sp>
    </p:spTree>
    <p:extLst>
      <p:ext uri="{BB962C8B-B14F-4D97-AF65-F5344CB8AC3E}">
        <p14:creationId xmlns:p14="http://schemas.microsoft.com/office/powerpoint/2010/main" val="2286925235"/>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717541" y="1219200"/>
            <a:ext cx="3388605" cy="2908186"/>
          </a:xfrm>
          <a:prstGeom prst="rect">
            <a:avLst/>
          </a:prstGeom>
        </p:spPr>
      </p:pic>
      <p:sp>
        <p:nvSpPr>
          <p:cNvPr id="2" name="Title 1"/>
          <p:cNvSpPr>
            <a:spLocks noGrp="1"/>
          </p:cNvSpPr>
          <p:nvPr>
            <p:ph type="title"/>
          </p:nvPr>
        </p:nvSpPr>
        <p:spPr/>
        <p:txBody>
          <a:bodyPr/>
          <a:lstStyle/>
          <a:p>
            <a:r>
              <a:rPr lang="en-US" sz="3600" dirty="0"/>
              <a:t>Federal Procurement Standards</a:t>
            </a:r>
          </a:p>
        </p:txBody>
      </p:sp>
      <p:sp>
        <p:nvSpPr>
          <p:cNvPr id="3" name="Content Placeholder 2"/>
          <p:cNvSpPr>
            <a:spLocks noGrp="1"/>
          </p:cNvSpPr>
          <p:nvPr>
            <p:ph idx="1"/>
          </p:nvPr>
        </p:nvSpPr>
        <p:spPr>
          <a:xfrm>
            <a:off x="457200" y="1068388"/>
            <a:ext cx="5867400" cy="3656012"/>
          </a:xfrm>
        </p:spPr>
        <p:txBody>
          <a:bodyPr/>
          <a:lstStyle/>
          <a:p>
            <a:r>
              <a:rPr lang="en-US" altLang="en-US" sz="2400" dirty="0"/>
              <a:t>Procurement rules </a:t>
            </a:r>
            <a:r>
              <a:rPr lang="en-US" altLang="en-US" sz="2400" b="0" dirty="0"/>
              <a:t>for FEMA grants under the </a:t>
            </a:r>
            <a:r>
              <a:rPr lang="en-US" altLang="en-US" sz="2400" i="1" dirty="0"/>
              <a:t>Uniform Administrative Requirements, Cost Principles, and Audit Requirements for Federal Awards (Uniform Rules)</a:t>
            </a:r>
          </a:p>
          <a:p>
            <a:pPr eaLnBrk="1" hangingPunct="1"/>
            <a:endParaRPr lang="en-US" altLang="en-US" sz="1400" b="0" dirty="0"/>
          </a:p>
          <a:p>
            <a:pPr eaLnBrk="1" hangingPunct="1"/>
            <a:r>
              <a:rPr lang="en-US" altLang="en-US" sz="2400" b="0" dirty="0"/>
              <a:t>Uniform Rules codified in full at 2 C.F.R. Part 200, procurement rules at </a:t>
            </a:r>
            <a:r>
              <a:rPr lang="en-US" altLang="en-US" sz="2400" dirty="0"/>
              <a:t>2 C.F.R. §§ 200.317 - 200.327</a:t>
            </a:r>
          </a:p>
        </p:txBody>
      </p:sp>
      <p:sp>
        <p:nvSpPr>
          <p:cNvPr id="4" name="Slide Number Placeholder 3"/>
          <p:cNvSpPr>
            <a:spLocks noGrp="1"/>
          </p:cNvSpPr>
          <p:nvPr>
            <p:ph type="sldNum" sz="quarter" idx="4"/>
          </p:nvPr>
        </p:nvSpPr>
        <p:spPr/>
        <p:txBody>
          <a:bodyPr/>
          <a:lstStyle/>
          <a:p>
            <a:pPr>
              <a:defRPr/>
            </a:pPr>
            <a:fld id="{222D44D5-C119-4B8C-A723-C1CD63BE9503}" type="slidenum">
              <a:rPr lang="en-US" b="1" smtClean="0"/>
              <a:pPr>
                <a:defRPr/>
              </a:pPr>
              <a:t>17</a:t>
            </a:fld>
            <a:endParaRPr lang="en-US" b="1" dirty="0"/>
          </a:p>
        </p:txBody>
      </p:sp>
      <p:sp>
        <p:nvSpPr>
          <p:cNvPr id="6" name="Rectangle 5"/>
          <p:cNvSpPr/>
          <p:nvPr/>
        </p:nvSpPr>
        <p:spPr>
          <a:xfrm>
            <a:off x="457200" y="4731603"/>
            <a:ext cx="7848600" cy="830997"/>
          </a:xfrm>
          <a:prstGeom prst="rect">
            <a:avLst/>
          </a:prstGeom>
        </p:spPr>
        <p:txBody>
          <a:bodyPr wrap="square">
            <a:spAutoFit/>
          </a:bodyPr>
          <a:lstStyle/>
          <a:p>
            <a:pPr marL="342900" indent="-342900">
              <a:buFont typeface="Arial" panose="020B0604020202020204" pitchFamily="34" charset="0"/>
              <a:buChar char="•"/>
            </a:pPr>
            <a:r>
              <a:rPr lang="en-US" altLang="en-US" sz="2400" i="1" kern="0" dirty="0">
                <a:solidFill>
                  <a:srgbClr val="000066"/>
                </a:solidFill>
                <a:latin typeface="Arial"/>
              </a:rPr>
              <a:t>Non-Federal entities must review these requirements, as well as the NOFO and PGM </a:t>
            </a:r>
            <a:endParaRPr lang="en-US" i="1" dirty="0"/>
          </a:p>
        </p:txBody>
      </p:sp>
    </p:spTree>
    <p:extLst>
      <p:ext uri="{BB962C8B-B14F-4D97-AF65-F5344CB8AC3E}">
        <p14:creationId xmlns:p14="http://schemas.microsoft.com/office/powerpoint/2010/main" val="417772747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3" name="Title 1"/>
          <p:cNvSpPr>
            <a:spLocks noGrp="1"/>
          </p:cNvSpPr>
          <p:nvPr>
            <p:ph type="title"/>
          </p:nvPr>
        </p:nvSpPr>
        <p:spPr>
          <a:xfrm>
            <a:off x="457200" y="304800"/>
            <a:ext cx="8458200" cy="639763"/>
          </a:xfrm>
        </p:spPr>
        <p:txBody>
          <a:bodyPr/>
          <a:lstStyle/>
          <a:p>
            <a:r>
              <a:rPr lang="en-US" sz="3600" dirty="0"/>
              <a:t>Grant File Creation</a:t>
            </a:r>
          </a:p>
        </p:txBody>
      </p:sp>
      <p:sp>
        <p:nvSpPr>
          <p:cNvPr id="972804" name="Content Placeholder 19"/>
          <p:cNvSpPr>
            <a:spLocks noGrp="1"/>
          </p:cNvSpPr>
          <p:nvPr>
            <p:ph idx="1"/>
          </p:nvPr>
        </p:nvSpPr>
        <p:spPr>
          <a:xfrm>
            <a:off x="457200" y="1066800"/>
            <a:ext cx="4705350" cy="4571999"/>
          </a:xfrm>
        </p:spPr>
        <p:txBody>
          <a:bodyPr/>
          <a:lstStyle/>
          <a:p>
            <a:pPr marL="342900" indent="-342900">
              <a:spcBef>
                <a:spcPts val="1200"/>
              </a:spcBef>
              <a:buFont typeface="+mj-lt"/>
              <a:buAutoNum type="arabicPeriod"/>
            </a:pPr>
            <a:r>
              <a:rPr lang="en-US" sz="1800" b="0" dirty="0"/>
              <a:t>Application</a:t>
            </a:r>
          </a:p>
          <a:p>
            <a:pPr marL="342900" indent="-342900">
              <a:spcBef>
                <a:spcPts val="1200"/>
              </a:spcBef>
              <a:buFont typeface="+mj-lt"/>
              <a:buAutoNum type="arabicPeriod"/>
            </a:pPr>
            <a:r>
              <a:rPr lang="en-US" sz="1800" b="0" dirty="0"/>
              <a:t>Award Package</a:t>
            </a:r>
          </a:p>
          <a:p>
            <a:pPr marL="342900" indent="-342900">
              <a:spcBef>
                <a:spcPts val="1200"/>
              </a:spcBef>
              <a:buFont typeface="+mj-lt"/>
              <a:buAutoNum type="arabicPeriod"/>
            </a:pPr>
            <a:r>
              <a:rPr lang="en-US" sz="1800" b="0" dirty="0"/>
              <a:t>Amendments</a:t>
            </a:r>
          </a:p>
          <a:p>
            <a:pPr marL="342900" indent="-342900">
              <a:spcBef>
                <a:spcPts val="1200"/>
              </a:spcBef>
              <a:buFont typeface="+mj-lt"/>
              <a:buAutoNum type="arabicPeriod"/>
            </a:pPr>
            <a:r>
              <a:rPr lang="en-US" sz="1800" b="0" dirty="0"/>
              <a:t>Performance and Financial </a:t>
            </a:r>
            <a:br>
              <a:rPr lang="en-US" sz="1800" b="0" dirty="0"/>
            </a:br>
            <a:r>
              <a:rPr lang="en-US" sz="1800" b="0" dirty="0"/>
              <a:t>Reports</a:t>
            </a:r>
          </a:p>
          <a:p>
            <a:pPr marL="342900" indent="-342900">
              <a:spcBef>
                <a:spcPts val="1200"/>
              </a:spcBef>
              <a:buFont typeface="+mj-lt"/>
              <a:buAutoNum type="arabicPeriod"/>
            </a:pPr>
            <a:r>
              <a:rPr lang="en-US" sz="1800" b="0" dirty="0"/>
              <a:t>Expenditure Source Documentation</a:t>
            </a:r>
          </a:p>
          <a:p>
            <a:pPr marL="342900" indent="-342900">
              <a:spcBef>
                <a:spcPts val="1200"/>
              </a:spcBef>
              <a:buFont typeface="+mj-lt"/>
              <a:buAutoNum type="arabicPeriod"/>
            </a:pPr>
            <a:r>
              <a:rPr lang="en-US" sz="1800" b="0" dirty="0"/>
              <a:t>Policies and Procedures</a:t>
            </a:r>
          </a:p>
          <a:p>
            <a:pPr marL="342900" indent="-342900">
              <a:spcBef>
                <a:spcPts val="1200"/>
              </a:spcBef>
              <a:buFont typeface="+mj-lt"/>
              <a:buAutoNum type="arabicPeriod"/>
            </a:pPr>
            <a:r>
              <a:rPr lang="en-US" sz="1800" b="0" dirty="0"/>
              <a:t>Indirect Cost Rate Agreements</a:t>
            </a:r>
          </a:p>
          <a:p>
            <a:pPr marL="342900" indent="-342900">
              <a:spcBef>
                <a:spcPts val="1200"/>
              </a:spcBef>
              <a:buFont typeface="+mj-lt"/>
              <a:buAutoNum type="arabicPeriod"/>
            </a:pPr>
            <a:r>
              <a:rPr lang="en-US" sz="1800" b="0" dirty="0"/>
              <a:t>Audits and Corrective Action Plans (CAP) – must be uploaded to Federal Audit Clearinghouse</a:t>
            </a:r>
          </a:p>
          <a:p>
            <a:pPr marL="342900" indent="-342900">
              <a:spcBef>
                <a:spcPts val="1200"/>
              </a:spcBef>
              <a:buFont typeface="+mj-lt"/>
              <a:buAutoNum type="arabicPeriod"/>
            </a:pPr>
            <a:r>
              <a:rPr lang="en-US" sz="1800" b="0" dirty="0"/>
              <a:t>Correspondence</a:t>
            </a:r>
            <a:endParaRPr lang="en-US" sz="1400" b="0" dirty="0"/>
          </a:p>
        </p:txBody>
      </p:sp>
      <p:sp>
        <p:nvSpPr>
          <p:cNvPr id="22" name="TextBox 21"/>
          <p:cNvSpPr txBox="1"/>
          <p:nvPr/>
        </p:nvSpPr>
        <p:spPr>
          <a:xfrm rot="5400000">
            <a:off x="7145537" y="1935592"/>
            <a:ext cx="1143000" cy="357918"/>
          </a:xfrm>
          <a:prstGeom prst="rect">
            <a:avLst/>
          </a:prstGeom>
          <a:noFill/>
        </p:spPr>
        <p:txBody>
          <a:bodyPr>
            <a:spAutoFit/>
          </a:bodyPr>
          <a:lstStyle/>
          <a:p>
            <a:pPr algn="ctr" eaLnBrk="0" hangingPunct="0">
              <a:defRPr/>
            </a:pPr>
            <a:r>
              <a:rPr lang="en-US" sz="863" dirty="0">
                <a:solidFill>
                  <a:srgbClr val="000000"/>
                </a:solidFill>
                <a:latin typeface="Courier" pitchFamily="49" charset="0"/>
              </a:rPr>
              <a:t>Final Application...</a:t>
            </a:r>
          </a:p>
        </p:txBody>
      </p:sp>
      <p:grpSp>
        <p:nvGrpSpPr>
          <p:cNvPr id="2" name="Group 1" descr="Programmatic, Financial and and Expenditure Documentation&#10;"/>
          <p:cNvGrpSpPr/>
          <p:nvPr/>
        </p:nvGrpSpPr>
        <p:grpSpPr>
          <a:xfrm>
            <a:off x="5105400" y="1103965"/>
            <a:ext cx="2971801" cy="4285060"/>
            <a:chOff x="5029200" y="990601"/>
            <a:chExt cx="3962401" cy="5713413"/>
          </a:xfrm>
        </p:grpSpPr>
        <p:grpSp>
          <p:nvGrpSpPr>
            <p:cNvPr id="7" name="Group 16"/>
            <p:cNvGrpSpPr>
              <a:grpSpLocks/>
            </p:cNvGrpSpPr>
            <p:nvPr/>
          </p:nvGrpSpPr>
          <p:grpSpPr bwMode="auto">
            <a:xfrm rot="5400000">
              <a:off x="6500814" y="1350963"/>
              <a:ext cx="2851150" cy="2130425"/>
              <a:chOff x="1752600" y="1600200"/>
              <a:chExt cx="3276601" cy="2859086"/>
            </a:xfrm>
          </p:grpSpPr>
          <p:sp>
            <p:nvSpPr>
              <p:cNvPr id="8" name="Freeform 8"/>
              <p:cNvSpPr>
                <a:spLocks/>
              </p:cNvSpPr>
              <p:nvPr/>
            </p:nvSpPr>
            <p:spPr bwMode="auto">
              <a:xfrm rot="-5400000">
                <a:off x="2958306" y="394494"/>
                <a:ext cx="863600" cy="3275012"/>
              </a:xfrm>
              <a:custGeom>
                <a:avLst/>
                <a:gdLst>
                  <a:gd name="T0" fmla="*/ 2147483647 w 1632"/>
                  <a:gd name="T1" fmla="*/ 2147483647 h 6191"/>
                  <a:gd name="T2" fmla="*/ 2147483647 w 1632"/>
                  <a:gd name="T3" fmla="*/ 2147483647 h 6191"/>
                  <a:gd name="T4" fmla="*/ 2147483647 w 1632"/>
                  <a:gd name="T5" fmla="*/ 2147483647 h 6191"/>
                  <a:gd name="T6" fmla="*/ 2147483647 w 1632"/>
                  <a:gd name="T7" fmla="*/ 2147483647 h 6191"/>
                  <a:gd name="T8" fmla="*/ 2147483647 w 1632"/>
                  <a:gd name="T9" fmla="*/ 2147483647 h 6191"/>
                  <a:gd name="T10" fmla="*/ 2147483647 w 1632"/>
                  <a:gd name="T11" fmla="*/ 2147483647 h 6191"/>
                  <a:gd name="T12" fmla="*/ 2147483647 w 1632"/>
                  <a:gd name="T13" fmla="*/ 2147483647 h 6191"/>
                  <a:gd name="T14" fmla="*/ 2147483647 w 1632"/>
                  <a:gd name="T15" fmla="*/ 2147483647 h 6191"/>
                  <a:gd name="T16" fmla="*/ 2147483647 w 1632"/>
                  <a:gd name="T17" fmla="*/ 2147483647 h 6191"/>
                  <a:gd name="T18" fmla="*/ 2147483647 w 1632"/>
                  <a:gd name="T19" fmla="*/ 2147483647 h 6191"/>
                  <a:gd name="T20" fmla="*/ 2147483647 w 1632"/>
                  <a:gd name="T21" fmla="*/ 2147483647 h 6191"/>
                  <a:gd name="T22" fmla="*/ 2147483647 w 1632"/>
                  <a:gd name="T23" fmla="*/ 2147483647 h 6191"/>
                  <a:gd name="T24" fmla="*/ 2147483647 w 1632"/>
                  <a:gd name="T25" fmla="*/ 2147483647 h 6191"/>
                  <a:gd name="T26" fmla="*/ 2147483647 w 1632"/>
                  <a:gd name="T27" fmla="*/ 2147483647 h 6191"/>
                  <a:gd name="T28" fmla="*/ 2147483647 w 1632"/>
                  <a:gd name="T29" fmla="*/ 2147483647 h 6191"/>
                  <a:gd name="T30" fmla="*/ 2147483647 w 1632"/>
                  <a:gd name="T31" fmla="*/ 2147483647 h 6191"/>
                  <a:gd name="T32" fmla="*/ 2147483647 w 1632"/>
                  <a:gd name="T33" fmla="*/ 2147483647 h 6191"/>
                  <a:gd name="T34" fmla="*/ 2147483647 w 1632"/>
                  <a:gd name="T35" fmla="*/ 2147483647 h 6191"/>
                  <a:gd name="T36" fmla="*/ 2147483647 w 1632"/>
                  <a:gd name="T37" fmla="*/ 2147483647 h 6191"/>
                  <a:gd name="T38" fmla="*/ 2147483647 w 1632"/>
                  <a:gd name="T39" fmla="*/ 2147483647 h 6191"/>
                  <a:gd name="T40" fmla="*/ 2147483647 w 1632"/>
                  <a:gd name="T41" fmla="*/ 0 h 6191"/>
                  <a:gd name="T42" fmla="*/ 2147483647 w 1632"/>
                  <a:gd name="T43" fmla="*/ 2147483647 h 6191"/>
                  <a:gd name="T44" fmla="*/ 2147483647 w 1632"/>
                  <a:gd name="T45" fmla="*/ 2147483647 h 6191"/>
                  <a:gd name="T46" fmla="*/ 2147483647 w 1632"/>
                  <a:gd name="T47" fmla="*/ 2147483647 h 6191"/>
                  <a:gd name="T48" fmla="*/ 2147483647 w 1632"/>
                  <a:gd name="T49" fmla="*/ 2147483647 h 6191"/>
                  <a:gd name="T50" fmla="*/ 2147483647 w 1632"/>
                  <a:gd name="T51" fmla="*/ 2147483647 h 6191"/>
                  <a:gd name="T52" fmla="*/ 2147483647 w 1632"/>
                  <a:gd name="T53" fmla="*/ 2147483647 h 6191"/>
                  <a:gd name="T54" fmla="*/ 2147483647 w 1632"/>
                  <a:gd name="T55" fmla="*/ 2147483647 h 6191"/>
                  <a:gd name="T56" fmla="*/ 2147483647 w 1632"/>
                  <a:gd name="T57" fmla="*/ 2147483647 h 6191"/>
                  <a:gd name="T58" fmla="*/ 2147483647 w 1632"/>
                  <a:gd name="T59" fmla="*/ 2147483647 h 6191"/>
                  <a:gd name="T60" fmla="*/ 2147483647 w 1632"/>
                  <a:gd name="T61" fmla="*/ 2147483647 h 6191"/>
                  <a:gd name="T62" fmla="*/ 2147483647 w 1632"/>
                  <a:gd name="T63" fmla="*/ 2147483647 h 6191"/>
                  <a:gd name="T64" fmla="*/ 2147483647 w 1632"/>
                  <a:gd name="T65" fmla="*/ 2147483647 h 6191"/>
                  <a:gd name="T66" fmla="*/ 2147483647 w 1632"/>
                  <a:gd name="T67" fmla="*/ 2147483647 h 6191"/>
                  <a:gd name="T68" fmla="*/ 2147483647 w 1632"/>
                  <a:gd name="T69" fmla="*/ 2147483647 h 6191"/>
                  <a:gd name="T70" fmla="*/ 2147483647 w 1632"/>
                  <a:gd name="T71" fmla="*/ 2147483647 h 6191"/>
                  <a:gd name="T72" fmla="*/ 2147483647 w 1632"/>
                  <a:gd name="T73" fmla="*/ 2147483647 h 6191"/>
                  <a:gd name="T74" fmla="*/ 2147483647 w 1632"/>
                  <a:gd name="T75" fmla="*/ 2147483647 h 6191"/>
                  <a:gd name="T76" fmla="*/ 2147483647 w 1632"/>
                  <a:gd name="T77" fmla="*/ 2147483647 h 6191"/>
                  <a:gd name="T78" fmla="*/ 2147483647 w 1632"/>
                  <a:gd name="T79" fmla="*/ 2147483647 h 6191"/>
                  <a:gd name="T80" fmla="*/ 2147483647 w 1632"/>
                  <a:gd name="T81" fmla="*/ 2147483647 h 6191"/>
                  <a:gd name="T82" fmla="*/ 2147483647 w 1632"/>
                  <a:gd name="T83" fmla="*/ 2147483647 h 6191"/>
                  <a:gd name="T84" fmla="*/ 2147483647 w 1632"/>
                  <a:gd name="T85" fmla="*/ 2147483647 h 6191"/>
                  <a:gd name="T86" fmla="*/ 2147483647 w 1632"/>
                  <a:gd name="T87" fmla="*/ 2147483647 h 6191"/>
                  <a:gd name="T88" fmla="*/ 2147483647 w 1632"/>
                  <a:gd name="T89" fmla="*/ 2147483647 h 6191"/>
                  <a:gd name="T90" fmla="*/ 2147483647 w 1632"/>
                  <a:gd name="T91" fmla="*/ 2147483647 h 6191"/>
                  <a:gd name="T92" fmla="*/ 2147483647 w 1632"/>
                  <a:gd name="T93" fmla="*/ 2147483647 h 6191"/>
                  <a:gd name="T94" fmla="*/ 2147483647 w 1632"/>
                  <a:gd name="T95" fmla="*/ 2147483647 h 6191"/>
                  <a:gd name="T96" fmla="*/ 2147483647 w 1632"/>
                  <a:gd name="T97" fmla="*/ 2147483647 h 6191"/>
                  <a:gd name="T98" fmla="*/ 2147483647 w 1632"/>
                  <a:gd name="T99" fmla="*/ 2147483647 h 6191"/>
                  <a:gd name="T100" fmla="*/ 2147483647 w 1632"/>
                  <a:gd name="T101" fmla="*/ 2147483647 h 6191"/>
                  <a:gd name="T102" fmla="*/ 2147483647 w 1632"/>
                  <a:gd name="T103" fmla="*/ 2147483647 h 6191"/>
                  <a:gd name="T104" fmla="*/ 2147483647 w 1632"/>
                  <a:gd name="T105" fmla="*/ 2147483647 h 6191"/>
                  <a:gd name="T106" fmla="*/ 2147483647 w 1632"/>
                  <a:gd name="T107" fmla="*/ 2147483647 h 6191"/>
                  <a:gd name="T108" fmla="*/ 2147483647 w 1632"/>
                  <a:gd name="T109" fmla="*/ 2147483647 h 6191"/>
                  <a:gd name="T110" fmla="*/ 2147483647 w 1632"/>
                  <a:gd name="T111" fmla="*/ 2147483647 h 6191"/>
                  <a:gd name="T112" fmla="*/ 2147483647 w 1632"/>
                  <a:gd name="T113" fmla="*/ 2147483647 h 6191"/>
                  <a:gd name="T114" fmla="*/ 2147483647 w 1632"/>
                  <a:gd name="T115" fmla="*/ 2147483647 h 6191"/>
                  <a:gd name="T116" fmla="*/ 2147483647 w 1632"/>
                  <a:gd name="T117" fmla="*/ 2147483647 h 6191"/>
                  <a:gd name="T118" fmla="*/ 2147483647 w 1632"/>
                  <a:gd name="T119" fmla="*/ 2147483647 h 61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2"/>
                  <a:gd name="T181" fmla="*/ 0 h 6191"/>
                  <a:gd name="T182" fmla="*/ 1632 w 1632"/>
                  <a:gd name="T183" fmla="*/ 6191 h 619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2" h="6191">
                    <a:moveTo>
                      <a:pt x="960" y="3077"/>
                    </a:moveTo>
                    <a:lnTo>
                      <a:pt x="967" y="3019"/>
                    </a:lnTo>
                    <a:lnTo>
                      <a:pt x="985" y="2965"/>
                    </a:lnTo>
                    <a:lnTo>
                      <a:pt x="1011" y="2913"/>
                    </a:lnTo>
                    <a:lnTo>
                      <a:pt x="1045" y="2867"/>
                    </a:lnTo>
                    <a:lnTo>
                      <a:pt x="1086" y="2826"/>
                    </a:lnTo>
                    <a:lnTo>
                      <a:pt x="1134" y="2793"/>
                    </a:lnTo>
                    <a:lnTo>
                      <a:pt x="1185" y="2766"/>
                    </a:lnTo>
                    <a:lnTo>
                      <a:pt x="1239" y="2749"/>
                    </a:lnTo>
                    <a:lnTo>
                      <a:pt x="1271" y="2744"/>
                    </a:lnTo>
                    <a:lnTo>
                      <a:pt x="1329" y="2734"/>
                    </a:lnTo>
                    <a:lnTo>
                      <a:pt x="1361" y="2726"/>
                    </a:lnTo>
                    <a:lnTo>
                      <a:pt x="1388" y="2717"/>
                    </a:lnTo>
                    <a:lnTo>
                      <a:pt x="1417" y="2706"/>
                    </a:lnTo>
                    <a:lnTo>
                      <a:pt x="1438" y="2696"/>
                    </a:lnTo>
                    <a:lnTo>
                      <a:pt x="1486" y="2662"/>
                    </a:lnTo>
                    <a:lnTo>
                      <a:pt x="1528" y="2623"/>
                    </a:lnTo>
                    <a:lnTo>
                      <a:pt x="1563" y="2579"/>
                    </a:lnTo>
                    <a:lnTo>
                      <a:pt x="1593" y="2527"/>
                    </a:lnTo>
                    <a:lnTo>
                      <a:pt x="1611" y="2473"/>
                    </a:lnTo>
                    <a:lnTo>
                      <a:pt x="1623" y="2417"/>
                    </a:lnTo>
                    <a:lnTo>
                      <a:pt x="1632" y="2339"/>
                    </a:lnTo>
                    <a:lnTo>
                      <a:pt x="1632" y="640"/>
                    </a:lnTo>
                    <a:lnTo>
                      <a:pt x="1620" y="526"/>
                    </a:lnTo>
                    <a:lnTo>
                      <a:pt x="1606" y="471"/>
                    </a:lnTo>
                    <a:lnTo>
                      <a:pt x="1587" y="416"/>
                    </a:lnTo>
                    <a:lnTo>
                      <a:pt x="1559" y="366"/>
                    </a:lnTo>
                    <a:lnTo>
                      <a:pt x="1523" y="319"/>
                    </a:lnTo>
                    <a:lnTo>
                      <a:pt x="1482" y="282"/>
                    </a:lnTo>
                    <a:lnTo>
                      <a:pt x="1434" y="249"/>
                    </a:lnTo>
                    <a:lnTo>
                      <a:pt x="1381" y="224"/>
                    </a:lnTo>
                    <a:lnTo>
                      <a:pt x="1354" y="216"/>
                    </a:lnTo>
                    <a:lnTo>
                      <a:pt x="1326" y="208"/>
                    </a:lnTo>
                    <a:lnTo>
                      <a:pt x="1271" y="199"/>
                    </a:lnTo>
                    <a:lnTo>
                      <a:pt x="1249" y="197"/>
                    </a:lnTo>
                    <a:lnTo>
                      <a:pt x="1198" y="190"/>
                    </a:lnTo>
                    <a:lnTo>
                      <a:pt x="1150" y="177"/>
                    </a:lnTo>
                    <a:lnTo>
                      <a:pt x="1104" y="155"/>
                    </a:lnTo>
                    <a:lnTo>
                      <a:pt x="1064" y="124"/>
                    </a:lnTo>
                    <a:lnTo>
                      <a:pt x="1030" y="89"/>
                    </a:lnTo>
                    <a:lnTo>
                      <a:pt x="1002" y="45"/>
                    </a:lnTo>
                    <a:lnTo>
                      <a:pt x="982" y="0"/>
                    </a:lnTo>
                    <a:lnTo>
                      <a:pt x="0" y="0"/>
                    </a:lnTo>
                    <a:lnTo>
                      <a:pt x="48" y="10"/>
                    </a:lnTo>
                    <a:lnTo>
                      <a:pt x="98" y="27"/>
                    </a:lnTo>
                    <a:lnTo>
                      <a:pt x="144" y="52"/>
                    </a:lnTo>
                    <a:lnTo>
                      <a:pt x="185" y="85"/>
                    </a:lnTo>
                    <a:lnTo>
                      <a:pt x="220" y="123"/>
                    </a:lnTo>
                    <a:lnTo>
                      <a:pt x="247" y="168"/>
                    </a:lnTo>
                    <a:lnTo>
                      <a:pt x="266" y="217"/>
                    </a:lnTo>
                    <a:lnTo>
                      <a:pt x="276" y="275"/>
                    </a:lnTo>
                    <a:lnTo>
                      <a:pt x="278" y="376"/>
                    </a:lnTo>
                    <a:lnTo>
                      <a:pt x="278" y="2484"/>
                    </a:lnTo>
                    <a:lnTo>
                      <a:pt x="287" y="2541"/>
                    </a:lnTo>
                    <a:lnTo>
                      <a:pt x="303" y="2598"/>
                    </a:lnTo>
                    <a:lnTo>
                      <a:pt x="329" y="2650"/>
                    </a:lnTo>
                    <a:lnTo>
                      <a:pt x="361" y="2697"/>
                    </a:lnTo>
                    <a:lnTo>
                      <a:pt x="401" y="2737"/>
                    </a:lnTo>
                    <a:lnTo>
                      <a:pt x="451" y="2771"/>
                    </a:lnTo>
                    <a:lnTo>
                      <a:pt x="500" y="2799"/>
                    </a:lnTo>
                    <a:lnTo>
                      <a:pt x="544" y="2820"/>
                    </a:lnTo>
                    <a:lnTo>
                      <a:pt x="590" y="2849"/>
                    </a:lnTo>
                    <a:lnTo>
                      <a:pt x="630" y="2879"/>
                    </a:lnTo>
                    <a:lnTo>
                      <a:pt x="665" y="2917"/>
                    </a:lnTo>
                    <a:lnTo>
                      <a:pt x="693" y="2963"/>
                    </a:lnTo>
                    <a:lnTo>
                      <a:pt x="711" y="3010"/>
                    </a:lnTo>
                    <a:lnTo>
                      <a:pt x="718" y="3069"/>
                    </a:lnTo>
                    <a:lnTo>
                      <a:pt x="725" y="3171"/>
                    </a:lnTo>
                    <a:lnTo>
                      <a:pt x="725" y="5537"/>
                    </a:lnTo>
                    <a:lnTo>
                      <a:pt x="725" y="5574"/>
                    </a:lnTo>
                    <a:lnTo>
                      <a:pt x="722" y="5595"/>
                    </a:lnTo>
                    <a:lnTo>
                      <a:pt x="720" y="5614"/>
                    </a:lnTo>
                    <a:lnTo>
                      <a:pt x="717" y="5633"/>
                    </a:lnTo>
                    <a:lnTo>
                      <a:pt x="712" y="5651"/>
                    </a:lnTo>
                    <a:lnTo>
                      <a:pt x="699" y="5687"/>
                    </a:lnTo>
                    <a:lnTo>
                      <a:pt x="681" y="5723"/>
                    </a:lnTo>
                    <a:lnTo>
                      <a:pt x="656" y="5753"/>
                    </a:lnTo>
                    <a:lnTo>
                      <a:pt x="628" y="5781"/>
                    </a:lnTo>
                    <a:lnTo>
                      <a:pt x="599" y="5805"/>
                    </a:lnTo>
                    <a:lnTo>
                      <a:pt x="580" y="5815"/>
                    </a:lnTo>
                    <a:lnTo>
                      <a:pt x="564" y="5824"/>
                    </a:lnTo>
                    <a:lnTo>
                      <a:pt x="547" y="5830"/>
                    </a:lnTo>
                    <a:lnTo>
                      <a:pt x="526" y="5836"/>
                    </a:lnTo>
                    <a:lnTo>
                      <a:pt x="505" y="5840"/>
                    </a:lnTo>
                    <a:lnTo>
                      <a:pt x="469" y="5849"/>
                    </a:lnTo>
                    <a:lnTo>
                      <a:pt x="430" y="5859"/>
                    </a:lnTo>
                    <a:lnTo>
                      <a:pt x="393" y="5875"/>
                    </a:lnTo>
                    <a:lnTo>
                      <a:pt x="359" y="5895"/>
                    </a:lnTo>
                    <a:lnTo>
                      <a:pt x="329" y="5922"/>
                    </a:lnTo>
                    <a:lnTo>
                      <a:pt x="302" y="5949"/>
                    </a:lnTo>
                    <a:lnTo>
                      <a:pt x="278" y="5981"/>
                    </a:lnTo>
                    <a:lnTo>
                      <a:pt x="260" y="6017"/>
                    </a:lnTo>
                    <a:lnTo>
                      <a:pt x="247" y="6057"/>
                    </a:lnTo>
                    <a:lnTo>
                      <a:pt x="240" y="6096"/>
                    </a:lnTo>
                    <a:lnTo>
                      <a:pt x="237" y="6136"/>
                    </a:lnTo>
                    <a:lnTo>
                      <a:pt x="237" y="6191"/>
                    </a:lnTo>
                    <a:lnTo>
                      <a:pt x="452" y="6191"/>
                    </a:lnTo>
                    <a:lnTo>
                      <a:pt x="451" y="6152"/>
                    </a:lnTo>
                    <a:lnTo>
                      <a:pt x="453" y="6113"/>
                    </a:lnTo>
                    <a:lnTo>
                      <a:pt x="461" y="6075"/>
                    </a:lnTo>
                    <a:lnTo>
                      <a:pt x="476" y="6039"/>
                    </a:lnTo>
                    <a:lnTo>
                      <a:pt x="495" y="6005"/>
                    </a:lnTo>
                    <a:lnTo>
                      <a:pt x="519" y="5974"/>
                    </a:lnTo>
                    <a:lnTo>
                      <a:pt x="547" y="5945"/>
                    </a:lnTo>
                    <a:lnTo>
                      <a:pt x="580" y="5924"/>
                    </a:lnTo>
                    <a:lnTo>
                      <a:pt x="613" y="5905"/>
                    </a:lnTo>
                    <a:lnTo>
                      <a:pt x="650" y="5892"/>
                    </a:lnTo>
                    <a:lnTo>
                      <a:pt x="687" y="5882"/>
                    </a:lnTo>
                    <a:lnTo>
                      <a:pt x="725" y="5876"/>
                    </a:lnTo>
                    <a:lnTo>
                      <a:pt x="763" y="5869"/>
                    </a:lnTo>
                    <a:lnTo>
                      <a:pt x="801" y="5854"/>
                    </a:lnTo>
                    <a:lnTo>
                      <a:pt x="835" y="5834"/>
                    </a:lnTo>
                    <a:lnTo>
                      <a:pt x="866" y="5810"/>
                    </a:lnTo>
                    <a:lnTo>
                      <a:pt x="894" y="5784"/>
                    </a:lnTo>
                    <a:lnTo>
                      <a:pt x="918" y="5753"/>
                    </a:lnTo>
                    <a:lnTo>
                      <a:pt x="937" y="5717"/>
                    </a:lnTo>
                    <a:lnTo>
                      <a:pt x="950" y="5683"/>
                    </a:lnTo>
                    <a:lnTo>
                      <a:pt x="958" y="5642"/>
                    </a:lnTo>
                    <a:lnTo>
                      <a:pt x="960" y="5599"/>
                    </a:lnTo>
                    <a:lnTo>
                      <a:pt x="960" y="3077"/>
                    </a:lnTo>
                    <a:close/>
                  </a:path>
                </a:pathLst>
              </a:custGeom>
              <a:solidFill>
                <a:srgbClr val="FFC080"/>
              </a:solidFill>
              <a:ln w="0">
                <a:solidFill>
                  <a:srgbClr val="FFCC99"/>
                </a:solidFill>
                <a:round/>
                <a:headEnd/>
                <a:tailEnd/>
              </a:ln>
            </p:spPr>
            <p:txBody>
              <a:bodyPr/>
              <a:lstStyle/>
              <a:p>
                <a:endParaRPr lang="en-US" dirty="0">
                  <a:solidFill>
                    <a:srgbClr val="000000"/>
                  </a:solidFill>
                  <a:latin typeface="Arial"/>
                </a:endParaRPr>
              </a:p>
            </p:txBody>
          </p:sp>
          <p:sp>
            <p:nvSpPr>
              <p:cNvPr id="9" name="Freeform 7"/>
              <p:cNvSpPr>
                <a:spLocks/>
              </p:cNvSpPr>
              <p:nvPr/>
            </p:nvSpPr>
            <p:spPr bwMode="auto">
              <a:xfrm rot="-5400000">
                <a:off x="2189957" y="1620043"/>
                <a:ext cx="2401887" cy="3276600"/>
              </a:xfrm>
              <a:custGeom>
                <a:avLst/>
                <a:gdLst>
                  <a:gd name="T0" fmla="*/ 0 w 4539"/>
                  <a:gd name="T1" fmla="*/ 2147483647 h 6191"/>
                  <a:gd name="T2" fmla="*/ 0 w 4539"/>
                  <a:gd name="T3" fmla="*/ 0 h 6191"/>
                  <a:gd name="T4" fmla="*/ 2147483647 w 4539"/>
                  <a:gd name="T5" fmla="*/ 0 h 6191"/>
                  <a:gd name="T6" fmla="*/ 2147483647 w 4539"/>
                  <a:gd name="T7" fmla="*/ 2147483647 h 6191"/>
                  <a:gd name="T8" fmla="*/ 2147483647 w 4539"/>
                  <a:gd name="T9" fmla="*/ 2147483647 h 6191"/>
                  <a:gd name="T10" fmla="*/ 2147483647 w 4539"/>
                  <a:gd name="T11" fmla="*/ 2147483647 h 6191"/>
                  <a:gd name="T12" fmla="*/ 2147483647 w 4539"/>
                  <a:gd name="T13" fmla="*/ 2147483647 h 6191"/>
                  <a:gd name="T14" fmla="*/ 2147483647 w 4539"/>
                  <a:gd name="T15" fmla="*/ 2147483647 h 6191"/>
                  <a:gd name="T16" fmla="*/ 2147483647 w 4539"/>
                  <a:gd name="T17" fmla="*/ 2147483647 h 6191"/>
                  <a:gd name="T18" fmla="*/ 2147483647 w 4539"/>
                  <a:gd name="T19" fmla="*/ 2147483647 h 6191"/>
                  <a:gd name="T20" fmla="*/ 2147483647 w 4539"/>
                  <a:gd name="T21" fmla="*/ 2147483647 h 6191"/>
                  <a:gd name="T22" fmla="*/ 2147483647 w 4539"/>
                  <a:gd name="T23" fmla="*/ 2147483647 h 6191"/>
                  <a:gd name="T24" fmla="*/ 2147483647 w 4539"/>
                  <a:gd name="T25" fmla="*/ 2147483647 h 6191"/>
                  <a:gd name="T26" fmla="*/ 2147483647 w 4539"/>
                  <a:gd name="T27" fmla="*/ 2147483647 h 6191"/>
                  <a:gd name="T28" fmla="*/ 2147483647 w 4539"/>
                  <a:gd name="T29" fmla="*/ 2147483647 h 6191"/>
                  <a:gd name="T30" fmla="*/ 2147483647 w 4539"/>
                  <a:gd name="T31" fmla="*/ 2147483647 h 6191"/>
                  <a:gd name="T32" fmla="*/ 2147483647 w 4539"/>
                  <a:gd name="T33" fmla="*/ 2147483647 h 6191"/>
                  <a:gd name="T34" fmla="*/ 2147483647 w 4539"/>
                  <a:gd name="T35" fmla="*/ 2147483647 h 6191"/>
                  <a:gd name="T36" fmla="*/ 2147483647 w 4539"/>
                  <a:gd name="T37" fmla="*/ 2147483647 h 6191"/>
                  <a:gd name="T38" fmla="*/ 2147483647 w 4539"/>
                  <a:gd name="T39" fmla="*/ 2147483647 h 6191"/>
                  <a:gd name="T40" fmla="*/ 2147483647 w 4539"/>
                  <a:gd name="T41" fmla="*/ 2147483647 h 6191"/>
                  <a:gd name="T42" fmla="*/ 2147483647 w 4539"/>
                  <a:gd name="T43" fmla="*/ 2147483647 h 6191"/>
                  <a:gd name="T44" fmla="*/ 2147483647 w 4539"/>
                  <a:gd name="T45" fmla="*/ 2147483647 h 6191"/>
                  <a:gd name="T46" fmla="*/ 2147483647 w 4539"/>
                  <a:gd name="T47" fmla="*/ 2147483647 h 6191"/>
                  <a:gd name="T48" fmla="*/ 2147483647 w 4539"/>
                  <a:gd name="T49" fmla="*/ 2147483647 h 6191"/>
                  <a:gd name="T50" fmla="*/ 2147483647 w 4539"/>
                  <a:gd name="T51" fmla="*/ 2147483647 h 6191"/>
                  <a:gd name="T52" fmla="*/ 2147483647 w 4539"/>
                  <a:gd name="T53" fmla="*/ 2147483647 h 6191"/>
                  <a:gd name="T54" fmla="*/ 2147483647 w 4539"/>
                  <a:gd name="T55" fmla="*/ 2147483647 h 6191"/>
                  <a:gd name="T56" fmla="*/ 2147483647 w 4539"/>
                  <a:gd name="T57" fmla="*/ 2147483647 h 6191"/>
                  <a:gd name="T58" fmla="*/ 2147483647 w 4539"/>
                  <a:gd name="T59" fmla="*/ 2147483647 h 6191"/>
                  <a:gd name="T60" fmla="*/ 2147483647 w 4539"/>
                  <a:gd name="T61" fmla="*/ 2147483647 h 6191"/>
                  <a:gd name="T62" fmla="*/ 2147483647 w 4539"/>
                  <a:gd name="T63" fmla="*/ 2147483647 h 6191"/>
                  <a:gd name="T64" fmla="*/ 2147483647 w 4539"/>
                  <a:gd name="T65" fmla="*/ 2147483647 h 6191"/>
                  <a:gd name="T66" fmla="*/ 2147483647 w 4539"/>
                  <a:gd name="T67" fmla="*/ 2147483647 h 6191"/>
                  <a:gd name="T68" fmla="*/ 2147483647 w 4539"/>
                  <a:gd name="T69" fmla="*/ 2147483647 h 6191"/>
                  <a:gd name="T70" fmla="*/ 2147483647 w 4539"/>
                  <a:gd name="T71" fmla="*/ 2147483647 h 6191"/>
                  <a:gd name="T72" fmla="*/ 2147483647 w 4539"/>
                  <a:gd name="T73" fmla="*/ 2147483647 h 6191"/>
                  <a:gd name="T74" fmla="*/ 2147483647 w 4539"/>
                  <a:gd name="T75" fmla="*/ 2147483647 h 6191"/>
                  <a:gd name="T76" fmla="*/ 2147483647 w 4539"/>
                  <a:gd name="T77" fmla="*/ 2147483647 h 6191"/>
                  <a:gd name="T78" fmla="*/ 2147483647 w 4539"/>
                  <a:gd name="T79" fmla="*/ 2147483647 h 6191"/>
                  <a:gd name="T80" fmla="*/ 2147483647 w 4539"/>
                  <a:gd name="T81" fmla="*/ 2147483647 h 6191"/>
                  <a:gd name="T82" fmla="*/ 2147483647 w 4539"/>
                  <a:gd name="T83" fmla="*/ 2147483647 h 6191"/>
                  <a:gd name="T84" fmla="*/ 2147483647 w 4539"/>
                  <a:gd name="T85" fmla="*/ 2147483647 h 6191"/>
                  <a:gd name="T86" fmla="*/ 2147483647 w 4539"/>
                  <a:gd name="T87" fmla="*/ 2147483647 h 6191"/>
                  <a:gd name="T88" fmla="*/ 2147483647 w 4539"/>
                  <a:gd name="T89" fmla="*/ 2147483647 h 6191"/>
                  <a:gd name="T90" fmla="*/ 2147483647 w 4539"/>
                  <a:gd name="T91" fmla="*/ 2147483647 h 6191"/>
                  <a:gd name="T92" fmla="*/ 2147483647 w 4539"/>
                  <a:gd name="T93" fmla="*/ 2147483647 h 6191"/>
                  <a:gd name="T94" fmla="*/ 2147483647 w 4539"/>
                  <a:gd name="T95" fmla="*/ 2147483647 h 6191"/>
                  <a:gd name="T96" fmla="*/ 2147483647 w 4539"/>
                  <a:gd name="T97" fmla="*/ 2147483647 h 6191"/>
                  <a:gd name="T98" fmla="*/ 2147483647 w 4539"/>
                  <a:gd name="T99" fmla="*/ 2147483647 h 6191"/>
                  <a:gd name="T100" fmla="*/ 2147483647 w 4539"/>
                  <a:gd name="T101" fmla="*/ 2147483647 h 6191"/>
                  <a:gd name="T102" fmla="*/ 2147483647 w 4539"/>
                  <a:gd name="T103" fmla="*/ 2147483647 h 6191"/>
                  <a:gd name="T104" fmla="*/ 2147483647 w 4539"/>
                  <a:gd name="T105" fmla="*/ 2147483647 h 6191"/>
                  <a:gd name="T106" fmla="*/ 2147483647 w 4539"/>
                  <a:gd name="T107" fmla="*/ 2147483647 h 6191"/>
                  <a:gd name="T108" fmla="*/ 2147483647 w 4539"/>
                  <a:gd name="T109" fmla="*/ 2147483647 h 6191"/>
                  <a:gd name="T110" fmla="*/ 2147483647 w 4539"/>
                  <a:gd name="T111" fmla="*/ 2147483647 h 6191"/>
                  <a:gd name="T112" fmla="*/ 0 w 4539"/>
                  <a:gd name="T113" fmla="*/ 2147483647 h 61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39"/>
                  <a:gd name="T172" fmla="*/ 0 h 6191"/>
                  <a:gd name="T173" fmla="*/ 4539 w 4539"/>
                  <a:gd name="T174" fmla="*/ 6191 h 61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39" h="6191">
                    <a:moveTo>
                      <a:pt x="0" y="6191"/>
                    </a:moveTo>
                    <a:lnTo>
                      <a:pt x="0" y="0"/>
                    </a:lnTo>
                    <a:lnTo>
                      <a:pt x="3814" y="0"/>
                    </a:lnTo>
                    <a:lnTo>
                      <a:pt x="3863" y="9"/>
                    </a:lnTo>
                    <a:lnTo>
                      <a:pt x="3912" y="27"/>
                    </a:lnTo>
                    <a:lnTo>
                      <a:pt x="3958" y="51"/>
                    </a:lnTo>
                    <a:lnTo>
                      <a:pt x="4000" y="84"/>
                    </a:lnTo>
                    <a:lnTo>
                      <a:pt x="4034" y="122"/>
                    </a:lnTo>
                    <a:lnTo>
                      <a:pt x="4062" y="167"/>
                    </a:lnTo>
                    <a:lnTo>
                      <a:pt x="4081" y="216"/>
                    </a:lnTo>
                    <a:lnTo>
                      <a:pt x="4090" y="275"/>
                    </a:lnTo>
                    <a:lnTo>
                      <a:pt x="4093" y="376"/>
                    </a:lnTo>
                    <a:lnTo>
                      <a:pt x="4093" y="2483"/>
                    </a:lnTo>
                    <a:lnTo>
                      <a:pt x="4101" y="2541"/>
                    </a:lnTo>
                    <a:lnTo>
                      <a:pt x="4117" y="2597"/>
                    </a:lnTo>
                    <a:lnTo>
                      <a:pt x="4143" y="2649"/>
                    </a:lnTo>
                    <a:lnTo>
                      <a:pt x="4175" y="2696"/>
                    </a:lnTo>
                    <a:lnTo>
                      <a:pt x="4215" y="2737"/>
                    </a:lnTo>
                    <a:lnTo>
                      <a:pt x="4265" y="2771"/>
                    </a:lnTo>
                    <a:lnTo>
                      <a:pt x="4314" y="2799"/>
                    </a:lnTo>
                    <a:lnTo>
                      <a:pt x="4359" y="2820"/>
                    </a:lnTo>
                    <a:lnTo>
                      <a:pt x="4404" y="2849"/>
                    </a:lnTo>
                    <a:lnTo>
                      <a:pt x="4444" y="2878"/>
                    </a:lnTo>
                    <a:lnTo>
                      <a:pt x="4480" y="2917"/>
                    </a:lnTo>
                    <a:lnTo>
                      <a:pt x="4507" y="2963"/>
                    </a:lnTo>
                    <a:lnTo>
                      <a:pt x="4525" y="3010"/>
                    </a:lnTo>
                    <a:lnTo>
                      <a:pt x="4532" y="3068"/>
                    </a:lnTo>
                    <a:lnTo>
                      <a:pt x="4539" y="3170"/>
                    </a:lnTo>
                    <a:lnTo>
                      <a:pt x="4539" y="5537"/>
                    </a:lnTo>
                    <a:lnTo>
                      <a:pt x="4539" y="5574"/>
                    </a:lnTo>
                    <a:lnTo>
                      <a:pt x="4537" y="5594"/>
                    </a:lnTo>
                    <a:lnTo>
                      <a:pt x="4534" y="5613"/>
                    </a:lnTo>
                    <a:lnTo>
                      <a:pt x="4531" y="5632"/>
                    </a:lnTo>
                    <a:lnTo>
                      <a:pt x="4526" y="5651"/>
                    </a:lnTo>
                    <a:lnTo>
                      <a:pt x="4513" y="5687"/>
                    </a:lnTo>
                    <a:lnTo>
                      <a:pt x="4495" y="5723"/>
                    </a:lnTo>
                    <a:lnTo>
                      <a:pt x="4470" y="5753"/>
                    </a:lnTo>
                    <a:lnTo>
                      <a:pt x="4442" y="5780"/>
                    </a:lnTo>
                    <a:lnTo>
                      <a:pt x="4413" y="5805"/>
                    </a:lnTo>
                    <a:lnTo>
                      <a:pt x="4394" y="5815"/>
                    </a:lnTo>
                    <a:lnTo>
                      <a:pt x="4378" y="5823"/>
                    </a:lnTo>
                    <a:lnTo>
                      <a:pt x="4361" y="5829"/>
                    </a:lnTo>
                    <a:lnTo>
                      <a:pt x="4340" y="5836"/>
                    </a:lnTo>
                    <a:lnTo>
                      <a:pt x="4319" y="5839"/>
                    </a:lnTo>
                    <a:lnTo>
                      <a:pt x="4283" y="5849"/>
                    </a:lnTo>
                    <a:lnTo>
                      <a:pt x="4245" y="5858"/>
                    </a:lnTo>
                    <a:lnTo>
                      <a:pt x="4208" y="5874"/>
                    </a:lnTo>
                    <a:lnTo>
                      <a:pt x="4173" y="5894"/>
                    </a:lnTo>
                    <a:lnTo>
                      <a:pt x="4143" y="5921"/>
                    </a:lnTo>
                    <a:lnTo>
                      <a:pt x="4116" y="5949"/>
                    </a:lnTo>
                    <a:lnTo>
                      <a:pt x="4093" y="5981"/>
                    </a:lnTo>
                    <a:lnTo>
                      <a:pt x="4074" y="6017"/>
                    </a:lnTo>
                    <a:lnTo>
                      <a:pt x="4062" y="6056"/>
                    </a:lnTo>
                    <a:lnTo>
                      <a:pt x="4054" y="6096"/>
                    </a:lnTo>
                    <a:lnTo>
                      <a:pt x="4052" y="6135"/>
                    </a:lnTo>
                    <a:lnTo>
                      <a:pt x="4052" y="6191"/>
                    </a:lnTo>
                    <a:lnTo>
                      <a:pt x="0" y="6191"/>
                    </a:lnTo>
                    <a:close/>
                  </a:path>
                </a:pathLst>
              </a:custGeom>
              <a:solidFill>
                <a:srgbClr val="FCE6CF"/>
              </a:solidFill>
              <a:ln w="0">
                <a:solidFill>
                  <a:srgbClr val="FFCC99"/>
                </a:solidFill>
                <a:round/>
                <a:headEnd/>
                <a:tailEnd/>
              </a:ln>
            </p:spPr>
            <p:txBody>
              <a:bodyPr/>
              <a:lstStyle/>
              <a:p>
                <a:endParaRPr lang="en-US" dirty="0">
                  <a:solidFill>
                    <a:srgbClr val="000000"/>
                  </a:solidFill>
                  <a:latin typeface="Arial"/>
                </a:endParaRPr>
              </a:p>
            </p:txBody>
          </p:sp>
        </p:grpSp>
        <p:grpSp>
          <p:nvGrpSpPr>
            <p:cNvPr id="13" name="Group 17"/>
            <p:cNvGrpSpPr>
              <a:grpSpLocks/>
            </p:cNvGrpSpPr>
            <p:nvPr/>
          </p:nvGrpSpPr>
          <p:grpSpPr bwMode="auto">
            <a:xfrm rot="5400000">
              <a:off x="5999958" y="2694782"/>
              <a:ext cx="2851150" cy="2128837"/>
              <a:chOff x="304800" y="990600"/>
              <a:chExt cx="3276601" cy="2859086"/>
            </a:xfrm>
          </p:grpSpPr>
          <p:sp>
            <p:nvSpPr>
              <p:cNvPr id="14" name="Freeform 8"/>
              <p:cNvSpPr>
                <a:spLocks/>
              </p:cNvSpPr>
              <p:nvPr/>
            </p:nvSpPr>
            <p:spPr bwMode="auto">
              <a:xfrm rot="-5400000">
                <a:off x="1510506" y="-215106"/>
                <a:ext cx="863600" cy="3275012"/>
              </a:xfrm>
              <a:custGeom>
                <a:avLst/>
                <a:gdLst>
                  <a:gd name="T0" fmla="*/ 2147483647 w 1632"/>
                  <a:gd name="T1" fmla="*/ 2147483647 h 6191"/>
                  <a:gd name="T2" fmla="*/ 2147483647 w 1632"/>
                  <a:gd name="T3" fmla="*/ 2147483647 h 6191"/>
                  <a:gd name="T4" fmla="*/ 2147483647 w 1632"/>
                  <a:gd name="T5" fmla="*/ 2147483647 h 6191"/>
                  <a:gd name="T6" fmla="*/ 2147483647 w 1632"/>
                  <a:gd name="T7" fmla="*/ 2147483647 h 6191"/>
                  <a:gd name="T8" fmla="*/ 2147483647 w 1632"/>
                  <a:gd name="T9" fmla="*/ 2147483647 h 6191"/>
                  <a:gd name="T10" fmla="*/ 2147483647 w 1632"/>
                  <a:gd name="T11" fmla="*/ 2147483647 h 6191"/>
                  <a:gd name="T12" fmla="*/ 2147483647 w 1632"/>
                  <a:gd name="T13" fmla="*/ 2147483647 h 6191"/>
                  <a:gd name="T14" fmla="*/ 2147483647 w 1632"/>
                  <a:gd name="T15" fmla="*/ 2147483647 h 6191"/>
                  <a:gd name="T16" fmla="*/ 2147483647 w 1632"/>
                  <a:gd name="T17" fmla="*/ 2147483647 h 6191"/>
                  <a:gd name="T18" fmla="*/ 2147483647 w 1632"/>
                  <a:gd name="T19" fmla="*/ 2147483647 h 6191"/>
                  <a:gd name="T20" fmla="*/ 2147483647 w 1632"/>
                  <a:gd name="T21" fmla="*/ 2147483647 h 6191"/>
                  <a:gd name="T22" fmla="*/ 2147483647 w 1632"/>
                  <a:gd name="T23" fmla="*/ 2147483647 h 6191"/>
                  <a:gd name="T24" fmla="*/ 2147483647 w 1632"/>
                  <a:gd name="T25" fmla="*/ 2147483647 h 6191"/>
                  <a:gd name="T26" fmla="*/ 2147483647 w 1632"/>
                  <a:gd name="T27" fmla="*/ 2147483647 h 6191"/>
                  <a:gd name="T28" fmla="*/ 2147483647 w 1632"/>
                  <a:gd name="T29" fmla="*/ 2147483647 h 6191"/>
                  <a:gd name="T30" fmla="*/ 2147483647 w 1632"/>
                  <a:gd name="T31" fmla="*/ 2147483647 h 6191"/>
                  <a:gd name="T32" fmla="*/ 2147483647 w 1632"/>
                  <a:gd name="T33" fmla="*/ 2147483647 h 6191"/>
                  <a:gd name="T34" fmla="*/ 2147483647 w 1632"/>
                  <a:gd name="T35" fmla="*/ 2147483647 h 6191"/>
                  <a:gd name="T36" fmla="*/ 2147483647 w 1632"/>
                  <a:gd name="T37" fmla="*/ 2147483647 h 6191"/>
                  <a:gd name="T38" fmla="*/ 2147483647 w 1632"/>
                  <a:gd name="T39" fmla="*/ 2147483647 h 6191"/>
                  <a:gd name="T40" fmla="*/ 2147483647 w 1632"/>
                  <a:gd name="T41" fmla="*/ 0 h 6191"/>
                  <a:gd name="T42" fmla="*/ 2147483647 w 1632"/>
                  <a:gd name="T43" fmla="*/ 2147483647 h 6191"/>
                  <a:gd name="T44" fmla="*/ 2147483647 w 1632"/>
                  <a:gd name="T45" fmla="*/ 2147483647 h 6191"/>
                  <a:gd name="T46" fmla="*/ 2147483647 w 1632"/>
                  <a:gd name="T47" fmla="*/ 2147483647 h 6191"/>
                  <a:gd name="T48" fmla="*/ 2147483647 w 1632"/>
                  <a:gd name="T49" fmla="*/ 2147483647 h 6191"/>
                  <a:gd name="T50" fmla="*/ 2147483647 w 1632"/>
                  <a:gd name="T51" fmla="*/ 2147483647 h 6191"/>
                  <a:gd name="T52" fmla="*/ 2147483647 w 1632"/>
                  <a:gd name="T53" fmla="*/ 2147483647 h 6191"/>
                  <a:gd name="T54" fmla="*/ 2147483647 w 1632"/>
                  <a:gd name="T55" fmla="*/ 2147483647 h 6191"/>
                  <a:gd name="T56" fmla="*/ 2147483647 w 1632"/>
                  <a:gd name="T57" fmla="*/ 2147483647 h 6191"/>
                  <a:gd name="T58" fmla="*/ 2147483647 w 1632"/>
                  <a:gd name="T59" fmla="*/ 2147483647 h 6191"/>
                  <a:gd name="T60" fmla="*/ 2147483647 w 1632"/>
                  <a:gd name="T61" fmla="*/ 2147483647 h 6191"/>
                  <a:gd name="T62" fmla="*/ 2147483647 w 1632"/>
                  <a:gd name="T63" fmla="*/ 2147483647 h 6191"/>
                  <a:gd name="T64" fmla="*/ 2147483647 w 1632"/>
                  <a:gd name="T65" fmla="*/ 2147483647 h 6191"/>
                  <a:gd name="T66" fmla="*/ 2147483647 w 1632"/>
                  <a:gd name="T67" fmla="*/ 2147483647 h 6191"/>
                  <a:gd name="T68" fmla="*/ 2147483647 w 1632"/>
                  <a:gd name="T69" fmla="*/ 2147483647 h 6191"/>
                  <a:gd name="T70" fmla="*/ 2147483647 w 1632"/>
                  <a:gd name="T71" fmla="*/ 2147483647 h 6191"/>
                  <a:gd name="T72" fmla="*/ 2147483647 w 1632"/>
                  <a:gd name="T73" fmla="*/ 2147483647 h 6191"/>
                  <a:gd name="T74" fmla="*/ 2147483647 w 1632"/>
                  <a:gd name="T75" fmla="*/ 2147483647 h 6191"/>
                  <a:gd name="T76" fmla="*/ 2147483647 w 1632"/>
                  <a:gd name="T77" fmla="*/ 2147483647 h 6191"/>
                  <a:gd name="T78" fmla="*/ 2147483647 w 1632"/>
                  <a:gd name="T79" fmla="*/ 2147483647 h 6191"/>
                  <a:gd name="T80" fmla="*/ 2147483647 w 1632"/>
                  <a:gd name="T81" fmla="*/ 2147483647 h 6191"/>
                  <a:gd name="T82" fmla="*/ 2147483647 w 1632"/>
                  <a:gd name="T83" fmla="*/ 2147483647 h 6191"/>
                  <a:gd name="T84" fmla="*/ 2147483647 w 1632"/>
                  <a:gd name="T85" fmla="*/ 2147483647 h 6191"/>
                  <a:gd name="T86" fmla="*/ 2147483647 w 1632"/>
                  <a:gd name="T87" fmla="*/ 2147483647 h 6191"/>
                  <a:gd name="T88" fmla="*/ 2147483647 w 1632"/>
                  <a:gd name="T89" fmla="*/ 2147483647 h 6191"/>
                  <a:gd name="T90" fmla="*/ 2147483647 w 1632"/>
                  <a:gd name="T91" fmla="*/ 2147483647 h 6191"/>
                  <a:gd name="T92" fmla="*/ 2147483647 w 1632"/>
                  <a:gd name="T93" fmla="*/ 2147483647 h 6191"/>
                  <a:gd name="T94" fmla="*/ 2147483647 w 1632"/>
                  <a:gd name="T95" fmla="*/ 2147483647 h 6191"/>
                  <a:gd name="T96" fmla="*/ 2147483647 w 1632"/>
                  <a:gd name="T97" fmla="*/ 2147483647 h 6191"/>
                  <a:gd name="T98" fmla="*/ 2147483647 w 1632"/>
                  <a:gd name="T99" fmla="*/ 2147483647 h 6191"/>
                  <a:gd name="T100" fmla="*/ 2147483647 w 1632"/>
                  <a:gd name="T101" fmla="*/ 2147483647 h 6191"/>
                  <a:gd name="T102" fmla="*/ 2147483647 w 1632"/>
                  <a:gd name="T103" fmla="*/ 2147483647 h 6191"/>
                  <a:gd name="T104" fmla="*/ 2147483647 w 1632"/>
                  <a:gd name="T105" fmla="*/ 2147483647 h 6191"/>
                  <a:gd name="T106" fmla="*/ 2147483647 w 1632"/>
                  <a:gd name="T107" fmla="*/ 2147483647 h 6191"/>
                  <a:gd name="T108" fmla="*/ 2147483647 w 1632"/>
                  <a:gd name="T109" fmla="*/ 2147483647 h 6191"/>
                  <a:gd name="T110" fmla="*/ 2147483647 w 1632"/>
                  <a:gd name="T111" fmla="*/ 2147483647 h 6191"/>
                  <a:gd name="T112" fmla="*/ 2147483647 w 1632"/>
                  <a:gd name="T113" fmla="*/ 2147483647 h 6191"/>
                  <a:gd name="T114" fmla="*/ 2147483647 w 1632"/>
                  <a:gd name="T115" fmla="*/ 2147483647 h 6191"/>
                  <a:gd name="T116" fmla="*/ 2147483647 w 1632"/>
                  <a:gd name="T117" fmla="*/ 2147483647 h 6191"/>
                  <a:gd name="T118" fmla="*/ 2147483647 w 1632"/>
                  <a:gd name="T119" fmla="*/ 2147483647 h 61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2"/>
                  <a:gd name="T181" fmla="*/ 0 h 6191"/>
                  <a:gd name="T182" fmla="*/ 1632 w 1632"/>
                  <a:gd name="T183" fmla="*/ 6191 h 619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2" h="6191">
                    <a:moveTo>
                      <a:pt x="960" y="3077"/>
                    </a:moveTo>
                    <a:lnTo>
                      <a:pt x="967" y="3019"/>
                    </a:lnTo>
                    <a:lnTo>
                      <a:pt x="985" y="2965"/>
                    </a:lnTo>
                    <a:lnTo>
                      <a:pt x="1011" y="2913"/>
                    </a:lnTo>
                    <a:lnTo>
                      <a:pt x="1045" y="2867"/>
                    </a:lnTo>
                    <a:lnTo>
                      <a:pt x="1086" y="2826"/>
                    </a:lnTo>
                    <a:lnTo>
                      <a:pt x="1134" y="2793"/>
                    </a:lnTo>
                    <a:lnTo>
                      <a:pt x="1185" y="2766"/>
                    </a:lnTo>
                    <a:lnTo>
                      <a:pt x="1239" y="2749"/>
                    </a:lnTo>
                    <a:lnTo>
                      <a:pt x="1271" y="2744"/>
                    </a:lnTo>
                    <a:lnTo>
                      <a:pt x="1329" y="2734"/>
                    </a:lnTo>
                    <a:lnTo>
                      <a:pt x="1361" y="2726"/>
                    </a:lnTo>
                    <a:lnTo>
                      <a:pt x="1388" y="2717"/>
                    </a:lnTo>
                    <a:lnTo>
                      <a:pt x="1417" y="2706"/>
                    </a:lnTo>
                    <a:lnTo>
                      <a:pt x="1438" y="2696"/>
                    </a:lnTo>
                    <a:lnTo>
                      <a:pt x="1486" y="2662"/>
                    </a:lnTo>
                    <a:lnTo>
                      <a:pt x="1528" y="2623"/>
                    </a:lnTo>
                    <a:lnTo>
                      <a:pt x="1563" y="2579"/>
                    </a:lnTo>
                    <a:lnTo>
                      <a:pt x="1593" y="2527"/>
                    </a:lnTo>
                    <a:lnTo>
                      <a:pt x="1611" y="2473"/>
                    </a:lnTo>
                    <a:lnTo>
                      <a:pt x="1623" y="2417"/>
                    </a:lnTo>
                    <a:lnTo>
                      <a:pt x="1632" y="2339"/>
                    </a:lnTo>
                    <a:lnTo>
                      <a:pt x="1632" y="640"/>
                    </a:lnTo>
                    <a:lnTo>
                      <a:pt x="1620" y="526"/>
                    </a:lnTo>
                    <a:lnTo>
                      <a:pt x="1606" y="471"/>
                    </a:lnTo>
                    <a:lnTo>
                      <a:pt x="1587" y="416"/>
                    </a:lnTo>
                    <a:lnTo>
                      <a:pt x="1559" y="366"/>
                    </a:lnTo>
                    <a:lnTo>
                      <a:pt x="1523" y="319"/>
                    </a:lnTo>
                    <a:lnTo>
                      <a:pt x="1482" y="282"/>
                    </a:lnTo>
                    <a:lnTo>
                      <a:pt x="1434" y="249"/>
                    </a:lnTo>
                    <a:lnTo>
                      <a:pt x="1381" y="224"/>
                    </a:lnTo>
                    <a:lnTo>
                      <a:pt x="1354" y="216"/>
                    </a:lnTo>
                    <a:lnTo>
                      <a:pt x="1326" y="208"/>
                    </a:lnTo>
                    <a:lnTo>
                      <a:pt x="1271" y="199"/>
                    </a:lnTo>
                    <a:lnTo>
                      <a:pt x="1249" y="197"/>
                    </a:lnTo>
                    <a:lnTo>
                      <a:pt x="1198" y="190"/>
                    </a:lnTo>
                    <a:lnTo>
                      <a:pt x="1150" y="177"/>
                    </a:lnTo>
                    <a:lnTo>
                      <a:pt x="1104" y="155"/>
                    </a:lnTo>
                    <a:lnTo>
                      <a:pt x="1064" y="124"/>
                    </a:lnTo>
                    <a:lnTo>
                      <a:pt x="1030" y="89"/>
                    </a:lnTo>
                    <a:lnTo>
                      <a:pt x="1002" y="45"/>
                    </a:lnTo>
                    <a:lnTo>
                      <a:pt x="982" y="0"/>
                    </a:lnTo>
                    <a:lnTo>
                      <a:pt x="0" y="0"/>
                    </a:lnTo>
                    <a:lnTo>
                      <a:pt x="48" y="10"/>
                    </a:lnTo>
                    <a:lnTo>
                      <a:pt x="98" y="27"/>
                    </a:lnTo>
                    <a:lnTo>
                      <a:pt x="144" y="52"/>
                    </a:lnTo>
                    <a:lnTo>
                      <a:pt x="185" y="85"/>
                    </a:lnTo>
                    <a:lnTo>
                      <a:pt x="220" y="123"/>
                    </a:lnTo>
                    <a:lnTo>
                      <a:pt x="247" y="168"/>
                    </a:lnTo>
                    <a:lnTo>
                      <a:pt x="266" y="217"/>
                    </a:lnTo>
                    <a:lnTo>
                      <a:pt x="276" y="275"/>
                    </a:lnTo>
                    <a:lnTo>
                      <a:pt x="278" y="376"/>
                    </a:lnTo>
                    <a:lnTo>
                      <a:pt x="278" y="2484"/>
                    </a:lnTo>
                    <a:lnTo>
                      <a:pt x="287" y="2541"/>
                    </a:lnTo>
                    <a:lnTo>
                      <a:pt x="303" y="2598"/>
                    </a:lnTo>
                    <a:lnTo>
                      <a:pt x="329" y="2650"/>
                    </a:lnTo>
                    <a:lnTo>
                      <a:pt x="361" y="2697"/>
                    </a:lnTo>
                    <a:lnTo>
                      <a:pt x="401" y="2737"/>
                    </a:lnTo>
                    <a:lnTo>
                      <a:pt x="451" y="2771"/>
                    </a:lnTo>
                    <a:lnTo>
                      <a:pt x="500" y="2799"/>
                    </a:lnTo>
                    <a:lnTo>
                      <a:pt x="544" y="2820"/>
                    </a:lnTo>
                    <a:lnTo>
                      <a:pt x="590" y="2849"/>
                    </a:lnTo>
                    <a:lnTo>
                      <a:pt x="630" y="2879"/>
                    </a:lnTo>
                    <a:lnTo>
                      <a:pt x="665" y="2917"/>
                    </a:lnTo>
                    <a:lnTo>
                      <a:pt x="693" y="2963"/>
                    </a:lnTo>
                    <a:lnTo>
                      <a:pt x="711" y="3010"/>
                    </a:lnTo>
                    <a:lnTo>
                      <a:pt x="718" y="3069"/>
                    </a:lnTo>
                    <a:lnTo>
                      <a:pt x="725" y="3171"/>
                    </a:lnTo>
                    <a:lnTo>
                      <a:pt x="725" y="5537"/>
                    </a:lnTo>
                    <a:lnTo>
                      <a:pt x="725" y="5574"/>
                    </a:lnTo>
                    <a:lnTo>
                      <a:pt x="722" y="5595"/>
                    </a:lnTo>
                    <a:lnTo>
                      <a:pt x="720" y="5614"/>
                    </a:lnTo>
                    <a:lnTo>
                      <a:pt x="717" y="5633"/>
                    </a:lnTo>
                    <a:lnTo>
                      <a:pt x="712" y="5651"/>
                    </a:lnTo>
                    <a:lnTo>
                      <a:pt x="699" y="5687"/>
                    </a:lnTo>
                    <a:lnTo>
                      <a:pt x="681" y="5723"/>
                    </a:lnTo>
                    <a:lnTo>
                      <a:pt x="656" y="5753"/>
                    </a:lnTo>
                    <a:lnTo>
                      <a:pt x="628" y="5781"/>
                    </a:lnTo>
                    <a:lnTo>
                      <a:pt x="599" y="5805"/>
                    </a:lnTo>
                    <a:lnTo>
                      <a:pt x="580" y="5815"/>
                    </a:lnTo>
                    <a:lnTo>
                      <a:pt x="564" y="5824"/>
                    </a:lnTo>
                    <a:lnTo>
                      <a:pt x="547" y="5830"/>
                    </a:lnTo>
                    <a:lnTo>
                      <a:pt x="526" y="5836"/>
                    </a:lnTo>
                    <a:lnTo>
                      <a:pt x="505" y="5840"/>
                    </a:lnTo>
                    <a:lnTo>
                      <a:pt x="469" y="5849"/>
                    </a:lnTo>
                    <a:lnTo>
                      <a:pt x="430" y="5859"/>
                    </a:lnTo>
                    <a:lnTo>
                      <a:pt x="393" y="5875"/>
                    </a:lnTo>
                    <a:lnTo>
                      <a:pt x="359" y="5895"/>
                    </a:lnTo>
                    <a:lnTo>
                      <a:pt x="329" y="5922"/>
                    </a:lnTo>
                    <a:lnTo>
                      <a:pt x="302" y="5949"/>
                    </a:lnTo>
                    <a:lnTo>
                      <a:pt x="278" y="5981"/>
                    </a:lnTo>
                    <a:lnTo>
                      <a:pt x="260" y="6017"/>
                    </a:lnTo>
                    <a:lnTo>
                      <a:pt x="247" y="6057"/>
                    </a:lnTo>
                    <a:lnTo>
                      <a:pt x="240" y="6096"/>
                    </a:lnTo>
                    <a:lnTo>
                      <a:pt x="237" y="6136"/>
                    </a:lnTo>
                    <a:lnTo>
                      <a:pt x="237" y="6191"/>
                    </a:lnTo>
                    <a:lnTo>
                      <a:pt x="452" y="6191"/>
                    </a:lnTo>
                    <a:lnTo>
                      <a:pt x="451" y="6152"/>
                    </a:lnTo>
                    <a:lnTo>
                      <a:pt x="453" y="6113"/>
                    </a:lnTo>
                    <a:lnTo>
                      <a:pt x="461" y="6075"/>
                    </a:lnTo>
                    <a:lnTo>
                      <a:pt x="476" y="6039"/>
                    </a:lnTo>
                    <a:lnTo>
                      <a:pt x="495" y="6005"/>
                    </a:lnTo>
                    <a:lnTo>
                      <a:pt x="519" y="5974"/>
                    </a:lnTo>
                    <a:lnTo>
                      <a:pt x="547" y="5945"/>
                    </a:lnTo>
                    <a:lnTo>
                      <a:pt x="580" y="5924"/>
                    </a:lnTo>
                    <a:lnTo>
                      <a:pt x="613" y="5905"/>
                    </a:lnTo>
                    <a:lnTo>
                      <a:pt x="650" y="5892"/>
                    </a:lnTo>
                    <a:lnTo>
                      <a:pt x="687" y="5882"/>
                    </a:lnTo>
                    <a:lnTo>
                      <a:pt x="725" y="5876"/>
                    </a:lnTo>
                    <a:lnTo>
                      <a:pt x="763" y="5869"/>
                    </a:lnTo>
                    <a:lnTo>
                      <a:pt x="801" y="5854"/>
                    </a:lnTo>
                    <a:lnTo>
                      <a:pt x="835" y="5834"/>
                    </a:lnTo>
                    <a:lnTo>
                      <a:pt x="866" y="5810"/>
                    </a:lnTo>
                    <a:lnTo>
                      <a:pt x="894" y="5784"/>
                    </a:lnTo>
                    <a:lnTo>
                      <a:pt x="918" y="5753"/>
                    </a:lnTo>
                    <a:lnTo>
                      <a:pt x="937" y="5717"/>
                    </a:lnTo>
                    <a:lnTo>
                      <a:pt x="950" y="5683"/>
                    </a:lnTo>
                    <a:lnTo>
                      <a:pt x="958" y="5642"/>
                    </a:lnTo>
                    <a:lnTo>
                      <a:pt x="960" y="5599"/>
                    </a:lnTo>
                    <a:lnTo>
                      <a:pt x="960" y="3077"/>
                    </a:lnTo>
                    <a:close/>
                  </a:path>
                </a:pathLst>
              </a:custGeom>
              <a:solidFill>
                <a:srgbClr val="2A527E"/>
              </a:solidFill>
              <a:ln w="0">
                <a:solidFill>
                  <a:srgbClr val="2A527E"/>
                </a:solidFill>
                <a:round/>
                <a:headEnd/>
                <a:tailEnd/>
              </a:ln>
            </p:spPr>
            <p:txBody>
              <a:bodyPr/>
              <a:lstStyle/>
              <a:p>
                <a:endParaRPr lang="en-US" dirty="0">
                  <a:solidFill>
                    <a:srgbClr val="000000"/>
                  </a:solidFill>
                  <a:latin typeface="Arial"/>
                </a:endParaRPr>
              </a:p>
            </p:txBody>
          </p:sp>
          <p:sp>
            <p:nvSpPr>
              <p:cNvPr id="15" name="Freeform 7"/>
              <p:cNvSpPr>
                <a:spLocks/>
              </p:cNvSpPr>
              <p:nvPr/>
            </p:nvSpPr>
            <p:spPr bwMode="auto">
              <a:xfrm rot="-5400000">
                <a:off x="742157" y="1010443"/>
                <a:ext cx="2401887" cy="3276600"/>
              </a:xfrm>
              <a:custGeom>
                <a:avLst/>
                <a:gdLst>
                  <a:gd name="T0" fmla="*/ 0 w 4539"/>
                  <a:gd name="T1" fmla="*/ 2147483647 h 6191"/>
                  <a:gd name="T2" fmla="*/ 0 w 4539"/>
                  <a:gd name="T3" fmla="*/ 0 h 6191"/>
                  <a:gd name="T4" fmla="*/ 2147483647 w 4539"/>
                  <a:gd name="T5" fmla="*/ 0 h 6191"/>
                  <a:gd name="T6" fmla="*/ 2147483647 w 4539"/>
                  <a:gd name="T7" fmla="*/ 2147483647 h 6191"/>
                  <a:gd name="T8" fmla="*/ 2147483647 w 4539"/>
                  <a:gd name="T9" fmla="*/ 2147483647 h 6191"/>
                  <a:gd name="T10" fmla="*/ 2147483647 w 4539"/>
                  <a:gd name="T11" fmla="*/ 2147483647 h 6191"/>
                  <a:gd name="T12" fmla="*/ 2147483647 w 4539"/>
                  <a:gd name="T13" fmla="*/ 2147483647 h 6191"/>
                  <a:gd name="T14" fmla="*/ 2147483647 w 4539"/>
                  <a:gd name="T15" fmla="*/ 2147483647 h 6191"/>
                  <a:gd name="T16" fmla="*/ 2147483647 w 4539"/>
                  <a:gd name="T17" fmla="*/ 2147483647 h 6191"/>
                  <a:gd name="T18" fmla="*/ 2147483647 w 4539"/>
                  <a:gd name="T19" fmla="*/ 2147483647 h 6191"/>
                  <a:gd name="T20" fmla="*/ 2147483647 w 4539"/>
                  <a:gd name="T21" fmla="*/ 2147483647 h 6191"/>
                  <a:gd name="T22" fmla="*/ 2147483647 w 4539"/>
                  <a:gd name="T23" fmla="*/ 2147483647 h 6191"/>
                  <a:gd name="T24" fmla="*/ 2147483647 w 4539"/>
                  <a:gd name="T25" fmla="*/ 2147483647 h 6191"/>
                  <a:gd name="T26" fmla="*/ 2147483647 w 4539"/>
                  <a:gd name="T27" fmla="*/ 2147483647 h 6191"/>
                  <a:gd name="T28" fmla="*/ 2147483647 w 4539"/>
                  <a:gd name="T29" fmla="*/ 2147483647 h 6191"/>
                  <a:gd name="T30" fmla="*/ 2147483647 w 4539"/>
                  <a:gd name="T31" fmla="*/ 2147483647 h 6191"/>
                  <a:gd name="T32" fmla="*/ 2147483647 w 4539"/>
                  <a:gd name="T33" fmla="*/ 2147483647 h 6191"/>
                  <a:gd name="T34" fmla="*/ 2147483647 w 4539"/>
                  <a:gd name="T35" fmla="*/ 2147483647 h 6191"/>
                  <a:gd name="T36" fmla="*/ 2147483647 w 4539"/>
                  <a:gd name="T37" fmla="*/ 2147483647 h 6191"/>
                  <a:gd name="T38" fmla="*/ 2147483647 w 4539"/>
                  <a:gd name="T39" fmla="*/ 2147483647 h 6191"/>
                  <a:gd name="T40" fmla="*/ 2147483647 w 4539"/>
                  <a:gd name="T41" fmla="*/ 2147483647 h 6191"/>
                  <a:gd name="T42" fmla="*/ 2147483647 w 4539"/>
                  <a:gd name="T43" fmla="*/ 2147483647 h 6191"/>
                  <a:gd name="T44" fmla="*/ 2147483647 w 4539"/>
                  <a:gd name="T45" fmla="*/ 2147483647 h 6191"/>
                  <a:gd name="T46" fmla="*/ 2147483647 w 4539"/>
                  <a:gd name="T47" fmla="*/ 2147483647 h 6191"/>
                  <a:gd name="T48" fmla="*/ 2147483647 w 4539"/>
                  <a:gd name="T49" fmla="*/ 2147483647 h 6191"/>
                  <a:gd name="T50" fmla="*/ 2147483647 w 4539"/>
                  <a:gd name="T51" fmla="*/ 2147483647 h 6191"/>
                  <a:gd name="T52" fmla="*/ 2147483647 w 4539"/>
                  <a:gd name="T53" fmla="*/ 2147483647 h 6191"/>
                  <a:gd name="T54" fmla="*/ 2147483647 w 4539"/>
                  <a:gd name="T55" fmla="*/ 2147483647 h 6191"/>
                  <a:gd name="T56" fmla="*/ 2147483647 w 4539"/>
                  <a:gd name="T57" fmla="*/ 2147483647 h 6191"/>
                  <a:gd name="T58" fmla="*/ 2147483647 w 4539"/>
                  <a:gd name="T59" fmla="*/ 2147483647 h 6191"/>
                  <a:gd name="T60" fmla="*/ 2147483647 w 4539"/>
                  <a:gd name="T61" fmla="*/ 2147483647 h 6191"/>
                  <a:gd name="T62" fmla="*/ 2147483647 w 4539"/>
                  <a:gd name="T63" fmla="*/ 2147483647 h 6191"/>
                  <a:gd name="T64" fmla="*/ 2147483647 w 4539"/>
                  <a:gd name="T65" fmla="*/ 2147483647 h 6191"/>
                  <a:gd name="T66" fmla="*/ 2147483647 w 4539"/>
                  <a:gd name="T67" fmla="*/ 2147483647 h 6191"/>
                  <a:gd name="T68" fmla="*/ 2147483647 w 4539"/>
                  <a:gd name="T69" fmla="*/ 2147483647 h 6191"/>
                  <a:gd name="T70" fmla="*/ 2147483647 w 4539"/>
                  <a:gd name="T71" fmla="*/ 2147483647 h 6191"/>
                  <a:gd name="T72" fmla="*/ 2147483647 w 4539"/>
                  <a:gd name="T73" fmla="*/ 2147483647 h 6191"/>
                  <a:gd name="T74" fmla="*/ 2147483647 w 4539"/>
                  <a:gd name="T75" fmla="*/ 2147483647 h 6191"/>
                  <a:gd name="T76" fmla="*/ 2147483647 w 4539"/>
                  <a:gd name="T77" fmla="*/ 2147483647 h 6191"/>
                  <a:gd name="T78" fmla="*/ 2147483647 w 4539"/>
                  <a:gd name="T79" fmla="*/ 2147483647 h 6191"/>
                  <a:gd name="T80" fmla="*/ 2147483647 w 4539"/>
                  <a:gd name="T81" fmla="*/ 2147483647 h 6191"/>
                  <a:gd name="T82" fmla="*/ 2147483647 w 4539"/>
                  <a:gd name="T83" fmla="*/ 2147483647 h 6191"/>
                  <a:gd name="T84" fmla="*/ 2147483647 w 4539"/>
                  <a:gd name="T85" fmla="*/ 2147483647 h 6191"/>
                  <a:gd name="T86" fmla="*/ 2147483647 w 4539"/>
                  <a:gd name="T87" fmla="*/ 2147483647 h 6191"/>
                  <a:gd name="T88" fmla="*/ 2147483647 w 4539"/>
                  <a:gd name="T89" fmla="*/ 2147483647 h 6191"/>
                  <a:gd name="T90" fmla="*/ 2147483647 w 4539"/>
                  <a:gd name="T91" fmla="*/ 2147483647 h 6191"/>
                  <a:gd name="T92" fmla="*/ 2147483647 w 4539"/>
                  <a:gd name="T93" fmla="*/ 2147483647 h 6191"/>
                  <a:gd name="T94" fmla="*/ 2147483647 w 4539"/>
                  <a:gd name="T95" fmla="*/ 2147483647 h 6191"/>
                  <a:gd name="T96" fmla="*/ 2147483647 w 4539"/>
                  <a:gd name="T97" fmla="*/ 2147483647 h 6191"/>
                  <a:gd name="T98" fmla="*/ 2147483647 w 4539"/>
                  <a:gd name="T99" fmla="*/ 2147483647 h 6191"/>
                  <a:gd name="T100" fmla="*/ 2147483647 w 4539"/>
                  <a:gd name="T101" fmla="*/ 2147483647 h 6191"/>
                  <a:gd name="T102" fmla="*/ 2147483647 w 4539"/>
                  <a:gd name="T103" fmla="*/ 2147483647 h 6191"/>
                  <a:gd name="T104" fmla="*/ 2147483647 w 4539"/>
                  <a:gd name="T105" fmla="*/ 2147483647 h 6191"/>
                  <a:gd name="T106" fmla="*/ 2147483647 w 4539"/>
                  <a:gd name="T107" fmla="*/ 2147483647 h 6191"/>
                  <a:gd name="T108" fmla="*/ 2147483647 w 4539"/>
                  <a:gd name="T109" fmla="*/ 2147483647 h 6191"/>
                  <a:gd name="T110" fmla="*/ 2147483647 w 4539"/>
                  <a:gd name="T111" fmla="*/ 2147483647 h 6191"/>
                  <a:gd name="T112" fmla="*/ 0 w 4539"/>
                  <a:gd name="T113" fmla="*/ 2147483647 h 61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39"/>
                  <a:gd name="T172" fmla="*/ 0 h 6191"/>
                  <a:gd name="T173" fmla="*/ 4539 w 4539"/>
                  <a:gd name="T174" fmla="*/ 6191 h 61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39" h="6191">
                    <a:moveTo>
                      <a:pt x="0" y="6191"/>
                    </a:moveTo>
                    <a:lnTo>
                      <a:pt x="0" y="0"/>
                    </a:lnTo>
                    <a:lnTo>
                      <a:pt x="3814" y="0"/>
                    </a:lnTo>
                    <a:lnTo>
                      <a:pt x="3863" y="9"/>
                    </a:lnTo>
                    <a:lnTo>
                      <a:pt x="3912" y="27"/>
                    </a:lnTo>
                    <a:lnTo>
                      <a:pt x="3958" y="51"/>
                    </a:lnTo>
                    <a:lnTo>
                      <a:pt x="4000" y="84"/>
                    </a:lnTo>
                    <a:lnTo>
                      <a:pt x="4034" y="122"/>
                    </a:lnTo>
                    <a:lnTo>
                      <a:pt x="4062" y="167"/>
                    </a:lnTo>
                    <a:lnTo>
                      <a:pt x="4081" y="216"/>
                    </a:lnTo>
                    <a:lnTo>
                      <a:pt x="4090" y="275"/>
                    </a:lnTo>
                    <a:lnTo>
                      <a:pt x="4093" y="376"/>
                    </a:lnTo>
                    <a:lnTo>
                      <a:pt x="4093" y="2483"/>
                    </a:lnTo>
                    <a:lnTo>
                      <a:pt x="4101" y="2541"/>
                    </a:lnTo>
                    <a:lnTo>
                      <a:pt x="4117" y="2597"/>
                    </a:lnTo>
                    <a:lnTo>
                      <a:pt x="4143" y="2649"/>
                    </a:lnTo>
                    <a:lnTo>
                      <a:pt x="4175" y="2696"/>
                    </a:lnTo>
                    <a:lnTo>
                      <a:pt x="4215" y="2737"/>
                    </a:lnTo>
                    <a:lnTo>
                      <a:pt x="4265" y="2771"/>
                    </a:lnTo>
                    <a:lnTo>
                      <a:pt x="4314" y="2799"/>
                    </a:lnTo>
                    <a:lnTo>
                      <a:pt x="4359" y="2820"/>
                    </a:lnTo>
                    <a:lnTo>
                      <a:pt x="4404" y="2849"/>
                    </a:lnTo>
                    <a:lnTo>
                      <a:pt x="4444" y="2878"/>
                    </a:lnTo>
                    <a:lnTo>
                      <a:pt x="4480" y="2917"/>
                    </a:lnTo>
                    <a:lnTo>
                      <a:pt x="4507" y="2963"/>
                    </a:lnTo>
                    <a:lnTo>
                      <a:pt x="4525" y="3010"/>
                    </a:lnTo>
                    <a:lnTo>
                      <a:pt x="4532" y="3068"/>
                    </a:lnTo>
                    <a:lnTo>
                      <a:pt x="4539" y="3170"/>
                    </a:lnTo>
                    <a:lnTo>
                      <a:pt x="4539" y="5537"/>
                    </a:lnTo>
                    <a:lnTo>
                      <a:pt x="4539" y="5574"/>
                    </a:lnTo>
                    <a:lnTo>
                      <a:pt x="4537" y="5594"/>
                    </a:lnTo>
                    <a:lnTo>
                      <a:pt x="4534" y="5613"/>
                    </a:lnTo>
                    <a:lnTo>
                      <a:pt x="4531" y="5632"/>
                    </a:lnTo>
                    <a:lnTo>
                      <a:pt x="4526" y="5651"/>
                    </a:lnTo>
                    <a:lnTo>
                      <a:pt x="4513" y="5687"/>
                    </a:lnTo>
                    <a:lnTo>
                      <a:pt x="4495" y="5723"/>
                    </a:lnTo>
                    <a:lnTo>
                      <a:pt x="4470" y="5753"/>
                    </a:lnTo>
                    <a:lnTo>
                      <a:pt x="4442" y="5780"/>
                    </a:lnTo>
                    <a:lnTo>
                      <a:pt x="4413" y="5805"/>
                    </a:lnTo>
                    <a:lnTo>
                      <a:pt x="4394" y="5815"/>
                    </a:lnTo>
                    <a:lnTo>
                      <a:pt x="4378" y="5823"/>
                    </a:lnTo>
                    <a:lnTo>
                      <a:pt x="4361" y="5829"/>
                    </a:lnTo>
                    <a:lnTo>
                      <a:pt x="4340" y="5836"/>
                    </a:lnTo>
                    <a:lnTo>
                      <a:pt x="4319" y="5839"/>
                    </a:lnTo>
                    <a:lnTo>
                      <a:pt x="4283" y="5849"/>
                    </a:lnTo>
                    <a:lnTo>
                      <a:pt x="4245" y="5858"/>
                    </a:lnTo>
                    <a:lnTo>
                      <a:pt x="4208" y="5874"/>
                    </a:lnTo>
                    <a:lnTo>
                      <a:pt x="4173" y="5894"/>
                    </a:lnTo>
                    <a:lnTo>
                      <a:pt x="4143" y="5921"/>
                    </a:lnTo>
                    <a:lnTo>
                      <a:pt x="4116" y="5949"/>
                    </a:lnTo>
                    <a:lnTo>
                      <a:pt x="4093" y="5981"/>
                    </a:lnTo>
                    <a:lnTo>
                      <a:pt x="4074" y="6017"/>
                    </a:lnTo>
                    <a:lnTo>
                      <a:pt x="4062" y="6056"/>
                    </a:lnTo>
                    <a:lnTo>
                      <a:pt x="4054" y="6096"/>
                    </a:lnTo>
                    <a:lnTo>
                      <a:pt x="4052" y="6135"/>
                    </a:lnTo>
                    <a:lnTo>
                      <a:pt x="4052" y="6191"/>
                    </a:lnTo>
                    <a:lnTo>
                      <a:pt x="0" y="6191"/>
                    </a:lnTo>
                    <a:close/>
                  </a:path>
                </a:pathLst>
              </a:custGeom>
              <a:solidFill>
                <a:srgbClr val="C8D8E6"/>
              </a:solidFill>
              <a:ln w="0">
                <a:solidFill>
                  <a:srgbClr val="2A527E"/>
                </a:solidFill>
                <a:round/>
                <a:headEnd/>
                <a:tailEnd/>
              </a:ln>
            </p:spPr>
            <p:txBody>
              <a:bodyPr/>
              <a:lstStyle/>
              <a:p>
                <a:endParaRPr lang="en-US" dirty="0">
                  <a:solidFill>
                    <a:srgbClr val="000000"/>
                  </a:solidFill>
                  <a:latin typeface="Arial"/>
                </a:endParaRPr>
              </a:p>
            </p:txBody>
          </p:sp>
        </p:grpSp>
        <p:grpSp>
          <p:nvGrpSpPr>
            <p:cNvPr id="16" name="Group 21"/>
            <p:cNvGrpSpPr>
              <a:grpSpLocks/>
            </p:cNvGrpSpPr>
            <p:nvPr/>
          </p:nvGrpSpPr>
          <p:grpSpPr bwMode="auto">
            <a:xfrm rot="5400000">
              <a:off x="5507832" y="4214020"/>
              <a:ext cx="2849563" cy="2130425"/>
              <a:chOff x="304800" y="990600"/>
              <a:chExt cx="3276601" cy="2859086"/>
            </a:xfrm>
          </p:grpSpPr>
          <p:sp>
            <p:nvSpPr>
              <p:cNvPr id="17" name="Freeform 8"/>
              <p:cNvSpPr>
                <a:spLocks/>
              </p:cNvSpPr>
              <p:nvPr/>
            </p:nvSpPr>
            <p:spPr bwMode="auto">
              <a:xfrm rot="-5400000">
                <a:off x="1510506" y="-215106"/>
                <a:ext cx="863600" cy="3275012"/>
              </a:xfrm>
              <a:custGeom>
                <a:avLst/>
                <a:gdLst>
                  <a:gd name="T0" fmla="*/ 2147483647 w 1632"/>
                  <a:gd name="T1" fmla="*/ 2147483647 h 6191"/>
                  <a:gd name="T2" fmla="*/ 2147483647 w 1632"/>
                  <a:gd name="T3" fmla="*/ 2147483647 h 6191"/>
                  <a:gd name="T4" fmla="*/ 2147483647 w 1632"/>
                  <a:gd name="T5" fmla="*/ 2147483647 h 6191"/>
                  <a:gd name="T6" fmla="*/ 2147483647 w 1632"/>
                  <a:gd name="T7" fmla="*/ 2147483647 h 6191"/>
                  <a:gd name="T8" fmla="*/ 2147483647 w 1632"/>
                  <a:gd name="T9" fmla="*/ 2147483647 h 6191"/>
                  <a:gd name="T10" fmla="*/ 2147483647 w 1632"/>
                  <a:gd name="T11" fmla="*/ 2147483647 h 6191"/>
                  <a:gd name="T12" fmla="*/ 2147483647 w 1632"/>
                  <a:gd name="T13" fmla="*/ 2147483647 h 6191"/>
                  <a:gd name="T14" fmla="*/ 2147483647 w 1632"/>
                  <a:gd name="T15" fmla="*/ 2147483647 h 6191"/>
                  <a:gd name="T16" fmla="*/ 2147483647 w 1632"/>
                  <a:gd name="T17" fmla="*/ 2147483647 h 6191"/>
                  <a:gd name="T18" fmla="*/ 2147483647 w 1632"/>
                  <a:gd name="T19" fmla="*/ 2147483647 h 6191"/>
                  <a:gd name="T20" fmla="*/ 2147483647 w 1632"/>
                  <a:gd name="T21" fmla="*/ 2147483647 h 6191"/>
                  <a:gd name="T22" fmla="*/ 2147483647 w 1632"/>
                  <a:gd name="T23" fmla="*/ 2147483647 h 6191"/>
                  <a:gd name="T24" fmla="*/ 2147483647 w 1632"/>
                  <a:gd name="T25" fmla="*/ 2147483647 h 6191"/>
                  <a:gd name="T26" fmla="*/ 2147483647 w 1632"/>
                  <a:gd name="T27" fmla="*/ 2147483647 h 6191"/>
                  <a:gd name="T28" fmla="*/ 2147483647 w 1632"/>
                  <a:gd name="T29" fmla="*/ 2147483647 h 6191"/>
                  <a:gd name="T30" fmla="*/ 2147483647 w 1632"/>
                  <a:gd name="T31" fmla="*/ 2147483647 h 6191"/>
                  <a:gd name="T32" fmla="*/ 2147483647 w 1632"/>
                  <a:gd name="T33" fmla="*/ 2147483647 h 6191"/>
                  <a:gd name="T34" fmla="*/ 2147483647 w 1632"/>
                  <a:gd name="T35" fmla="*/ 2147483647 h 6191"/>
                  <a:gd name="T36" fmla="*/ 2147483647 w 1632"/>
                  <a:gd name="T37" fmla="*/ 2147483647 h 6191"/>
                  <a:gd name="T38" fmla="*/ 2147483647 w 1632"/>
                  <a:gd name="T39" fmla="*/ 2147483647 h 6191"/>
                  <a:gd name="T40" fmla="*/ 2147483647 w 1632"/>
                  <a:gd name="T41" fmla="*/ 0 h 6191"/>
                  <a:gd name="T42" fmla="*/ 2147483647 w 1632"/>
                  <a:gd name="T43" fmla="*/ 2147483647 h 6191"/>
                  <a:gd name="T44" fmla="*/ 2147483647 w 1632"/>
                  <a:gd name="T45" fmla="*/ 2147483647 h 6191"/>
                  <a:gd name="T46" fmla="*/ 2147483647 w 1632"/>
                  <a:gd name="T47" fmla="*/ 2147483647 h 6191"/>
                  <a:gd name="T48" fmla="*/ 2147483647 w 1632"/>
                  <a:gd name="T49" fmla="*/ 2147483647 h 6191"/>
                  <a:gd name="T50" fmla="*/ 2147483647 w 1632"/>
                  <a:gd name="T51" fmla="*/ 2147483647 h 6191"/>
                  <a:gd name="T52" fmla="*/ 2147483647 w 1632"/>
                  <a:gd name="T53" fmla="*/ 2147483647 h 6191"/>
                  <a:gd name="T54" fmla="*/ 2147483647 w 1632"/>
                  <a:gd name="T55" fmla="*/ 2147483647 h 6191"/>
                  <a:gd name="T56" fmla="*/ 2147483647 w 1632"/>
                  <a:gd name="T57" fmla="*/ 2147483647 h 6191"/>
                  <a:gd name="T58" fmla="*/ 2147483647 w 1632"/>
                  <a:gd name="T59" fmla="*/ 2147483647 h 6191"/>
                  <a:gd name="T60" fmla="*/ 2147483647 w 1632"/>
                  <a:gd name="T61" fmla="*/ 2147483647 h 6191"/>
                  <a:gd name="T62" fmla="*/ 2147483647 w 1632"/>
                  <a:gd name="T63" fmla="*/ 2147483647 h 6191"/>
                  <a:gd name="T64" fmla="*/ 2147483647 w 1632"/>
                  <a:gd name="T65" fmla="*/ 2147483647 h 6191"/>
                  <a:gd name="T66" fmla="*/ 2147483647 w 1632"/>
                  <a:gd name="T67" fmla="*/ 2147483647 h 6191"/>
                  <a:gd name="T68" fmla="*/ 2147483647 w 1632"/>
                  <a:gd name="T69" fmla="*/ 2147483647 h 6191"/>
                  <a:gd name="T70" fmla="*/ 2147483647 w 1632"/>
                  <a:gd name="T71" fmla="*/ 2147483647 h 6191"/>
                  <a:gd name="T72" fmla="*/ 2147483647 w 1632"/>
                  <a:gd name="T73" fmla="*/ 2147483647 h 6191"/>
                  <a:gd name="T74" fmla="*/ 2147483647 w 1632"/>
                  <a:gd name="T75" fmla="*/ 2147483647 h 6191"/>
                  <a:gd name="T76" fmla="*/ 2147483647 w 1632"/>
                  <a:gd name="T77" fmla="*/ 2147483647 h 6191"/>
                  <a:gd name="T78" fmla="*/ 2147483647 w 1632"/>
                  <a:gd name="T79" fmla="*/ 2147483647 h 6191"/>
                  <a:gd name="T80" fmla="*/ 2147483647 w 1632"/>
                  <a:gd name="T81" fmla="*/ 2147483647 h 6191"/>
                  <a:gd name="T82" fmla="*/ 2147483647 w 1632"/>
                  <a:gd name="T83" fmla="*/ 2147483647 h 6191"/>
                  <a:gd name="T84" fmla="*/ 2147483647 w 1632"/>
                  <a:gd name="T85" fmla="*/ 2147483647 h 6191"/>
                  <a:gd name="T86" fmla="*/ 2147483647 w 1632"/>
                  <a:gd name="T87" fmla="*/ 2147483647 h 6191"/>
                  <a:gd name="T88" fmla="*/ 2147483647 w 1632"/>
                  <a:gd name="T89" fmla="*/ 2147483647 h 6191"/>
                  <a:gd name="T90" fmla="*/ 2147483647 w 1632"/>
                  <a:gd name="T91" fmla="*/ 2147483647 h 6191"/>
                  <a:gd name="T92" fmla="*/ 2147483647 w 1632"/>
                  <a:gd name="T93" fmla="*/ 2147483647 h 6191"/>
                  <a:gd name="T94" fmla="*/ 2147483647 w 1632"/>
                  <a:gd name="T95" fmla="*/ 2147483647 h 6191"/>
                  <a:gd name="T96" fmla="*/ 2147483647 w 1632"/>
                  <a:gd name="T97" fmla="*/ 2147483647 h 6191"/>
                  <a:gd name="T98" fmla="*/ 2147483647 w 1632"/>
                  <a:gd name="T99" fmla="*/ 2147483647 h 6191"/>
                  <a:gd name="T100" fmla="*/ 2147483647 w 1632"/>
                  <a:gd name="T101" fmla="*/ 2147483647 h 6191"/>
                  <a:gd name="T102" fmla="*/ 2147483647 w 1632"/>
                  <a:gd name="T103" fmla="*/ 2147483647 h 6191"/>
                  <a:gd name="T104" fmla="*/ 2147483647 w 1632"/>
                  <a:gd name="T105" fmla="*/ 2147483647 h 6191"/>
                  <a:gd name="T106" fmla="*/ 2147483647 w 1632"/>
                  <a:gd name="T107" fmla="*/ 2147483647 h 6191"/>
                  <a:gd name="T108" fmla="*/ 2147483647 w 1632"/>
                  <a:gd name="T109" fmla="*/ 2147483647 h 6191"/>
                  <a:gd name="T110" fmla="*/ 2147483647 w 1632"/>
                  <a:gd name="T111" fmla="*/ 2147483647 h 6191"/>
                  <a:gd name="T112" fmla="*/ 2147483647 w 1632"/>
                  <a:gd name="T113" fmla="*/ 2147483647 h 6191"/>
                  <a:gd name="T114" fmla="*/ 2147483647 w 1632"/>
                  <a:gd name="T115" fmla="*/ 2147483647 h 6191"/>
                  <a:gd name="T116" fmla="*/ 2147483647 w 1632"/>
                  <a:gd name="T117" fmla="*/ 2147483647 h 6191"/>
                  <a:gd name="T118" fmla="*/ 2147483647 w 1632"/>
                  <a:gd name="T119" fmla="*/ 2147483647 h 61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2"/>
                  <a:gd name="T181" fmla="*/ 0 h 6191"/>
                  <a:gd name="T182" fmla="*/ 1632 w 1632"/>
                  <a:gd name="T183" fmla="*/ 6191 h 619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2" h="6191">
                    <a:moveTo>
                      <a:pt x="960" y="3077"/>
                    </a:moveTo>
                    <a:lnTo>
                      <a:pt x="967" y="3019"/>
                    </a:lnTo>
                    <a:lnTo>
                      <a:pt x="985" y="2965"/>
                    </a:lnTo>
                    <a:lnTo>
                      <a:pt x="1011" y="2913"/>
                    </a:lnTo>
                    <a:lnTo>
                      <a:pt x="1045" y="2867"/>
                    </a:lnTo>
                    <a:lnTo>
                      <a:pt x="1086" y="2826"/>
                    </a:lnTo>
                    <a:lnTo>
                      <a:pt x="1134" y="2793"/>
                    </a:lnTo>
                    <a:lnTo>
                      <a:pt x="1185" y="2766"/>
                    </a:lnTo>
                    <a:lnTo>
                      <a:pt x="1239" y="2749"/>
                    </a:lnTo>
                    <a:lnTo>
                      <a:pt x="1271" y="2744"/>
                    </a:lnTo>
                    <a:lnTo>
                      <a:pt x="1329" y="2734"/>
                    </a:lnTo>
                    <a:lnTo>
                      <a:pt x="1361" y="2726"/>
                    </a:lnTo>
                    <a:lnTo>
                      <a:pt x="1388" y="2717"/>
                    </a:lnTo>
                    <a:lnTo>
                      <a:pt x="1417" y="2706"/>
                    </a:lnTo>
                    <a:lnTo>
                      <a:pt x="1438" y="2696"/>
                    </a:lnTo>
                    <a:lnTo>
                      <a:pt x="1486" y="2662"/>
                    </a:lnTo>
                    <a:lnTo>
                      <a:pt x="1528" y="2623"/>
                    </a:lnTo>
                    <a:lnTo>
                      <a:pt x="1563" y="2579"/>
                    </a:lnTo>
                    <a:lnTo>
                      <a:pt x="1593" y="2527"/>
                    </a:lnTo>
                    <a:lnTo>
                      <a:pt x="1611" y="2473"/>
                    </a:lnTo>
                    <a:lnTo>
                      <a:pt x="1623" y="2417"/>
                    </a:lnTo>
                    <a:lnTo>
                      <a:pt x="1632" y="2339"/>
                    </a:lnTo>
                    <a:lnTo>
                      <a:pt x="1632" y="640"/>
                    </a:lnTo>
                    <a:lnTo>
                      <a:pt x="1620" y="526"/>
                    </a:lnTo>
                    <a:lnTo>
                      <a:pt x="1606" y="471"/>
                    </a:lnTo>
                    <a:lnTo>
                      <a:pt x="1587" y="416"/>
                    </a:lnTo>
                    <a:lnTo>
                      <a:pt x="1559" y="366"/>
                    </a:lnTo>
                    <a:lnTo>
                      <a:pt x="1523" y="319"/>
                    </a:lnTo>
                    <a:lnTo>
                      <a:pt x="1482" y="282"/>
                    </a:lnTo>
                    <a:lnTo>
                      <a:pt x="1434" y="249"/>
                    </a:lnTo>
                    <a:lnTo>
                      <a:pt x="1381" y="224"/>
                    </a:lnTo>
                    <a:lnTo>
                      <a:pt x="1354" y="216"/>
                    </a:lnTo>
                    <a:lnTo>
                      <a:pt x="1326" y="208"/>
                    </a:lnTo>
                    <a:lnTo>
                      <a:pt x="1271" y="199"/>
                    </a:lnTo>
                    <a:lnTo>
                      <a:pt x="1249" y="197"/>
                    </a:lnTo>
                    <a:lnTo>
                      <a:pt x="1198" y="190"/>
                    </a:lnTo>
                    <a:lnTo>
                      <a:pt x="1150" y="177"/>
                    </a:lnTo>
                    <a:lnTo>
                      <a:pt x="1104" y="155"/>
                    </a:lnTo>
                    <a:lnTo>
                      <a:pt x="1064" y="124"/>
                    </a:lnTo>
                    <a:lnTo>
                      <a:pt x="1030" y="89"/>
                    </a:lnTo>
                    <a:lnTo>
                      <a:pt x="1002" y="45"/>
                    </a:lnTo>
                    <a:lnTo>
                      <a:pt x="982" y="0"/>
                    </a:lnTo>
                    <a:lnTo>
                      <a:pt x="0" y="0"/>
                    </a:lnTo>
                    <a:lnTo>
                      <a:pt x="48" y="10"/>
                    </a:lnTo>
                    <a:lnTo>
                      <a:pt x="98" y="27"/>
                    </a:lnTo>
                    <a:lnTo>
                      <a:pt x="144" y="52"/>
                    </a:lnTo>
                    <a:lnTo>
                      <a:pt x="185" y="85"/>
                    </a:lnTo>
                    <a:lnTo>
                      <a:pt x="220" y="123"/>
                    </a:lnTo>
                    <a:lnTo>
                      <a:pt x="247" y="168"/>
                    </a:lnTo>
                    <a:lnTo>
                      <a:pt x="266" y="217"/>
                    </a:lnTo>
                    <a:lnTo>
                      <a:pt x="276" y="275"/>
                    </a:lnTo>
                    <a:lnTo>
                      <a:pt x="278" y="376"/>
                    </a:lnTo>
                    <a:lnTo>
                      <a:pt x="278" y="2484"/>
                    </a:lnTo>
                    <a:lnTo>
                      <a:pt x="287" y="2541"/>
                    </a:lnTo>
                    <a:lnTo>
                      <a:pt x="303" y="2598"/>
                    </a:lnTo>
                    <a:lnTo>
                      <a:pt x="329" y="2650"/>
                    </a:lnTo>
                    <a:lnTo>
                      <a:pt x="361" y="2697"/>
                    </a:lnTo>
                    <a:lnTo>
                      <a:pt x="401" y="2737"/>
                    </a:lnTo>
                    <a:lnTo>
                      <a:pt x="451" y="2771"/>
                    </a:lnTo>
                    <a:lnTo>
                      <a:pt x="500" y="2799"/>
                    </a:lnTo>
                    <a:lnTo>
                      <a:pt x="544" y="2820"/>
                    </a:lnTo>
                    <a:lnTo>
                      <a:pt x="590" y="2849"/>
                    </a:lnTo>
                    <a:lnTo>
                      <a:pt x="630" y="2879"/>
                    </a:lnTo>
                    <a:lnTo>
                      <a:pt x="665" y="2917"/>
                    </a:lnTo>
                    <a:lnTo>
                      <a:pt x="693" y="2963"/>
                    </a:lnTo>
                    <a:lnTo>
                      <a:pt x="711" y="3010"/>
                    </a:lnTo>
                    <a:lnTo>
                      <a:pt x="718" y="3069"/>
                    </a:lnTo>
                    <a:lnTo>
                      <a:pt x="725" y="3171"/>
                    </a:lnTo>
                    <a:lnTo>
                      <a:pt x="725" y="5537"/>
                    </a:lnTo>
                    <a:lnTo>
                      <a:pt x="725" y="5574"/>
                    </a:lnTo>
                    <a:lnTo>
                      <a:pt x="722" y="5595"/>
                    </a:lnTo>
                    <a:lnTo>
                      <a:pt x="720" y="5614"/>
                    </a:lnTo>
                    <a:lnTo>
                      <a:pt x="717" y="5633"/>
                    </a:lnTo>
                    <a:lnTo>
                      <a:pt x="712" y="5651"/>
                    </a:lnTo>
                    <a:lnTo>
                      <a:pt x="699" y="5687"/>
                    </a:lnTo>
                    <a:lnTo>
                      <a:pt x="681" y="5723"/>
                    </a:lnTo>
                    <a:lnTo>
                      <a:pt x="656" y="5753"/>
                    </a:lnTo>
                    <a:lnTo>
                      <a:pt x="628" y="5781"/>
                    </a:lnTo>
                    <a:lnTo>
                      <a:pt x="599" y="5805"/>
                    </a:lnTo>
                    <a:lnTo>
                      <a:pt x="580" y="5815"/>
                    </a:lnTo>
                    <a:lnTo>
                      <a:pt x="564" y="5824"/>
                    </a:lnTo>
                    <a:lnTo>
                      <a:pt x="547" y="5830"/>
                    </a:lnTo>
                    <a:lnTo>
                      <a:pt x="526" y="5836"/>
                    </a:lnTo>
                    <a:lnTo>
                      <a:pt x="505" y="5840"/>
                    </a:lnTo>
                    <a:lnTo>
                      <a:pt x="469" y="5849"/>
                    </a:lnTo>
                    <a:lnTo>
                      <a:pt x="430" y="5859"/>
                    </a:lnTo>
                    <a:lnTo>
                      <a:pt x="393" y="5875"/>
                    </a:lnTo>
                    <a:lnTo>
                      <a:pt x="359" y="5895"/>
                    </a:lnTo>
                    <a:lnTo>
                      <a:pt x="329" y="5922"/>
                    </a:lnTo>
                    <a:lnTo>
                      <a:pt x="302" y="5949"/>
                    </a:lnTo>
                    <a:lnTo>
                      <a:pt x="278" y="5981"/>
                    </a:lnTo>
                    <a:lnTo>
                      <a:pt x="260" y="6017"/>
                    </a:lnTo>
                    <a:lnTo>
                      <a:pt x="247" y="6057"/>
                    </a:lnTo>
                    <a:lnTo>
                      <a:pt x="240" y="6096"/>
                    </a:lnTo>
                    <a:lnTo>
                      <a:pt x="237" y="6136"/>
                    </a:lnTo>
                    <a:lnTo>
                      <a:pt x="237" y="6191"/>
                    </a:lnTo>
                    <a:lnTo>
                      <a:pt x="452" y="6191"/>
                    </a:lnTo>
                    <a:lnTo>
                      <a:pt x="451" y="6152"/>
                    </a:lnTo>
                    <a:lnTo>
                      <a:pt x="453" y="6113"/>
                    </a:lnTo>
                    <a:lnTo>
                      <a:pt x="461" y="6075"/>
                    </a:lnTo>
                    <a:lnTo>
                      <a:pt x="476" y="6039"/>
                    </a:lnTo>
                    <a:lnTo>
                      <a:pt x="495" y="6005"/>
                    </a:lnTo>
                    <a:lnTo>
                      <a:pt x="519" y="5974"/>
                    </a:lnTo>
                    <a:lnTo>
                      <a:pt x="547" y="5945"/>
                    </a:lnTo>
                    <a:lnTo>
                      <a:pt x="580" y="5924"/>
                    </a:lnTo>
                    <a:lnTo>
                      <a:pt x="613" y="5905"/>
                    </a:lnTo>
                    <a:lnTo>
                      <a:pt x="650" y="5892"/>
                    </a:lnTo>
                    <a:lnTo>
                      <a:pt x="687" y="5882"/>
                    </a:lnTo>
                    <a:lnTo>
                      <a:pt x="725" y="5876"/>
                    </a:lnTo>
                    <a:lnTo>
                      <a:pt x="763" y="5869"/>
                    </a:lnTo>
                    <a:lnTo>
                      <a:pt x="801" y="5854"/>
                    </a:lnTo>
                    <a:lnTo>
                      <a:pt x="835" y="5834"/>
                    </a:lnTo>
                    <a:lnTo>
                      <a:pt x="866" y="5810"/>
                    </a:lnTo>
                    <a:lnTo>
                      <a:pt x="894" y="5784"/>
                    </a:lnTo>
                    <a:lnTo>
                      <a:pt x="918" y="5753"/>
                    </a:lnTo>
                    <a:lnTo>
                      <a:pt x="937" y="5717"/>
                    </a:lnTo>
                    <a:lnTo>
                      <a:pt x="950" y="5683"/>
                    </a:lnTo>
                    <a:lnTo>
                      <a:pt x="958" y="5642"/>
                    </a:lnTo>
                    <a:lnTo>
                      <a:pt x="960" y="5599"/>
                    </a:lnTo>
                    <a:lnTo>
                      <a:pt x="960" y="3077"/>
                    </a:lnTo>
                    <a:close/>
                  </a:path>
                </a:pathLst>
              </a:custGeom>
              <a:solidFill>
                <a:srgbClr val="FFC080"/>
              </a:solidFill>
              <a:ln w="0">
                <a:solidFill>
                  <a:srgbClr val="FFCC99"/>
                </a:solidFill>
                <a:round/>
                <a:headEnd/>
                <a:tailEnd/>
              </a:ln>
            </p:spPr>
            <p:txBody>
              <a:bodyPr/>
              <a:lstStyle/>
              <a:p>
                <a:endParaRPr lang="en-US" dirty="0">
                  <a:solidFill>
                    <a:srgbClr val="000000"/>
                  </a:solidFill>
                  <a:latin typeface="Arial"/>
                </a:endParaRPr>
              </a:p>
            </p:txBody>
          </p:sp>
          <p:sp>
            <p:nvSpPr>
              <p:cNvPr id="18" name="Freeform 7"/>
              <p:cNvSpPr>
                <a:spLocks/>
              </p:cNvSpPr>
              <p:nvPr/>
            </p:nvSpPr>
            <p:spPr bwMode="auto">
              <a:xfrm rot="-5400000">
                <a:off x="742157" y="1010443"/>
                <a:ext cx="2401887" cy="3276600"/>
              </a:xfrm>
              <a:custGeom>
                <a:avLst/>
                <a:gdLst>
                  <a:gd name="T0" fmla="*/ 0 w 4539"/>
                  <a:gd name="T1" fmla="*/ 2147483647 h 6191"/>
                  <a:gd name="T2" fmla="*/ 0 w 4539"/>
                  <a:gd name="T3" fmla="*/ 0 h 6191"/>
                  <a:gd name="T4" fmla="*/ 2147483647 w 4539"/>
                  <a:gd name="T5" fmla="*/ 0 h 6191"/>
                  <a:gd name="T6" fmla="*/ 2147483647 w 4539"/>
                  <a:gd name="T7" fmla="*/ 2147483647 h 6191"/>
                  <a:gd name="T8" fmla="*/ 2147483647 w 4539"/>
                  <a:gd name="T9" fmla="*/ 2147483647 h 6191"/>
                  <a:gd name="T10" fmla="*/ 2147483647 w 4539"/>
                  <a:gd name="T11" fmla="*/ 2147483647 h 6191"/>
                  <a:gd name="T12" fmla="*/ 2147483647 w 4539"/>
                  <a:gd name="T13" fmla="*/ 2147483647 h 6191"/>
                  <a:gd name="T14" fmla="*/ 2147483647 w 4539"/>
                  <a:gd name="T15" fmla="*/ 2147483647 h 6191"/>
                  <a:gd name="T16" fmla="*/ 2147483647 w 4539"/>
                  <a:gd name="T17" fmla="*/ 2147483647 h 6191"/>
                  <a:gd name="T18" fmla="*/ 2147483647 w 4539"/>
                  <a:gd name="T19" fmla="*/ 2147483647 h 6191"/>
                  <a:gd name="T20" fmla="*/ 2147483647 w 4539"/>
                  <a:gd name="T21" fmla="*/ 2147483647 h 6191"/>
                  <a:gd name="T22" fmla="*/ 2147483647 w 4539"/>
                  <a:gd name="T23" fmla="*/ 2147483647 h 6191"/>
                  <a:gd name="T24" fmla="*/ 2147483647 w 4539"/>
                  <a:gd name="T25" fmla="*/ 2147483647 h 6191"/>
                  <a:gd name="T26" fmla="*/ 2147483647 w 4539"/>
                  <a:gd name="T27" fmla="*/ 2147483647 h 6191"/>
                  <a:gd name="T28" fmla="*/ 2147483647 w 4539"/>
                  <a:gd name="T29" fmla="*/ 2147483647 h 6191"/>
                  <a:gd name="T30" fmla="*/ 2147483647 w 4539"/>
                  <a:gd name="T31" fmla="*/ 2147483647 h 6191"/>
                  <a:gd name="T32" fmla="*/ 2147483647 w 4539"/>
                  <a:gd name="T33" fmla="*/ 2147483647 h 6191"/>
                  <a:gd name="T34" fmla="*/ 2147483647 w 4539"/>
                  <a:gd name="T35" fmla="*/ 2147483647 h 6191"/>
                  <a:gd name="T36" fmla="*/ 2147483647 w 4539"/>
                  <a:gd name="T37" fmla="*/ 2147483647 h 6191"/>
                  <a:gd name="T38" fmla="*/ 2147483647 w 4539"/>
                  <a:gd name="T39" fmla="*/ 2147483647 h 6191"/>
                  <a:gd name="T40" fmla="*/ 2147483647 w 4539"/>
                  <a:gd name="T41" fmla="*/ 2147483647 h 6191"/>
                  <a:gd name="T42" fmla="*/ 2147483647 w 4539"/>
                  <a:gd name="T43" fmla="*/ 2147483647 h 6191"/>
                  <a:gd name="T44" fmla="*/ 2147483647 w 4539"/>
                  <a:gd name="T45" fmla="*/ 2147483647 h 6191"/>
                  <a:gd name="T46" fmla="*/ 2147483647 w 4539"/>
                  <a:gd name="T47" fmla="*/ 2147483647 h 6191"/>
                  <a:gd name="T48" fmla="*/ 2147483647 w 4539"/>
                  <a:gd name="T49" fmla="*/ 2147483647 h 6191"/>
                  <a:gd name="T50" fmla="*/ 2147483647 w 4539"/>
                  <a:gd name="T51" fmla="*/ 2147483647 h 6191"/>
                  <a:gd name="T52" fmla="*/ 2147483647 w 4539"/>
                  <a:gd name="T53" fmla="*/ 2147483647 h 6191"/>
                  <a:gd name="T54" fmla="*/ 2147483647 w 4539"/>
                  <a:gd name="T55" fmla="*/ 2147483647 h 6191"/>
                  <a:gd name="T56" fmla="*/ 2147483647 w 4539"/>
                  <a:gd name="T57" fmla="*/ 2147483647 h 6191"/>
                  <a:gd name="T58" fmla="*/ 2147483647 w 4539"/>
                  <a:gd name="T59" fmla="*/ 2147483647 h 6191"/>
                  <a:gd name="T60" fmla="*/ 2147483647 w 4539"/>
                  <a:gd name="T61" fmla="*/ 2147483647 h 6191"/>
                  <a:gd name="T62" fmla="*/ 2147483647 w 4539"/>
                  <a:gd name="T63" fmla="*/ 2147483647 h 6191"/>
                  <a:gd name="T64" fmla="*/ 2147483647 w 4539"/>
                  <a:gd name="T65" fmla="*/ 2147483647 h 6191"/>
                  <a:gd name="T66" fmla="*/ 2147483647 w 4539"/>
                  <a:gd name="T67" fmla="*/ 2147483647 h 6191"/>
                  <a:gd name="T68" fmla="*/ 2147483647 w 4539"/>
                  <a:gd name="T69" fmla="*/ 2147483647 h 6191"/>
                  <a:gd name="T70" fmla="*/ 2147483647 w 4539"/>
                  <a:gd name="T71" fmla="*/ 2147483647 h 6191"/>
                  <a:gd name="T72" fmla="*/ 2147483647 w 4539"/>
                  <a:gd name="T73" fmla="*/ 2147483647 h 6191"/>
                  <a:gd name="T74" fmla="*/ 2147483647 w 4539"/>
                  <a:gd name="T75" fmla="*/ 2147483647 h 6191"/>
                  <a:gd name="T76" fmla="*/ 2147483647 w 4539"/>
                  <a:gd name="T77" fmla="*/ 2147483647 h 6191"/>
                  <a:gd name="T78" fmla="*/ 2147483647 w 4539"/>
                  <a:gd name="T79" fmla="*/ 2147483647 h 6191"/>
                  <a:gd name="T80" fmla="*/ 2147483647 w 4539"/>
                  <a:gd name="T81" fmla="*/ 2147483647 h 6191"/>
                  <a:gd name="T82" fmla="*/ 2147483647 w 4539"/>
                  <a:gd name="T83" fmla="*/ 2147483647 h 6191"/>
                  <a:gd name="T84" fmla="*/ 2147483647 w 4539"/>
                  <a:gd name="T85" fmla="*/ 2147483647 h 6191"/>
                  <a:gd name="T86" fmla="*/ 2147483647 w 4539"/>
                  <a:gd name="T87" fmla="*/ 2147483647 h 6191"/>
                  <a:gd name="T88" fmla="*/ 2147483647 w 4539"/>
                  <a:gd name="T89" fmla="*/ 2147483647 h 6191"/>
                  <a:gd name="T90" fmla="*/ 2147483647 w 4539"/>
                  <a:gd name="T91" fmla="*/ 2147483647 h 6191"/>
                  <a:gd name="T92" fmla="*/ 2147483647 w 4539"/>
                  <a:gd name="T93" fmla="*/ 2147483647 h 6191"/>
                  <a:gd name="T94" fmla="*/ 2147483647 w 4539"/>
                  <a:gd name="T95" fmla="*/ 2147483647 h 6191"/>
                  <a:gd name="T96" fmla="*/ 2147483647 w 4539"/>
                  <a:gd name="T97" fmla="*/ 2147483647 h 6191"/>
                  <a:gd name="T98" fmla="*/ 2147483647 w 4539"/>
                  <a:gd name="T99" fmla="*/ 2147483647 h 6191"/>
                  <a:gd name="T100" fmla="*/ 2147483647 w 4539"/>
                  <a:gd name="T101" fmla="*/ 2147483647 h 6191"/>
                  <a:gd name="T102" fmla="*/ 2147483647 w 4539"/>
                  <a:gd name="T103" fmla="*/ 2147483647 h 6191"/>
                  <a:gd name="T104" fmla="*/ 2147483647 w 4539"/>
                  <a:gd name="T105" fmla="*/ 2147483647 h 6191"/>
                  <a:gd name="T106" fmla="*/ 2147483647 w 4539"/>
                  <a:gd name="T107" fmla="*/ 2147483647 h 6191"/>
                  <a:gd name="T108" fmla="*/ 2147483647 w 4539"/>
                  <a:gd name="T109" fmla="*/ 2147483647 h 6191"/>
                  <a:gd name="T110" fmla="*/ 2147483647 w 4539"/>
                  <a:gd name="T111" fmla="*/ 2147483647 h 6191"/>
                  <a:gd name="T112" fmla="*/ 0 w 4539"/>
                  <a:gd name="T113" fmla="*/ 2147483647 h 61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39"/>
                  <a:gd name="T172" fmla="*/ 0 h 6191"/>
                  <a:gd name="T173" fmla="*/ 4539 w 4539"/>
                  <a:gd name="T174" fmla="*/ 6191 h 619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39" h="6191">
                    <a:moveTo>
                      <a:pt x="0" y="6191"/>
                    </a:moveTo>
                    <a:lnTo>
                      <a:pt x="0" y="0"/>
                    </a:lnTo>
                    <a:lnTo>
                      <a:pt x="3814" y="0"/>
                    </a:lnTo>
                    <a:lnTo>
                      <a:pt x="3863" y="9"/>
                    </a:lnTo>
                    <a:lnTo>
                      <a:pt x="3912" y="27"/>
                    </a:lnTo>
                    <a:lnTo>
                      <a:pt x="3958" y="51"/>
                    </a:lnTo>
                    <a:lnTo>
                      <a:pt x="4000" y="84"/>
                    </a:lnTo>
                    <a:lnTo>
                      <a:pt x="4034" y="122"/>
                    </a:lnTo>
                    <a:lnTo>
                      <a:pt x="4062" y="167"/>
                    </a:lnTo>
                    <a:lnTo>
                      <a:pt x="4081" y="216"/>
                    </a:lnTo>
                    <a:lnTo>
                      <a:pt x="4090" y="275"/>
                    </a:lnTo>
                    <a:lnTo>
                      <a:pt x="4093" y="376"/>
                    </a:lnTo>
                    <a:lnTo>
                      <a:pt x="4093" y="2483"/>
                    </a:lnTo>
                    <a:lnTo>
                      <a:pt x="4101" y="2541"/>
                    </a:lnTo>
                    <a:lnTo>
                      <a:pt x="4117" y="2597"/>
                    </a:lnTo>
                    <a:lnTo>
                      <a:pt x="4143" y="2649"/>
                    </a:lnTo>
                    <a:lnTo>
                      <a:pt x="4175" y="2696"/>
                    </a:lnTo>
                    <a:lnTo>
                      <a:pt x="4215" y="2737"/>
                    </a:lnTo>
                    <a:lnTo>
                      <a:pt x="4265" y="2771"/>
                    </a:lnTo>
                    <a:lnTo>
                      <a:pt x="4314" y="2799"/>
                    </a:lnTo>
                    <a:lnTo>
                      <a:pt x="4359" y="2820"/>
                    </a:lnTo>
                    <a:lnTo>
                      <a:pt x="4404" y="2849"/>
                    </a:lnTo>
                    <a:lnTo>
                      <a:pt x="4444" y="2878"/>
                    </a:lnTo>
                    <a:lnTo>
                      <a:pt x="4480" y="2917"/>
                    </a:lnTo>
                    <a:lnTo>
                      <a:pt x="4507" y="2963"/>
                    </a:lnTo>
                    <a:lnTo>
                      <a:pt x="4525" y="3010"/>
                    </a:lnTo>
                    <a:lnTo>
                      <a:pt x="4532" y="3068"/>
                    </a:lnTo>
                    <a:lnTo>
                      <a:pt x="4539" y="3170"/>
                    </a:lnTo>
                    <a:lnTo>
                      <a:pt x="4539" y="5537"/>
                    </a:lnTo>
                    <a:lnTo>
                      <a:pt x="4539" y="5574"/>
                    </a:lnTo>
                    <a:lnTo>
                      <a:pt x="4537" y="5594"/>
                    </a:lnTo>
                    <a:lnTo>
                      <a:pt x="4534" y="5613"/>
                    </a:lnTo>
                    <a:lnTo>
                      <a:pt x="4531" y="5632"/>
                    </a:lnTo>
                    <a:lnTo>
                      <a:pt x="4526" y="5651"/>
                    </a:lnTo>
                    <a:lnTo>
                      <a:pt x="4513" y="5687"/>
                    </a:lnTo>
                    <a:lnTo>
                      <a:pt x="4495" y="5723"/>
                    </a:lnTo>
                    <a:lnTo>
                      <a:pt x="4470" y="5753"/>
                    </a:lnTo>
                    <a:lnTo>
                      <a:pt x="4442" y="5780"/>
                    </a:lnTo>
                    <a:lnTo>
                      <a:pt x="4413" y="5805"/>
                    </a:lnTo>
                    <a:lnTo>
                      <a:pt x="4394" y="5815"/>
                    </a:lnTo>
                    <a:lnTo>
                      <a:pt x="4378" y="5823"/>
                    </a:lnTo>
                    <a:lnTo>
                      <a:pt x="4361" y="5829"/>
                    </a:lnTo>
                    <a:lnTo>
                      <a:pt x="4340" y="5836"/>
                    </a:lnTo>
                    <a:lnTo>
                      <a:pt x="4319" y="5839"/>
                    </a:lnTo>
                    <a:lnTo>
                      <a:pt x="4283" y="5849"/>
                    </a:lnTo>
                    <a:lnTo>
                      <a:pt x="4245" y="5858"/>
                    </a:lnTo>
                    <a:lnTo>
                      <a:pt x="4208" y="5874"/>
                    </a:lnTo>
                    <a:lnTo>
                      <a:pt x="4173" y="5894"/>
                    </a:lnTo>
                    <a:lnTo>
                      <a:pt x="4143" y="5921"/>
                    </a:lnTo>
                    <a:lnTo>
                      <a:pt x="4116" y="5949"/>
                    </a:lnTo>
                    <a:lnTo>
                      <a:pt x="4093" y="5981"/>
                    </a:lnTo>
                    <a:lnTo>
                      <a:pt x="4074" y="6017"/>
                    </a:lnTo>
                    <a:lnTo>
                      <a:pt x="4062" y="6056"/>
                    </a:lnTo>
                    <a:lnTo>
                      <a:pt x="4054" y="6096"/>
                    </a:lnTo>
                    <a:lnTo>
                      <a:pt x="4052" y="6135"/>
                    </a:lnTo>
                    <a:lnTo>
                      <a:pt x="4052" y="6191"/>
                    </a:lnTo>
                    <a:lnTo>
                      <a:pt x="0" y="6191"/>
                    </a:lnTo>
                    <a:close/>
                  </a:path>
                </a:pathLst>
              </a:custGeom>
              <a:solidFill>
                <a:srgbClr val="FCE6CF"/>
              </a:solidFill>
              <a:ln w="0">
                <a:solidFill>
                  <a:srgbClr val="FFCC99"/>
                </a:solidFill>
                <a:round/>
                <a:headEnd/>
                <a:tailEnd/>
              </a:ln>
            </p:spPr>
            <p:txBody>
              <a:bodyPr/>
              <a:lstStyle/>
              <a:p>
                <a:endParaRPr lang="en-US" dirty="0">
                  <a:solidFill>
                    <a:srgbClr val="000000"/>
                  </a:solidFill>
                  <a:latin typeface="Arial"/>
                </a:endParaRPr>
              </a:p>
            </p:txBody>
          </p:sp>
        </p:grpSp>
        <p:sp>
          <p:nvSpPr>
            <p:cNvPr id="19" name="Right Arrow 49"/>
            <p:cNvSpPr>
              <a:spLocks noChangeArrowheads="1"/>
            </p:cNvSpPr>
            <p:nvPr/>
          </p:nvSpPr>
          <p:spPr bwMode="auto">
            <a:xfrm>
              <a:off x="5029200" y="1295400"/>
              <a:ext cx="3276600" cy="381000"/>
            </a:xfrm>
            <a:prstGeom prst="rightArrow">
              <a:avLst>
                <a:gd name="adj1" fmla="val 50000"/>
                <a:gd name="adj2" fmla="val 50007"/>
              </a:avLst>
            </a:prstGeom>
            <a:solidFill>
              <a:srgbClr val="C8D8E6"/>
            </a:solidFill>
            <a:ln w="0">
              <a:solidFill>
                <a:srgbClr val="2A527E"/>
              </a:solidFill>
              <a:round/>
              <a:headEnd/>
              <a:tailEnd/>
            </a:ln>
          </p:spPr>
          <p:txBody>
            <a:bodyPr/>
            <a:lstStyle/>
            <a:p>
              <a:endParaRPr lang="en-US" dirty="0">
                <a:solidFill>
                  <a:srgbClr val="000000"/>
                </a:solidFill>
                <a:latin typeface="Garamond" pitchFamily="18" charset="0"/>
              </a:endParaRPr>
            </a:p>
          </p:txBody>
        </p:sp>
        <p:sp>
          <p:nvSpPr>
            <p:cNvPr id="20" name="Right Arrow 50"/>
            <p:cNvSpPr>
              <a:spLocks noChangeArrowheads="1"/>
            </p:cNvSpPr>
            <p:nvPr/>
          </p:nvSpPr>
          <p:spPr bwMode="auto">
            <a:xfrm>
              <a:off x="5029200" y="2743200"/>
              <a:ext cx="2514600" cy="381000"/>
            </a:xfrm>
            <a:prstGeom prst="rightArrow">
              <a:avLst>
                <a:gd name="adj1" fmla="val 50000"/>
                <a:gd name="adj2" fmla="val 49989"/>
              </a:avLst>
            </a:prstGeom>
            <a:solidFill>
              <a:srgbClr val="FCE6CF"/>
            </a:solidFill>
            <a:ln w="0">
              <a:solidFill>
                <a:srgbClr val="FFCC99"/>
              </a:solidFill>
              <a:round/>
              <a:headEnd/>
              <a:tailEnd/>
            </a:ln>
          </p:spPr>
          <p:txBody>
            <a:bodyPr/>
            <a:lstStyle/>
            <a:p>
              <a:endParaRPr lang="en-US" dirty="0">
                <a:solidFill>
                  <a:srgbClr val="000000"/>
                </a:solidFill>
                <a:latin typeface="Garamond" pitchFamily="18" charset="0"/>
              </a:endParaRPr>
            </a:p>
          </p:txBody>
        </p:sp>
        <p:sp>
          <p:nvSpPr>
            <p:cNvPr id="21" name="Right Arrow 51"/>
            <p:cNvSpPr>
              <a:spLocks noChangeArrowheads="1"/>
            </p:cNvSpPr>
            <p:nvPr/>
          </p:nvSpPr>
          <p:spPr bwMode="auto">
            <a:xfrm>
              <a:off x="5105400" y="4267200"/>
              <a:ext cx="2057400" cy="381000"/>
            </a:xfrm>
            <a:prstGeom prst="rightArrow">
              <a:avLst>
                <a:gd name="adj1" fmla="val 50000"/>
                <a:gd name="adj2" fmla="val 50000"/>
              </a:avLst>
            </a:prstGeom>
            <a:solidFill>
              <a:srgbClr val="C8D8E6"/>
            </a:solidFill>
            <a:ln w="0">
              <a:solidFill>
                <a:srgbClr val="2A527E"/>
              </a:solidFill>
              <a:round/>
              <a:headEnd/>
              <a:tailEnd/>
            </a:ln>
          </p:spPr>
          <p:txBody>
            <a:bodyPr/>
            <a:lstStyle/>
            <a:p>
              <a:endParaRPr lang="en-US" dirty="0">
                <a:solidFill>
                  <a:srgbClr val="000000"/>
                </a:solidFill>
                <a:latin typeface="Garamond" pitchFamily="18" charset="0"/>
              </a:endParaRPr>
            </a:p>
          </p:txBody>
        </p:sp>
        <p:sp>
          <p:nvSpPr>
            <p:cNvPr id="23" name="TextBox 22"/>
            <p:cNvSpPr txBox="1"/>
            <p:nvPr/>
          </p:nvSpPr>
          <p:spPr>
            <a:xfrm rot="5400000">
              <a:off x="7474744" y="2809389"/>
              <a:ext cx="1524000" cy="477224"/>
            </a:xfrm>
            <a:prstGeom prst="rect">
              <a:avLst/>
            </a:prstGeom>
            <a:noFill/>
          </p:spPr>
          <p:txBody>
            <a:bodyPr>
              <a:spAutoFit/>
            </a:bodyPr>
            <a:lstStyle/>
            <a:p>
              <a:pPr algn="ctr" eaLnBrk="0" hangingPunct="0">
                <a:defRPr/>
              </a:pPr>
              <a:r>
                <a:rPr lang="en-US" sz="863" dirty="0">
                  <a:solidFill>
                    <a:srgbClr val="FFFFFF"/>
                  </a:solidFill>
                  <a:latin typeface="Courier" pitchFamily="49" charset="0"/>
                </a:rPr>
                <a:t>Programmatic, Financial…</a:t>
              </a:r>
            </a:p>
          </p:txBody>
        </p:sp>
        <p:sp>
          <p:nvSpPr>
            <p:cNvPr id="24" name="TextBox 23"/>
            <p:cNvSpPr txBox="1"/>
            <p:nvPr/>
          </p:nvSpPr>
          <p:spPr>
            <a:xfrm rot="5400000">
              <a:off x="7008018" y="4333389"/>
              <a:ext cx="1524000" cy="477224"/>
            </a:xfrm>
            <a:prstGeom prst="rect">
              <a:avLst/>
            </a:prstGeom>
            <a:noFill/>
          </p:spPr>
          <p:txBody>
            <a:bodyPr>
              <a:spAutoFit/>
            </a:bodyPr>
            <a:lstStyle/>
            <a:p>
              <a:pPr algn="ctr" eaLnBrk="0" hangingPunct="0">
                <a:defRPr/>
              </a:pPr>
              <a:r>
                <a:rPr lang="en-US" sz="863" dirty="0">
                  <a:solidFill>
                    <a:srgbClr val="000000"/>
                  </a:solidFill>
                  <a:latin typeface="Courier" pitchFamily="49" charset="0"/>
                </a:rPr>
                <a:t>Expenditure Documentation</a:t>
              </a:r>
            </a:p>
          </p:txBody>
        </p:sp>
      </p:grpSp>
      <p:sp>
        <p:nvSpPr>
          <p:cNvPr id="25" name="Slide Number Placeholder 3"/>
          <p:cNvSpPr txBox="1">
            <a:spLocks/>
          </p:cNvSpPr>
          <p:nvPr/>
        </p:nvSpPr>
        <p:spPr bwMode="auto">
          <a:xfrm>
            <a:off x="6286500" y="5541169"/>
            <a:ext cx="1600200" cy="357188"/>
          </a:xfrm>
          <a:prstGeom prst="rect">
            <a:avLst/>
          </a:prstGeom>
          <a:ln>
            <a:miter lim="800000"/>
            <a:headEnd/>
            <a:tailEnd/>
          </a:ln>
        </p:spPr>
        <p:txBody>
          <a:bodyPr vert="horz" wrap="square" lIns="68580" tIns="34290" rIns="68580" bIns="34290" numCol="1" anchor="t" anchorCtr="0" compatLnSpc="1">
            <a:prstTxWarp prst="textNoShape">
              <a:avLst/>
            </a:prstTxWarp>
          </a:bodyPr>
          <a:lstStyle>
            <a:lvl1pPr algn="r">
              <a:defRPr sz="1600">
                <a:solidFill>
                  <a:srgbClr val="F4F8FE"/>
                </a:solidFill>
              </a:defRPr>
            </a:lvl1pPr>
          </a:lstStyle>
          <a:p>
            <a:pPr>
              <a:defRPr/>
            </a:pPr>
            <a:r>
              <a:rPr lang="en-US" sz="1200" b="1" dirty="0">
                <a:latin typeface="Arial"/>
              </a:rPr>
              <a:t>Visual 7.21</a:t>
            </a:r>
          </a:p>
        </p:txBody>
      </p:sp>
      <p:grpSp>
        <p:nvGrpSpPr>
          <p:cNvPr id="26" name="Group 25" descr="&quot;&quot;"/>
          <p:cNvGrpSpPr/>
          <p:nvPr/>
        </p:nvGrpSpPr>
        <p:grpSpPr>
          <a:xfrm rot="5400000">
            <a:off x="7484516" y="1431366"/>
            <a:ext cx="822960" cy="342900"/>
            <a:chOff x="93278" y="2189"/>
            <a:chExt cx="1561393" cy="936835"/>
          </a:xfrm>
          <a:solidFill>
            <a:srgbClr val="2A527E"/>
          </a:solidFill>
        </p:grpSpPr>
        <p:sp>
          <p:nvSpPr>
            <p:cNvPr id="27" name="Rounded Rectangle 26"/>
            <p:cNvSpPr/>
            <p:nvPr/>
          </p:nvSpPr>
          <p:spPr>
            <a:xfrm>
              <a:off x="93278" y="2189"/>
              <a:ext cx="1561393" cy="936835"/>
            </a:xfrm>
            <a:prstGeom prst="roundRect">
              <a:avLst>
                <a:gd name="adj" fmla="val 10000"/>
              </a:avLst>
            </a:prstGeom>
            <a:grp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28" name="Rounded Rectangle 4"/>
            <p:cNvSpPr/>
            <p:nvPr/>
          </p:nvSpPr>
          <p:spPr>
            <a:xfrm>
              <a:off x="120717" y="29628"/>
              <a:ext cx="1506515" cy="881957"/>
            </a:xfrm>
            <a:prstGeom prst="rect">
              <a:avLst/>
            </a:prstGeom>
            <a:grpFill/>
          </p:spPr>
          <p:style>
            <a:lnRef idx="0">
              <a:scrgbClr r="0" g="0" b="0"/>
            </a:lnRef>
            <a:fillRef idx="0">
              <a:scrgbClr r="0" g="0" b="0"/>
            </a:fillRef>
            <a:effectRef idx="0">
              <a:scrgbClr r="0" g="0" b="0"/>
            </a:effectRef>
            <a:fontRef idx="minor">
              <a:schemeClr val="lt1"/>
            </a:fontRef>
          </p:style>
          <p:txBody>
            <a:bodyPr lIns="48578" tIns="48578" rIns="48578" bIns="48578" spcCol="1270" anchor="ctr"/>
            <a:lstStyle/>
            <a:p>
              <a:pPr algn="ctr" defTabSz="566738" eaLnBrk="0" hangingPunct="0">
                <a:lnSpc>
                  <a:spcPct val="90000"/>
                </a:lnSpc>
                <a:spcAft>
                  <a:spcPct val="35000"/>
                </a:spcAft>
                <a:defRPr/>
              </a:pPr>
              <a:r>
                <a:rPr lang="en-US" sz="675" dirty="0">
                  <a:solidFill>
                    <a:srgbClr val="FFFFFF"/>
                  </a:solidFill>
                </a:rPr>
                <a:t>Monitoring</a:t>
              </a:r>
            </a:p>
          </p:txBody>
        </p:sp>
      </p:grpSp>
      <p:sp>
        <p:nvSpPr>
          <p:cNvPr id="6" name="Slide Number Placeholder 5"/>
          <p:cNvSpPr>
            <a:spLocks noGrp="1"/>
          </p:cNvSpPr>
          <p:nvPr>
            <p:ph type="sldNum" sz="quarter" idx="4"/>
          </p:nvPr>
        </p:nvSpPr>
        <p:spPr/>
        <p:txBody>
          <a:bodyPr/>
          <a:lstStyle/>
          <a:p>
            <a:pPr>
              <a:defRPr/>
            </a:pPr>
            <a:fld id="{222D44D5-C119-4B8C-A723-C1CD63BE9503}" type="slidenum">
              <a:rPr lang="en-US" b="1" smtClean="0"/>
              <a:pPr>
                <a:defRPr/>
              </a:pPr>
              <a:t>18</a:t>
            </a:fld>
            <a:endParaRPr lang="en-US" b="1" dirty="0"/>
          </a:p>
        </p:txBody>
      </p:sp>
    </p:spTree>
    <p:extLst>
      <p:ext uri="{BB962C8B-B14F-4D97-AF65-F5344CB8AC3E}">
        <p14:creationId xmlns:p14="http://schemas.microsoft.com/office/powerpoint/2010/main" val="3613028433"/>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12725"/>
            <a:ext cx="7315200" cy="777875"/>
          </a:xfrm>
        </p:spPr>
        <p:txBody>
          <a:bodyPr/>
          <a:lstStyle/>
          <a:p>
            <a:r>
              <a:rPr lang="en-US" sz="3600" dirty="0"/>
              <a:t>FEMA Grant </a:t>
            </a:r>
            <a:r>
              <a:rPr lang="en-US" sz="3600" dirty="0">
                <a:solidFill>
                  <a:srgbClr val="003366"/>
                </a:solidFill>
              </a:rPr>
              <a:t>Process</a:t>
            </a:r>
            <a:r>
              <a:rPr lang="en-US" sz="3600" dirty="0"/>
              <a:t> Overview</a:t>
            </a:r>
          </a:p>
        </p:txBody>
      </p:sp>
      <p:grpSp>
        <p:nvGrpSpPr>
          <p:cNvPr id="3" name="Group 3" descr="graphic showing FEMA Grant Process Overview"/>
          <p:cNvGrpSpPr/>
          <p:nvPr/>
        </p:nvGrpSpPr>
        <p:grpSpPr>
          <a:xfrm>
            <a:off x="0" y="1066800"/>
            <a:ext cx="9204325" cy="4495800"/>
            <a:chOff x="76200" y="1295400"/>
            <a:chExt cx="9204325" cy="4495800"/>
          </a:xfrm>
        </p:grpSpPr>
        <p:grpSp>
          <p:nvGrpSpPr>
            <p:cNvPr id="2" name="Group 12"/>
            <p:cNvGrpSpPr>
              <a:grpSpLocks/>
            </p:cNvGrpSpPr>
            <p:nvPr/>
          </p:nvGrpSpPr>
          <p:grpSpPr bwMode="auto">
            <a:xfrm>
              <a:off x="246243" y="1295400"/>
              <a:ext cx="8873414" cy="1036638"/>
              <a:chOff x="191948" y="1779234"/>
              <a:chExt cx="8871933" cy="1036320"/>
            </a:xfrm>
          </p:grpSpPr>
          <p:sp>
            <p:nvSpPr>
              <p:cNvPr id="15" name="Freeform 10" descr="Dark blue box with white text&#10;Reads: Program Development and Eligibility&#10;" title="Program Development and Eligibility"/>
              <p:cNvSpPr/>
              <p:nvPr/>
            </p:nvSpPr>
            <p:spPr>
              <a:xfrm>
                <a:off x="191948" y="1779234"/>
                <a:ext cx="1712627" cy="1036320"/>
              </a:xfrm>
              <a:custGeom>
                <a:avLst/>
                <a:gdLst>
                  <a:gd name="connsiteX0" fmla="*/ 0 w 1712993"/>
                  <a:gd name="connsiteY0" fmla="*/ 172723 h 1036320"/>
                  <a:gd name="connsiteX1" fmla="*/ 50590 w 1712993"/>
                  <a:gd name="connsiteY1" fmla="*/ 50589 h 1036320"/>
                  <a:gd name="connsiteX2" fmla="*/ 172724 w 1712993"/>
                  <a:gd name="connsiteY2" fmla="*/ 0 h 1036320"/>
                  <a:gd name="connsiteX3" fmla="*/ 1540270 w 1712993"/>
                  <a:gd name="connsiteY3" fmla="*/ 0 h 1036320"/>
                  <a:gd name="connsiteX4" fmla="*/ 1662404 w 1712993"/>
                  <a:gd name="connsiteY4" fmla="*/ 50590 h 1036320"/>
                  <a:gd name="connsiteX5" fmla="*/ 1712993 w 1712993"/>
                  <a:gd name="connsiteY5" fmla="*/ 172724 h 1036320"/>
                  <a:gd name="connsiteX6" fmla="*/ 1712993 w 1712993"/>
                  <a:gd name="connsiteY6" fmla="*/ 863597 h 1036320"/>
                  <a:gd name="connsiteX7" fmla="*/ 1662404 w 1712993"/>
                  <a:gd name="connsiteY7" fmla="*/ 985731 h 1036320"/>
                  <a:gd name="connsiteX8" fmla="*/ 1540270 w 1712993"/>
                  <a:gd name="connsiteY8" fmla="*/ 1036320 h 1036320"/>
                  <a:gd name="connsiteX9" fmla="*/ 172723 w 1712993"/>
                  <a:gd name="connsiteY9" fmla="*/ 1036320 h 1036320"/>
                  <a:gd name="connsiteX10" fmla="*/ 50589 w 1712993"/>
                  <a:gd name="connsiteY10" fmla="*/ 985730 h 1036320"/>
                  <a:gd name="connsiteX11" fmla="*/ 0 w 1712993"/>
                  <a:gd name="connsiteY11" fmla="*/ 863596 h 1036320"/>
                  <a:gd name="connsiteX12" fmla="*/ 0 w 1712993"/>
                  <a:gd name="connsiteY12" fmla="*/ 172723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993" h="1036320">
                    <a:moveTo>
                      <a:pt x="0" y="172723"/>
                    </a:moveTo>
                    <a:cubicBezTo>
                      <a:pt x="0" y="126914"/>
                      <a:pt x="18198" y="82981"/>
                      <a:pt x="50590" y="50589"/>
                    </a:cubicBezTo>
                    <a:cubicBezTo>
                      <a:pt x="82982" y="18197"/>
                      <a:pt x="126915" y="0"/>
                      <a:pt x="172724" y="0"/>
                    </a:cubicBezTo>
                    <a:lnTo>
                      <a:pt x="1540270" y="0"/>
                    </a:lnTo>
                    <a:cubicBezTo>
                      <a:pt x="1586079" y="0"/>
                      <a:pt x="1630012" y="18198"/>
                      <a:pt x="1662404" y="50590"/>
                    </a:cubicBezTo>
                    <a:cubicBezTo>
                      <a:pt x="1694796" y="82982"/>
                      <a:pt x="1712993" y="126915"/>
                      <a:pt x="1712993" y="172724"/>
                    </a:cubicBezTo>
                    <a:lnTo>
                      <a:pt x="1712993" y="863597"/>
                    </a:lnTo>
                    <a:cubicBezTo>
                      <a:pt x="1712993" y="909406"/>
                      <a:pt x="1694795" y="953339"/>
                      <a:pt x="1662404" y="985731"/>
                    </a:cubicBezTo>
                    <a:cubicBezTo>
                      <a:pt x="1630012" y="1018123"/>
                      <a:pt x="1586079" y="1036320"/>
                      <a:pt x="1540270" y="1036320"/>
                    </a:cubicBezTo>
                    <a:lnTo>
                      <a:pt x="172723" y="1036320"/>
                    </a:lnTo>
                    <a:cubicBezTo>
                      <a:pt x="126914" y="1036320"/>
                      <a:pt x="82981" y="1018122"/>
                      <a:pt x="50589" y="985730"/>
                    </a:cubicBezTo>
                    <a:cubicBezTo>
                      <a:pt x="18197" y="953338"/>
                      <a:pt x="0" y="909405"/>
                      <a:pt x="0" y="863596"/>
                    </a:cubicBezTo>
                    <a:lnTo>
                      <a:pt x="0" y="172723"/>
                    </a:lnTo>
                    <a:close/>
                  </a:path>
                </a:pathLst>
              </a:custGeom>
              <a:solidFill>
                <a:srgbClr val="2A527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07739" tIns="107739" rIns="107739" bIns="107739" spcCol="1270" anchor="ctr"/>
              <a:lstStyle/>
              <a:p>
                <a:pPr algn="ctr" defTabSz="666750" eaLnBrk="0" hangingPunct="0">
                  <a:lnSpc>
                    <a:spcPct val="90000"/>
                  </a:lnSpc>
                  <a:spcAft>
                    <a:spcPct val="35000"/>
                  </a:spcAft>
                  <a:defRPr/>
                </a:pPr>
                <a:r>
                  <a:rPr lang="en-US" sz="1500" dirty="0"/>
                  <a:t>Program Development and Eligibility</a:t>
                </a:r>
              </a:p>
            </p:txBody>
          </p:sp>
          <p:sp>
            <p:nvSpPr>
              <p:cNvPr id="16" name="Freeform 11" descr="Dark blue box with white text&#10;Reads: Application Submission and Review&#10;" title="Application Submission and Review"/>
              <p:cNvSpPr/>
              <p:nvPr/>
            </p:nvSpPr>
            <p:spPr>
              <a:xfrm>
                <a:off x="1954655" y="1779234"/>
                <a:ext cx="1712626" cy="1036320"/>
              </a:xfrm>
              <a:custGeom>
                <a:avLst/>
                <a:gdLst>
                  <a:gd name="connsiteX0" fmla="*/ 0 w 1712993"/>
                  <a:gd name="connsiteY0" fmla="*/ 172723 h 1036320"/>
                  <a:gd name="connsiteX1" fmla="*/ 50590 w 1712993"/>
                  <a:gd name="connsiteY1" fmla="*/ 50589 h 1036320"/>
                  <a:gd name="connsiteX2" fmla="*/ 172724 w 1712993"/>
                  <a:gd name="connsiteY2" fmla="*/ 0 h 1036320"/>
                  <a:gd name="connsiteX3" fmla="*/ 1540270 w 1712993"/>
                  <a:gd name="connsiteY3" fmla="*/ 0 h 1036320"/>
                  <a:gd name="connsiteX4" fmla="*/ 1662404 w 1712993"/>
                  <a:gd name="connsiteY4" fmla="*/ 50590 h 1036320"/>
                  <a:gd name="connsiteX5" fmla="*/ 1712993 w 1712993"/>
                  <a:gd name="connsiteY5" fmla="*/ 172724 h 1036320"/>
                  <a:gd name="connsiteX6" fmla="*/ 1712993 w 1712993"/>
                  <a:gd name="connsiteY6" fmla="*/ 863597 h 1036320"/>
                  <a:gd name="connsiteX7" fmla="*/ 1662404 w 1712993"/>
                  <a:gd name="connsiteY7" fmla="*/ 985731 h 1036320"/>
                  <a:gd name="connsiteX8" fmla="*/ 1540270 w 1712993"/>
                  <a:gd name="connsiteY8" fmla="*/ 1036320 h 1036320"/>
                  <a:gd name="connsiteX9" fmla="*/ 172723 w 1712993"/>
                  <a:gd name="connsiteY9" fmla="*/ 1036320 h 1036320"/>
                  <a:gd name="connsiteX10" fmla="*/ 50589 w 1712993"/>
                  <a:gd name="connsiteY10" fmla="*/ 985730 h 1036320"/>
                  <a:gd name="connsiteX11" fmla="*/ 0 w 1712993"/>
                  <a:gd name="connsiteY11" fmla="*/ 863596 h 1036320"/>
                  <a:gd name="connsiteX12" fmla="*/ 0 w 1712993"/>
                  <a:gd name="connsiteY12" fmla="*/ 172723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993" h="1036320">
                    <a:moveTo>
                      <a:pt x="0" y="172723"/>
                    </a:moveTo>
                    <a:cubicBezTo>
                      <a:pt x="0" y="126914"/>
                      <a:pt x="18198" y="82981"/>
                      <a:pt x="50590" y="50589"/>
                    </a:cubicBezTo>
                    <a:cubicBezTo>
                      <a:pt x="82982" y="18197"/>
                      <a:pt x="126915" y="0"/>
                      <a:pt x="172724" y="0"/>
                    </a:cubicBezTo>
                    <a:lnTo>
                      <a:pt x="1540270" y="0"/>
                    </a:lnTo>
                    <a:cubicBezTo>
                      <a:pt x="1586079" y="0"/>
                      <a:pt x="1630012" y="18198"/>
                      <a:pt x="1662404" y="50590"/>
                    </a:cubicBezTo>
                    <a:cubicBezTo>
                      <a:pt x="1694796" y="82982"/>
                      <a:pt x="1712993" y="126915"/>
                      <a:pt x="1712993" y="172724"/>
                    </a:cubicBezTo>
                    <a:lnTo>
                      <a:pt x="1712993" y="863597"/>
                    </a:lnTo>
                    <a:cubicBezTo>
                      <a:pt x="1712993" y="909406"/>
                      <a:pt x="1694795" y="953339"/>
                      <a:pt x="1662404" y="985731"/>
                    </a:cubicBezTo>
                    <a:cubicBezTo>
                      <a:pt x="1630012" y="1018123"/>
                      <a:pt x="1586079" y="1036320"/>
                      <a:pt x="1540270" y="1036320"/>
                    </a:cubicBezTo>
                    <a:lnTo>
                      <a:pt x="172723" y="1036320"/>
                    </a:lnTo>
                    <a:cubicBezTo>
                      <a:pt x="126914" y="1036320"/>
                      <a:pt x="82981" y="1018122"/>
                      <a:pt x="50589" y="985730"/>
                    </a:cubicBezTo>
                    <a:cubicBezTo>
                      <a:pt x="18197" y="953338"/>
                      <a:pt x="0" y="909405"/>
                      <a:pt x="0" y="863596"/>
                    </a:cubicBezTo>
                    <a:lnTo>
                      <a:pt x="0" y="172723"/>
                    </a:lnTo>
                    <a:close/>
                  </a:path>
                </a:pathLst>
              </a:custGeom>
              <a:solidFill>
                <a:srgbClr val="2A527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07739" tIns="107739" rIns="107739" bIns="107739" spcCol="1270" anchor="ctr"/>
              <a:lstStyle/>
              <a:p>
                <a:pPr algn="ctr" defTabSz="666750" eaLnBrk="0" hangingPunct="0">
                  <a:lnSpc>
                    <a:spcPct val="90000"/>
                  </a:lnSpc>
                  <a:spcAft>
                    <a:spcPct val="35000"/>
                  </a:spcAft>
                  <a:defRPr/>
                </a:pPr>
                <a:r>
                  <a:rPr lang="en-US" sz="1500" dirty="0"/>
                  <a:t>Application Submission and Review</a:t>
                </a:r>
              </a:p>
            </p:txBody>
          </p:sp>
          <p:sp>
            <p:nvSpPr>
              <p:cNvPr id="18" name="Freeform 12" descr="Dark blue box with white text&#10;Reads: Award Determinations and Obligation&#10;" title="Award Determinations and Obligation"/>
              <p:cNvSpPr/>
              <p:nvPr/>
            </p:nvSpPr>
            <p:spPr>
              <a:xfrm>
                <a:off x="3752992" y="1779234"/>
                <a:ext cx="1714214" cy="1036320"/>
              </a:xfrm>
              <a:custGeom>
                <a:avLst/>
                <a:gdLst>
                  <a:gd name="connsiteX0" fmla="*/ 0 w 1712993"/>
                  <a:gd name="connsiteY0" fmla="*/ 172723 h 1036320"/>
                  <a:gd name="connsiteX1" fmla="*/ 50590 w 1712993"/>
                  <a:gd name="connsiteY1" fmla="*/ 50589 h 1036320"/>
                  <a:gd name="connsiteX2" fmla="*/ 172724 w 1712993"/>
                  <a:gd name="connsiteY2" fmla="*/ 0 h 1036320"/>
                  <a:gd name="connsiteX3" fmla="*/ 1540270 w 1712993"/>
                  <a:gd name="connsiteY3" fmla="*/ 0 h 1036320"/>
                  <a:gd name="connsiteX4" fmla="*/ 1662404 w 1712993"/>
                  <a:gd name="connsiteY4" fmla="*/ 50590 h 1036320"/>
                  <a:gd name="connsiteX5" fmla="*/ 1712993 w 1712993"/>
                  <a:gd name="connsiteY5" fmla="*/ 172724 h 1036320"/>
                  <a:gd name="connsiteX6" fmla="*/ 1712993 w 1712993"/>
                  <a:gd name="connsiteY6" fmla="*/ 863597 h 1036320"/>
                  <a:gd name="connsiteX7" fmla="*/ 1662404 w 1712993"/>
                  <a:gd name="connsiteY7" fmla="*/ 985731 h 1036320"/>
                  <a:gd name="connsiteX8" fmla="*/ 1540270 w 1712993"/>
                  <a:gd name="connsiteY8" fmla="*/ 1036320 h 1036320"/>
                  <a:gd name="connsiteX9" fmla="*/ 172723 w 1712993"/>
                  <a:gd name="connsiteY9" fmla="*/ 1036320 h 1036320"/>
                  <a:gd name="connsiteX10" fmla="*/ 50589 w 1712993"/>
                  <a:gd name="connsiteY10" fmla="*/ 985730 h 1036320"/>
                  <a:gd name="connsiteX11" fmla="*/ 0 w 1712993"/>
                  <a:gd name="connsiteY11" fmla="*/ 863596 h 1036320"/>
                  <a:gd name="connsiteX12" fmla="*/ 0 w 1712993"/>
                  <a:gd name="connsiteY12" fmla="*/ 172723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993" h="1036320">
                    <a:moveTo>
                      <a:pt x="0" y="172723"/>
                    </a:moveTo>
                    <a:cubicBezTo>
                      <a:pt x="0" y="126914"/>
                      <a:pt x="18198" y="82981"/>
                      <a:pt x="50590" y="50589"/>
                    </a:cubicBezTo>
                    <a:cubicBezTo>
                      <a:pt x="82982" y="18197"/>
                      <a:pt x="126915" y="0"/>
                      <a:pt x="172724" y="0"/>
                    </a:cubicBezTo>
                    <a:lnTo>
                      <a:pt x="1540270" y="0"/>
                    </a:lnTo>
                    <a:cubicBezTo>
                      <a:pt x="1586079" y="0"/>
                      <a:pt x="1630012" y="18198"/>
                      <a:pt x="1662404" y="50590"/>
                    </a:cubicBezTo>
                    <a:cubicBezTo>
                      <a:pt x="1694796" y="82982"/>
                      <a:pt x="1712993" y="126915"/>
                      <a:pt x="1712993" y="172724"/>
                    </a:cubicBezTo>
                    <a:lnTo>
                      <a:pt x="1712993" y="863597"/>
                    </a:lnTo>
                    <a:cubicBezTo>
                      <a:pt x="1712993" y="909406"/>
                      <a:pt x="1694795" y="953339"/>
                      <a:pt x="1662404" y="985731"/>
                    </a:cubicBezTo>
                    <a:cubicBezTo>
                      <a:pt x="1630012" y="1018123"/>
                      <a:pt x="1586079" y="1036320"/>
                      <a:pt x="1540270" y="1036320"/>
                    </a:cubicBezTo>
                    <a:lnTo>
                      <a:pt x="172723" y="1036320"/>
                    </a:lnTo>
                    <a:cubicBezTo>
                      <a:pt x="126914" y="1036320"/>
                      <a:pt x="82981" y="1018122"/>
                      <a:pt x="50589" y="985730"/>
                    </a:cubicBezTo>
                    <a:cubicBezTo>
                      <a:pt x="18197" y="953338"/>
                      <a:pt x="0" y="909405"/>
                      <a:pt x="0" y="863596"/>
                    </a:cubicBezTo>
                    <a:lnTo>
                      <a:pt x="0" y="172723"/>
                    </a:lnTo>
                    <a:close/>
                  </a:path>
                </a:pathLst>
              </a:custGeom>
              <a:solidFill>
                <a:srgbClr val="2A527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07739" tIns="107739" rIns="107739" bIns="107739" spcCol="1270" anchor="ctr"/>
              <a:lstStyle/>
              <a:p>
                <a:pPr algn="ctr" defTabSz="666750" eaLnBrk="0" hangingPunct="0">
                  <a:lnSpc>
                    <a:spcPct val="90000"/>
                  </a:lnSpc>
                  <a:spcAft>
                    <a:spcPct val="35000"/>
                  </a:spcAft>
                  <a:defRPr/>
                </a:pPr>
                <a:r>
                  <a:rPr lang="en-US" sz="1500" dirty="0"/>
                  <a:t>Award Determinations and Obligation</a:t>
                </a:r>
              </a:p>
            </p:txBody>
          </p:sp>
          <p:sp>
            <p:nvSpPr>
              <p:cNvPr id="19" name="Freeform 16" descr="Dark blue box with white text&#10;Reads: Program Implementation and Management&#10;" title="Program Implementation and Management"/>
              <p:cNvSpPr/>
              <p:nvPr/>
            </p:nvSpPr>
            <p:spPr>
              <a:xfrm>
                <a:off x="5552917" y="1779234"/>
                <a:ext cx="1712627" cy="1036320"/>
              </a:xfrm>
              <a:custGeom>
                <a:avLst/>
                <a:gdLst>
                  <a:gd name="connsiteX0" fmla="*/ 0 w 1712993"/>
                  <a:gd name="connsiteY0" fmla="*/ 172723 h 1036320"/>
                  <a:gd name="connsiteX1" fmla="*/ 50590 w 1712993"/>
                  <a:gd name="connsiteY1" fmla="*/ 50589 h 1036320"/>
                  <a:gd name="connsiteX2" fmla="*/ 172724 w 1712993"/>
                  <a:gd name="connsiteY2" fmla="*/ 0 h 1036320"/>
                  <a:gd name="connsiteX3" fmla="*/ 1540270 w 1712993"/>
                  <a:gd name="connsiteY3" fmla="*/ 0 h 1036320"/>
                  <a:gd name="connsiteX4" fmla="*/ 1662404 w 1712993"/>
                  <a:gd name="connsiteY4" fmla="*/ 50590 h 1036320"/>
                  <a:gd name="connsiteX5" fmla="*/ 1712993 w 1712993"/>
                  <a:gd name="connsiteY5" fmla="*/ 172724 h 1036320"/>
                  <a:gd name="connsiteX6" fmla="*/ 1712993 w 1712993"/>
                  <a:gd name="connsiteY6" fmla="*/ 863597 h 1036320"/>
                  <a:gd name="connsiteX7" fmla="*/ 1662404 w 1712993"/>
                  <a:gd name="connsiteY7" fmla="*/ 985731 h 1036320"/>
                  <a:gd name="connsiteX8" fmla="*/ 1540270 w 1712993"/>
                  <a:gd name="connsiteY8" fmla="*/ 1036320 h 1036320"/>
                  <a:gd name="connsiteX9" fmla="*/ 172723 w 1712993"/>
                  <a:gd name="connsiteY9" fmla="*/ 1036320 h 1036320"/>
                  <a:gd name="connsiteX10" fmla="*/ 50589 w 1712993"/>
                  <a:gd name="connsiteY10" fmla="*/ 985730 h 1036320"/>
                  <a:gd name="connsiteX11" fmla="*/ 0 w 1712993"/>
                  <a:gd name="connsiteY11" fmla="*/ 863596 h 1036320"/>
                  <a:gd name="connsiteX12" fmla="*/ 0 w 1712993"/>
                  <a:gd name="connsiteY12" fmla="*/ 172723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993" h="1036320">
                    <a:moveTo>
                      <a:pt x="0" y="172723"/>
                    </a:moveTo>
                    <a:cubicBezTo>
                      <a:pt x="0" y="126914"/>
                      <a:pt x="18198" y="82981"/>
                      <a:pt x="50590" y="50589"/>
                    </a:cubicBezTo>
                    <a:cubicBezTo>
                      <a:pt x="82982" y="18197"/>
                      <a:pt x="126915" y="0"/>
                      <a:pt x="172724" y="0"/>
                    </a:cubicBezTo>
                    <a:lnTo>
                      <a:pt x="1540270" y="0"/>
                    </a:lnTo>
                    <a:cubicBezTo>
                      <a:pt x="1586079" y="0"/>
                      <a:pt x="1630012" y="18198"/>
                      <a:pt x="1662404" y="50590"/>
                    </a:cubicBezTo>
                    <a:cubicBezTo>
                      <a:pt x="1694796" y="82982"/>
                      <a:pt x="1712993" y="126915"/>
                      <a:pt x="1712993" y="172724"/>
                    </a:cubicBezTo>
                    <a:lnTo>
                      <a:pt x="1712993" y="863597"/>
                    </a:lnTo>
                    <a:cubicBezTo>
                      <a:pt x="1712993" y="909406"/>
                      <a:pt x="1694795" y="953339"/>
                      <a:pt x="1662404" y="985731"/>
                    </a:cubicBezTo>
                    <a:cubicBezTo>
                      <a:pt x="1630012" y="1018123"/>
                      <a:pt x="1586079" y="1036320"/>
                      <a:pt x="1540270" y="1036320"/>
                    </a:cubicBezTo>
                    <a:lnTo>
                      <a:pt x="172723" y="1036320"/>
                    </a:lnTo>
                    <a:cubicBezTo>
                      <a:pt x="126914" y="1036320"/>
                      <a:pt x="82981" y="1018122"/>
                      <a:pt x="50589" y="985730"/>
                    </a:cubicBezTo>
                    <a:cubicBezTo>
                      <a:pt x="18197" y="953338"/>
                      <a:pt x="0" y="909405"/>
                      <a:pt x="0" y="863596"/>
                    </a:cubicBezTo>
                    <a:lnTo>
                      <a:pt x="0" y="172723"/>
                    </a:lnTo>
                    <a:close/>
                  </a:path>
                </a:pathLst>
              </a:custGeom>
              <a:solidFill>
                <a:srgbClr val="FF5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07739" tIns="107739" rIns="107739" bIns="107739" spcCol="1270" anchor="ctr"/>
              <a:lstStyle/>
              <a:p>
                <a:pPr algn="ctr" defTabSz="666750" eaLnBrk="0" hangingPunct="0">
                  <a:lnSpc>
                    <a:spcPct val="90000"/>
                  </a:lnSpc>
                  <a:spcAft>
                    <a:spcPct val="35000"/>
                  </a:spcAft>
                  <a:defRPr/>
                </a:pPr>
                <a:r>
                  <a:rPr lang="en-US" sz="1500" dirty="0"/>
                  <a:t>Program Implementation and Management</a:t>
                </a:r>
              </a:p>
            </p:txBody>
          </p:sp>
          <p:sp>
            <p:nvSpPr>
              <p:cNvPr id="20" name="Freeform 20" descr="Dark blue box with white text&#10;Reads: Evaluation and Closeout&#10;" title="Evaluation and Closeout"/>
              <p:cNvSpPr/>
              <p:nvPr/>
            </p:nvSpPr>
            <p:spPr>
              <a:xfrm>
                <a:off x="7351255" y="1779234"/>
                <a:ext cx="1712626" cy="1036320"/>
              </a:xfrm>
              <a:custGeom>
                <a:avLst/>
                <a:gdLst>
                  <a:gd name="connsiteX0" fmla="*/ 0 w 1712993"/>
                  <a:gd name="connsiteY0" fmla="*/ 172723 h 1036320"/>
                  <a:gd name="connsiteX1" fmla="*/ 50590 w 1712993"/>
                  <a:gd name="connsiteY1" fmla="*/ 50589 h 1036320"/>
                  <a:gd name="connsiteX2" fmla="*/ 172724 w 1712993"/>
                  <a:gd name="connsiteY2" fmla="*/ 0 h 1036320"/>
                  <a:gd name="connsiteX3" fmla="*/ 1540270 w 1712993"/>
                  <a:gd name="connsiteY3" fmla="*/ 0 h 1036320"/>
                  <a:gd name="connsiteX4" fmla="*/ 1662404 w 1712993"/>
                  <a:gd name="connsiteY4" fmla="*/ 50590 h 1036320"/>
                  <a:gd name="connsiteX5" fmla="*/ 1712993 w 1712993"/>
                  <a:gd name="connsiteY5" fmla="*/ 172724 h 1036320"/>
                  <a:gd name="connsiteX6" fmla="*/ 1712993 w 1712993"/>
                  <a:gd name="connsiteY6" fmla="*/ 863597 h 1036320"/>
                  <a:gd name="connsiteX7" fmla="*/ 1662404 w 1712993"/>
                  <a:gd name="connsiteY7" fmla="*/ 985731 h 1036320"/>
                  <a:gd name="connsiteX8" fmla="*/ 1540270 w 1712993"/>
                  <a:gd name="connsiteY8" fmla="*/ 1036320 h 1036320"/>
                  <a:gd name="connsiteX9" fmla="*/ 172723 w 1712993"/>
                  <a:gd name="connsiteY9" fmla="*/ 1036320 h 1036320"/>
                  <a:gd name="connsiteX10" fmla="*/ 50589 w 1712993"/>
                  <a:gd name="connsiteY10" fmla="*/ 985730 h 1036320"/>
                  <a:gd name="connsiteX11" fmla="*/ 0 w 1712993"/>
                  <a:gd name="connsiteY11" fmla="*/ 863596 h 1036320"/>
                  <a:gd name="connsiteX12" fmla="*/ 0 w 1712993"/>
                  <a:gd name="connsiteY12" fmla="*/ 172723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993" h="1036320">
                    <a:moveTo>
                      <a:pt x="0" y="172723"/>
                    </a:moveTo>
                    <a:cubicBezTo>
                      <a:pt x="0" y="126914"/>
                      <a:pt x="18198" y="82981"/>
                      <a:pt x="50590" y="50589"/>
                    </a:cubicBezTo>
                    <a:cubicBezTo>
                      <a:pt x="82982" y="18197"/>
                      <a:pt x="126915" y="0"/>
                      <a:pt x="172724" y="0"/>
                    </a:cubicBezTo>
                    <a:lnTo>
                      <a:pt x="1540270" y="0"/>
                    </a:lnTo>
                    <a:cubicBezTo>
                      <a:pt x="1586079" y="0"/>
                      <a:pt x="1630012" y="18198"/>
                      <a:pt x="1662404" y="50590"/>
                    </a:cubicBezTo>
                    <a:cubicBezTo>
                      <a:pt x="1694796" y="82982"/>
                      <a:pt x="1712993" y="126915"/>
                      <a:pt x="1712993" y="172724"/>
                    </a:cubicBezTo>
                    <a:lnTo>
                      <a:pt x="1712993" y="863597"/>
                    </a:lnTo>
                    <a:cubicBezTo>
                      <a:pt x="1712993" y="909406"/>
                      <a:pt x="1694795" y="953339"/>
                      <a:pt x="1662404" y="985731"/>
                    </a:cubicBezTo>
                    <a:cubicBezTo>
                      <a:pt x="1630012" y="1018123"/>
                      <a:pt x="1586079" y="1036320"/>
                      <a:pt x="1540270" y="1036320"/>
                    </a:cubicBezTo>
                    <a:lnTo>
                      <a:pt x="172723" y="1036320"/>
                    </a:lnTo>
                    <a:cubicBezTo>
                      <a:pt x="126914" y="1036320"/>
                      <a:pt x="82981" y="1018122"/>
                      <a:pt x="50589" y="985730"/>
                    </a:cubicBezTo>
                    <a:cubicBezTo>
                      <a:pt x="18197" y="953338"/>
                      <a:pt x="0" y="909405"/>
                      <a:pt x="0" y="863596"/>
                    </a:cubicBezTo>
                    <a:lnTo>
                      <a:pt x="0" y="172723"/>
                    </a:lnTo>
                    <a:close/>
                  </a:path>
                </a:pathLst>
              </a:custGeom>
              <a:solidFill>
                <a:srgbClr val="FF5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07739" tIns="107739" rIns="107739" bIns="107739" spcCol="1270" anchor="ctr"/>
              <a:lstStyle/>
              <a:p>
                <a:pPr algn="ctr" defTabSz="666750" eaLnBrk="0" hangingPunct="0">
                  <a:lnSpc>
                    <a:spcPct val="90000"/>
                  </a:lnSpc>
                  <a:spcAft>
                    <a:spcPct val="35000"/>
                  </a:spcAft>
                  <a:defRPr/>
                </a:pPr>
                <a:r>
                  <a:rPr lang="en-US" sz="1500" dirty="0"/>
                  <a:t>Evaluation and Closeout</a:t>
                </a:r>
              </a:p>
            </p:txBody>
          </p:sp>
        </p:grpSp>
        <p:sp>
          <p:nvSpPr>
            <p:cNvPr id="39939" name="TextBox 7" title="Program Development and Eligibility"/>
            <p:cNvSpPr txBox="1">
              <a:spLocks noChangeArrowheads="1"/>
            </p:cNvSpPr>
            <p:nvPr/>
          </p:nvSpPr>
          <p:spPr bwMode="auto">
            <a:xfrm>
              <a:off x="76200" y="2312581"/>
              <a:ext cx="1965325" cy="3277820"/>
            </a:xfrm>
            <a:prstGeom prst="rect">
              <a:avLst/>
            </a:prstGeom>
            <a:noFill/>
            <a:ln w="9525">
              <a:noFill/>
              <a:miter lim="800000"/>
              <a:headEnd/>
              <a:tailEnd/>
            </a:ln>
          </p:spPr>
          <p:txBody>
            <a:bodyPr>
              <a:spAutoFit/>
            </a:bodyPr>
            <a:lstStyle/>
            <a:p>
              <a:pPr marL="231775" indent="-231775">
                <a:spcBef>
                  <a:spcPct val="20000"/>
                </a:spcBef>
                <a:buFont typeface="Wingdings" pitchFamily="2" charset="2"/>
                <a:buChar char="§"/>
              </a:pPr>
              <a:r>
                <a:rPr lang="en-US" sz="1500" b="0" dirty="0"/>
                <a:t>Appropriation is enacted</a:t>
              </a:r>
            </a:p>
            <a:p>
              <a:pPr marL="231775" indent="-231775">
                <a:spcBef>
                  <a:spcPct val="20000"/>
                </a:spcBef>
                <a:buFont typeface="Wingdings" pitchFamily="2" charset="2"/>
                <a:buChar char="§"/>
              </a:pPr>
              <a:r>
                <a:rPr lang="en-US" sz="1500" b="0" dirty="0"/>
                <a:t>Notice of Funding Opportunity</a:t>
              </a:r>
              <a:r>
                <a:rPr lang="en-US" sz="1500" dirty="0"/>
                <a:t>/ Program Guidance </a:t>
              </a:r>
              <a:r>
                <a:rPr lang="en-US" sz="1500" b="0" dirty="0"/>
                <a:t>Development </a:t>
              </a:r>
            </a:p>
            <a:p>
              <a:pPr marL="231775" indent="-231775">
                <a:spcBef>
                  <a:spcPct val="20000"/>
                </a:spcBef>
                <a:buFont typeface="Wingdings" pitchFamily="2" charset="2"/>
                <a:buChar char="§"/>
              </a:pPr>
              <a:r>
                <a:rPr lang="en-US" sz="1500" b="0" dirty="0"/>
                <a:t>Risk Allocation Determination (if applicable)</a:t>
              </a:r>
            </a:p>
            <a:p>
              <a:pPr marL="231775" indent="-231775">
                <a:spcBef>
                  <a:spcPct val="20000"/>
                </a:spcBef>
                <a:buFont typeface="Wingdings" pitchFamily="2" charset="2"/>
                <a:buChar char="§"/>
              </a:pPr>
              <a:r>
                <a:rPr lang="en-US" sz="1500" b="0" dirty="0"/>
                <a:t>Grant Solicitation Posted</a:t>
              </a:r>
            </a:p>
            <a:p>
              <a:pPr marL="231775" indent="-231775">
                <a:spcBef>
                  <a:spcPct val="20000"/>
                </a:spcBef>
                <a:buFont typeface="Wingdings" pitchFamily="2" charset="2"/>
                <a:buNone/>
              </a:pPr>
              <a:endParaRPr lang="en-US" sz="1500" b="0" dirty="0"/>
            </a:p>
          </p:txBody>
        </p:sp>
        <p:sp>
          <p:nvSpPr>
            <p:cNvPr id="39940" name="TextBox 8"/>
            <p:cNvSpPr txBox="1">
              <a:spLocks noChangeArrowheads="1"/>
            </p:cNvSpPr>
            <p:nvPr/>
          </p:nvSpPr>
          <p:spPr bwMode="auto">
            <a:xfrm>
              <a:off x="1905000" y="2318772"/>
              <a:ext cx="1965325" cy="1338828"/>
            </a:xfrm>
            <a:prstGeom prst="rect">
              <a:avLst/>
            </a:prstGeom>
            <a:noFill/>
            <a:ln w="9525">
              <a:noFill/>
              <a:miter lim="800000"/>
              <a:headEnd/>
              <a:tailEnd/>
            </a:ln>
          </p:spPr>
          <p:txBody>
            <a:bodyPr>
              <a:spAutoFit/>
            </a:bodyPr>
            <a:lstStyle/>
            <a:p>
              <a:pPr marL="231775" indent="-231775">
                <a:spcBef>
                  <a:spcPct val="20000"/>
                </a:spcBef>
                <a:buFont typeface="Wingdings" pitchFamily="2" charset="2"/>
                <a:buChar char="§"/>
              </a:pPr>
              <a:r>
                <a:rPr lang="en-US" sz="1500" b="0" dirty="0"/>
                <a:t>Grant Rollout</a:t>
              </a:r>
            </a:p>
            <a:p>
              <a:pPr marL="231775" indent="-231775">
                <a:spcBef>
                  <a:spcPct val="20000"/>
                </a:spcBef>
                <a:buFont typeface="Wingdings" pitchFamily="2" charset="2"/>
                <a:buChar char="§"/>
              </a:pPr>
              <a:r>
                <a:rPr lang="en-US" sz="1500" b="0" dirty="0"/>
                <a:t>Application Submission</a:t>
              </a:r>
            </a:p>
            <a:p>
              <a:pPr marL="231775" indent="-231775">
                <a:spcBef>
                  <a:spcPct val="20000"/>
                </a:spcBef>
                <a:buFont typeface="Wingdings" pitchFamily="2" charset="2"/>
                <a:buChar char="§"/>
              </a:pPr>
              <a:r>
                <a:rPr lang="en-US" sz="1500" b="0" dirty="0"/>
                <a:t>Application Review</a:t>
              </a:r>
              <a:endParaRPr lang="en-US" sz="1500" b="0" i="1" dirty="0"/>
            </a:p>
          </p:txBody>
        </p:sp>
        <p:sp>
          <p:nvSpPr>
            <p:cNvPr id="39941" name="TextBox 9"/>
            <p:cNvSpPr txBox="1">
              <a:spLocks noChangeArrowheads="1"/>
            </p:cNvSpPr>
            <p:nvPr/>
          </p:nvSpPr>
          <p:spPr bwMode="auto">
            <a:xfrm>
              <a:off x="3733800" y="2287012"/>
              <a:ext cx="1965325" cy="3277820"/>
            </a:xfrm>
            <a:prstGeom prst="rect">
              <a:avLst/>
            </a:prstGeom>
            <a:noFill/>
            <a:ln w="9525">
              <a:noFill/>
              <a:miter lim="800000"/>
              <a:headEnd/>
              <a:tailEnd/>
            </a:ln>
          </p:spPr>
          <p:txBody>
            <a:bodyPr>
              <a:spAutoFit/>
            </a:bodyPr>
            <a:lstStyle/>
            <a:p>
              <a:pPr marL="231775" indent="-231775">
                <a:spcBef>
                  <a:spcPct val="20000"/>
                </a:spcBef>
                <a:buFont typeface="Wingdings" pitchFamily="2" charset="2"/>
                <a:buChar char="§"/>
              </a:pPr>
              <a:r>
                <a:rPr lang="en-US" sz="1500" b="0" dirty="0"/>
                <a:t>Final Award Determinations</a:t>
              </a:r>
            </a:p>
            <a:p>
              <a:pPr marL="231775" indent="-231775">
                <a:spcBef>
                  <a:spcPct val="20000"/>
                </a:spcBef>
                <a:buFont typeface="Wingdings" pitchFamily="2" charset="2"/>
                <a:buChar char="§"/>
              </a:pPr>
              <a:r>
                <a:rPr lang="en-US" sz="1500" b="0" dirty="0"/>
                <a:t>Develop Award Package</a:t>
              </a:r>
            </a:p>
            <a:p>
              <a:pPr marL="231775" indent="-231775">
                <a:spcBef>
                  <a:spcPct val="20000"/>
                </a:spcBef>
                <a:buFont typeface="Wingdings" pitchFamily="2" charset="2"/>
                <a:buChar char="§"/>
              </a:pPr>
              <a:r>
                <a:rPr lang="en-US" sz="1500" b="0" dirty="0"/>
                <a:t>Congressional Notification</a:t>
              </a:r>
            </a:p>
            <a:p>
              <a:pPr marL="231775" indent="-231775">
                <a:spcBef>
                  <a:spcPct val="20000"/>
                </a:spcBef>
                <a:buFont typeface="Wingdings" pitchFamily="2" charset="2"/>
                <a:buChar char="§"/>
              </a:pPr>
              <a:r>
                <a:rPr lang="en-US" sz="1500" b="0" dirty="0"/>
                <a:t>Recipient Notification of Award</a:t>
              </a:r>
            </a:p>
            <a:p>
              <a:pPr marL="231775" indent="-231775">
                <a:spcBef>
                  <a:spcPct val="20000"/>
                </a:spcBef>
                <a:buFont typeface="Wingdings" pitchFamily="2" charset="2"/>
                <a:buChar char="§"/>
              </a:pPr>
              <a:r>
                <a:rPr lang="en-US" sz="1500" b="0" dirty="0"/>
                <a:t>Federal Funding Obligated in the FEMA Financial System</a:t>
              </a:r>
              <a:endParaRPr lang="en-US" sz="1500" b="0" i="1" dirty="0"/>
            </a:p>
          </p:txBody>
        </p:sp>
        <p:sp>
          <p:nvSpPr>
            <p:cNvPr id="39942" name="TextBox 10"/>
            <p:cNvSpPr txBox="1">
              <a:spLocks noChangeArrowheads="1"/>
            </p:cNvSpPr>
            <p:nvPr/>
          </p:nvSpPr>
          <p:spPr bwMode="auto">
            <a:xfrm>
              <a:off x="5486400" y="2294858"/>
              <a:ext cx="1981200" cy="3496342"/>
            </a:xfrm>
            <a:prstGeom prst="rect">
              <a:avLst/>
            </a:prstGeom>
            <a:noFill/>
            <a:ln w="9525">
              <a:noFill/>
              <a:miter lim="800000"/>
              <a:headEnd/>
              <a:tailEnd/>
            </a:ln>
          </p:spPr>
          <p:txBody>
            <a:bodyPr>
              <a:spAutoFit/>
            </a:bodyPr>
            <a:lstStyle/>
            <a:p>
              <a:pPr marL="231775" indent="-231775">
                <a:spcBef>
                  <a:spcPct val="20000"/>
                </a:spcBef>
                <a:buFont typeface="Wingdings" pitchFamily="2" charset="2"/>
                <a:buChar char="§"/>
              </a:pPr>
              <a:r>
                <a:rPr lang="en-US" sz="1400" b="0" dirty="0"/>
                <a:t>Recipient Implements Approved Projects</a:t>
              </a:r>
            </a:p>
            <a:p>
              <a:pPr marL="231775" indent="-231775">
                <a:spcBef>
                  <a:spcPct val="20000"/>
                </a:spcBef>
                <a:buFont typeface="Wingdings" pitchFamily="2" charset="2"/>
                <a:buChar char="§"/>
              </a:pPr>
              <a:r>
                <a:rPr lang="en-US" sz="1400" b="0" dirty="0"/>
                <a:t>Funding Available to Recipient through</a:t>
              </a:r>
              <a:r>
                <a:rPr lang="en-US" sz="1400" b="0" dirty="0">
                  <a:solidFill>
                    <a:srgbClr val="00B050"/>
                  </a:solidFill>
                </a:rPr>
                <a:t> </a:t>
              </a:r>
              <a:r>
                <a:rPr lang="en-US" sz="1400" b="0" dirty="0"/>
                <a:t>Payment Requests</a:t>
              </a:r>
            </a:p>
            <a:p>
              <a:pPr marL="231775" indent="-231775">
                <a:spcBef>
                  <a:spcPct val="20000"/>
                </a:spcBef>
                <a:buFont typeface="Wingdings" pitchFamily="2" charset="2"/>
                <a:buChar char="§"/>
              </a:pPr>
              <a:r>
                <a:rPr lang="en-US" sz="1400" b="0" dirty="0"/>
                <a:t>Programmatic and Financial Reporting</a:t>
              </a:r>
            </a:p>
            <a:p>
              <a:pPr marL="231775" indent="-231775">
                <a:spcBef>
                  <a:spcPct val="20000"/>
                </a:spcBef>
                <a:buFont typeface="Wingdings" pitchFamily="2" charset="2"/>
                <a:buChar char="§"/>
              </a:pPr>
              <a:r>
                <a:rPr lang="en-US" sz="1400" b="0" dirty="0"/>
                <a:t>Grant Amendments Requested/ Approved</a:t>
              </a:r>
            </a:p>
            <a:p>
              <a:pPr marL="231775" indent="-231775">
                <a:spcBef>
                  <a:spcPct val="20000"/>
                </a:spcBef>
                <a:buFont typeface="Wingdings" pitchFamily="2" charset="2"/>
                <a:buChar char="§"/>
              </a:pPr>
              <a:r>
                <a:rPr lang="en-US" sz="1400" b="0" dirty="0"/>
                <a:t>Strategic and Financial Monitoring</a:t>
              </a:r>
            </a:p>
          </p:txBody>
        </p:sp>
        <p:sp>
          <p:nvSpPr>
            <p:cNvPr id="39943" name="TextBox 11"/>
            <p:cNvSpPr txBox="1">
              <a:spLocks noChangeArrowheads="1"/>
            </p:cNvSpPr>
            <p:nvPr/>
          </p:nvSpPr>
          <p:spPr bwMode="auto">
            <a:xfrm>
              <a:off x="7315200" y="2316540"/>
              <a:ext cx="1965325" cy="1569660"/>
            </a:xfrm>
            <a:prstGeom prst="rect">
              <a:avLst/>
            </a:prstGeom>
            <a:noFill/>
            <a:ln w="9525">
              <a:noFill/>
              <a:miter lim="800000"/>
              <a:headEnd/>
              <a:tailEnd/>
            </a:ln>
          </p:spPr>
          <p:txBody>
            <a:bodyPr>
              <a:spAutoFit/>
            </a:bodyPr>
            <a:lstStyle/>
            <a:p>
              <a:pPr marL="231775" indent="-231775">
                <a:spcBef>
                  <a:spcPct val="20000"/>
                </a:spcBef>
                <a:buFont typeface="Wingdings" pitchFamily="2" charset="2"/>
                <a:buChar char="§"/>
              </a:pPr>
              <a:r>
                <a:rPr lang="en-US" sz="1500" b="0" dirty="0"/>
                <a:t>Evaluation and Feedback</a:t>
              </a:r>
            </a:p>
            <a:p>
              <a:pPr marL="231775" indent="-231775">
                <a:spcBef>
                  <a:spcPct val="20000"/>
                </a:spcBef>
                <a:buFont typeface="Wingdings" pitchFamily="2" charset="2"/>
                <a:buChar char="§"/>
              </a:pPr>
              <a:r>
                <a:rPr lang="en-US" sz="1500" b="0" dirty="0"/>
                <a:t>Final Progress and Financial Status Reports</a:t>
              </a:r>
            </a:p>
            <a:p>
              <a:pPr marL="231775" indent="-231775">
                <a:spcBef>
                  <a:spcPct val="20000"/>
                </a:spcBef>
                <a:buFont typeface="Wingdings" pitchFamily="2" charset="2"/>
                <a:buChar char="§"/>
              </a:pPr>
              <a:r>
                <a:rPr lang="en-US" sz="1500" b="0" dirty="0"/>
                <a:t>Grant Closeout</a:t>
              </a:r>
              <a:endParaRPr lang="en-US" sz="1500" b="0" i="1" dirty="0"/>
            </a:p>
          </p:txBody>
        </p:sp>
      </p:grpSp>
      <p:sp>
        <p:nvSpPr>
          <p:cNvPr id="7" name="Slide Number Placeholder 6"/>
          <p:cNvSpPr>
            <a:spLocks noGrp="1"/>
          </p:cNvSpPr>
          <p:nvPr>
            <p:ph type="sldNum" sz="quarter" idx="4"/>
          </p:nvPr>
        </p:nvSpPr>
        <p:spPr/>
        <p:txBody>
          <a:bodyPr/>
          <a:lstStyle/>
          <a:p>
            <a:pPr>
              <a:defRPr/>
            </a:pPr>
            <a:fld id="{222D44D5-C119-4B8C-A723-C1CD63BE9503}" type="slidenum">
              <a:rPr lang="en-US" b="1" smtClean="0"/>
              <a:pPr>
                <a:defRPr/>
              </a:pPr>
              <a:t>1</a:t>
            </a:fld>
            <a:endParaRPr lang="en-US" b="1" dirty="0"/>
          </a:p>
        </p:txBody>
      </p:sp>
    </p:spTree>
    <p:extLst>
      <p:ext uri="{BB962C8B-B14F-4D97-AF65-F5344CB8AC3E}">
        <p14:creationId xmlns:p14="http://schemas.microsoft.com/office/powerpoint/2010/main" val="1556824250"/>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ontent Placeholder 27" title="Funding Appropriation">
            <a:extLst>
              <a:ext uri="{FF2B5EF4-FFF2-40B4-BE49-F238E27FC236}">
                <a16:creationId xmlns:a16="http://schemas.microsoft.com/office/drawing/2014/main" id="{8B5D19E2-839D-4CD6-8C9E-F44CBD257B05}"/>
              </a:ext>
            </a:extLst>
          </p:cNvPr>
          <p:cNvGrpSpPr>
            <a:grpSpLocks noGrp="1"/>
          </p:cNvGrpSpPr>
          <p:nvPr/>
        </p:nvGrpSpPr>
        <p:grpSpPr bwMode="auto">
          <a:xfrm>
            <a:off x="2476500" y="1981200"/>
            <a:ext cx="4191000" cy="1981200"/>
            <a:chOff x="93278" y="2189"/>
            <a:chExt cx="1561393" cy="936835"/>
          </a:xfrm>
        </p:grpSpPr>
        <p:sp>
          <p:nvSpPr>
            <p:cNvPr id="7" name="Rounded Rectangle 28">
              <a:extLst>
                <a:ext uri="{FF2B5EF4-FFF2-40B4-BE49-F238E27FC236}">
                  <a16:creationId xmlns:a16="http://schemas.microsoft.com/office/drawing/2014/main" id="{C8E733F6-FE0F-47E0-96E3-AABB54D6C3D2}"/>
                </a:ext>
              </a:extLst>
            </p:cNvPr>
            <p:cNvSpPr/>
            <p:nvPr/>
          </p:nvSpPr>
          <p:spPr>
            <a:xfrm>
              <a:off x="93278" y="2189"/>
              <a:ext cx="1561393" cy="936835"/>
            </a:xfrm>
            <a:prstGeom prst="roundRect">
              <a:avLst>
                <a:gd name="adj" fmla="val 10000"/>
              </a:avLst>
            </a:prstGeom>
            <a:solidFill>
              <a:srgbClr val="2A527E"/>
            </a:solidFill>
            <a:effectLst>
              <a:outerShdw blurRad="40000" dist="20000" dir="5400000" rotWithShape="0">
                <a:srgbClr val="000000">
                  <a:alpha val="38000"/>
                </a:srgbClr>
              </a:outerShdw>
              <a:reflection blurRad="6350" stA="50000" endA="300" endPos="55000" dir="5400000" sy="-100000" algn="bl" rotWithShape="0"/>
            </a:effectLst>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8" name="Rounded Rectangle 4" descr="Funding Appropriation">
              <a:extLst>
                <a:ext uri="{FF2B5EF4-FFF2-40B4-BE49-F238E27FC236}">
                  <a16:creationId xmlns:a16="http://schemas.microsoft.com/office/drawing/2014/main" id="{E1130C81-FB5E-4865-BDF7-76E90B88E8E0}"/>
                </a:ext>
              </a:extLst>
            </p:cNvPr>
            <p:cNvSpPr/>
            <p:nvPr/>
          </p:nvSpPr>
          <p:spPr>
            <a:xfrm>
              <a:off x="120484" y="29964"/>
              <a:ext cx="1506981" cy="881285"/>
            </a:xfrm>
            <a:prstGeom prst="rect">
              <a:avLst/>
            </a:prstGeom>
          </p:spPr>
          <p:style>
            <a:lnRef idx="0">
              <a:scrgbClr r="0" g="0" b="0"/>
            </a:lnRef>
            <a:fillRef idx="0">
              <a:scrgbClr r="0" g="0" b="0"/>
            </a:fillRef>
            <a:effectRef idx="0">
              <a:scrgbClr r="0" g="0" b="0"/>
            </a:effectRef>
            <a:fontRef idx="minor">
              <a:schemeClr val="lt1"/>
            </a:fontRef>
          </p:style>
          <p:txBody>
            <a:bodyPr lIns="64770" tIns="64770" rIns="64770" bIns="64770" spcCol="1270" anchor="ctr"/>
            <a:lstStyle/>
            <a:p>
              <a:pPr algn="ctr" defTabSz="755650" eaLnBrk="0" hangingPunct="0">
                <a:lnSpc>
                  <a:spcPct val="90000"/>
                </a:lnSpc>
                <a:spcAft>
                  <a:spcPct val="35000"/>
                </a:spcAft>
                <a:defRPr/>
              </a:pPr>
              <a:r>
                <a:rPr lang="en-US" sz="2400" dirty="0">
                  <a:solidFill>
                    <a:srgbClr val="FFFFFF"/>
                  </a:solidFill>
                </a:rPr>
                <a:t>Grant Management Responsibilities</a:t>
              </a:r>
            </a:p>
          </p:txBody>
        </p:sp>
      </p:grpSp>
      <p:sp>
        <p:nvSpPr>
          <p:cNvPr id="3" name="Slide Number Placeholder 2"/>
          <p:cNvSpPr>
            <a:spLocks noGrp="1"/>
          </p:cNvSpPr>
          <p:nvPr>
            <p:ph type="sldNum" sz="quarter" idx="4"/>
          </p:nvPr>
        </p:nvSpPr>
        <p:spPr/>
        <p:txBody>
          <a:bodyPr/>
          <a:lstStyle/>
          <a:p>
            <a:pPr>
              <a:defRPr/>
            </a:pPr>
            <a:fld id="{BD59C8F5-E142-4BA6-95C0-2A757B712F6C}" type="slidenum">
              <a:rPr lang="en-US" b="1" smtClean="0"/>
              <a:pPr>
                <a:defRPr/>
              </a:pPr>
              <a:t>19</a:t>
            </a:fld>
            <a:endParaRPr lang="en-US" b="1" dirty="0"/>
          </a:p>
        </p:txBody>
      </p:sp>
    </p:spTree>
    <p:extLst>
      <p:ext uri="{BB962C8B-B14F-4D97-AF65-F5344CB8AC3E}">
        <p14:creationId xmlns:p14="http://schemas.microsoft.com/office/powerpoint/2010/main" val="3898254453"/>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9" name="Content Placeholder 2"/>
          <p:cNvSpPr>
            <a:spLocks noGrp="1"/>
          </p:cNvSpPr>
          <p:nvPr>
            <p:ph idx="1"/>
          </p:nvPr>
        </p:nvSpPr>
        <p:spPr/>
        <p:txBody>
          <a:bodyPr/>
          <a:lstStyle/>
          <a:p>
            <a:pPr marL="347472">
              <a:spcBef>
                <a:spcPts val="600"/>
              </a:spcBef>
              <a:tabLst>
                <a:tab pos="631825" algn="l"/>
              </a:tabLst>
            </a:pPr>
            <a:r>
              <a:rPr lang="en-US" sz="2200" b="0" dirty="0"/>
              <a:t>Maintain adequate written procedures and policies </a:t>
            </a:r>
          </a:p>
          <a:p>
            <a:pPr marL="347472">
              <a:spcBef>
                <a:spcPts val="600"/>
              </a:spcBef>
              <a:tabLst>
                <a:tab pos="631825" algn="l"/>
              </a:tabLst>
            </a:pPr>
            <a:r>
              <a:rPr lang="en-US" sz="2200" b="0" dirty="0"/>
              <a:t>Obtain and document EHP Approval</a:t>
            </a:r>
          </a:p>
          <a:p>
            <a:pPr marL="347472">
              <a:spcBef>
                <a:spcPts val="600"/>
              </a:spcBef>
              <a:tabLst>
                <a:tab pos="631825" algn="l"/>
              </a:tabLst>
            </a:pPr>
            <a:r>
              <a:rPr lang="en-US" sz="2200" b="0" dirty="0"/>
              <a:t>Manage and monitor project activity and progress</a:t>
            </a:r>
          </a:p>
          <a:p>
            <a:pPr marL="347472">
              <a:spcBef>
                <a:spcPts val="600"/>
              </a:spcBef>
              <a:tabLst>
                <a:tab pos="631825" algn="l"/>
              </a:tabLst>
            </a:pPr>
            <a:r>
              <a:rPr lang="en-US" sz="2200" b="0" dirty="0"/>
              <a:t>Inventory Management </a:t>
            </a:r>
          </a:p>
          <a:p>
            <a:pPr marL="347472">
              <a:spcBef>
                <a:spcPts val="600"/>
              </a:spcBef>
              <a:tabLst>
                <a:tab pos="631825" algn="l"/>
              </a:tabLst>
            </a:pPr>
            <a:r>
              <a:rPr lang="en-US" sz="2200" b="0" dirty="0"/>
              <a:t>Maintain adequate financial system:</a:t>
            </a:r>
          </a:p>
          <a:p>
            <a:pPr marL="713232" lvl="1">
              <a:spcBef>
                <a:spcPts val="600"/>
              </a:spcBef>
              <a:buSzPct val="80000"/>
              <a:tabLst>
                <a:tab pos="631825" algn="l"/>
              </a:tabLst>
            </a:pPr>
            <a:r>
              <a:rPr lang="en-US" sz="2200" b="0" dirty="0"/>
              <a:t>Clear financial paper trail</a:t>
            </a:r>
          </a:p>
          <a:p>
            <a:pPr marL="713232" lvl="1">
              <a:spcBef>
                <a:spcPts val="600"/>
              </a:spcBef>
              <a:buSzPct val="80000"/>
              <a:tabLst>
                <a:tab pos="631825" algn="l"/>
              </a:tabLst>
            </a:pPr>
            <a:r>
              <a:rPr lang="en-US" sz="2200" b="0" dirty="0"/>
              <a:t>Associate grant expenditures to a specific funding source</a:t>
            </a:r>
          </a:p>
          <a:p>
            <a:pPr marL="713232" lvl="1">
              <a:spcBef>
                <a:spcPts val="600"/>
              </a:spcBef>
              <a:buSzPct val="80000"/>
              <a:tabLst>
                <a:tab pos="631825" algn="l"/>
              </a:tabLst>
            </a:pPr>
            <a:r>
              <a:rPr lang="en-US" sz="2200" b="0" dirty="0"/>
              <a:t>Maintain Source Documentation </a:t>
            </a:r>
          </a:p>
          <a:p>
            <a:pPr marL="713232" lvl="1">
              <a:spcBef>
                <a:spcPts val="600"/>
              </a:spcBef>
              <a:buSzPct val="80000"/>
              <a:tabLst>
                <a:tab pos="631825" algn="l"/>
              </a:tabLst>
            </a:pPr>
            <a:r>
              <a:rPr lang="en-US" sz="2200" b="0" dirty="0"/>
              <a:t>Manage cash effectively </a:t>
            </a:r>
          </a:p>
          <a:p>
            <a:pPr marL="918972" lvl="2">
              <a:spcBef>
                <a:spcPts val="600"/>
              </a:spcBef>
              <a:tabLst>
                <a:tab pos="631825" algn="l"/>
              </a:tabLst>
            </a:pPr>
            <a:endParaRPr lang="en-US" sz="2200" b="0" dirty="0"/>
          </a:p>
          <a:p>
            <a:pPr marL="4572" indent="0">
              <a:spcBef>
                <a:spcPts val="600"/>
              </a:spcBef>
              <a:buNone/>
              <a:tabLst>
                <a:tab pos="631825" algn="l"/>
              </a:tabLst>
            </a:pPr>
            <a:endParaRPr lang="en-US" sz="2200" b="0" dirty="0"/>
          </a:p>
        </p:txBody>
      </p:sp>
      <p:sp>
        <p:nvSpPr>
          <p:cNvPr id="6" name="Title 1"/>
          <p:cNvSpPr txBox="1">
            <a:spLocks/>
          </p:cNvSpPr>
          <p:nvPr/>
        </p:nvSpPr>
        <p:spPr bwMode="auto">
          <a:xfrm>
            <a:off x="533400" y="304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b="1">
                <a:solidFill>
                  <a:srgbClr val="000066"/>
                </a:solidFill>
                <a:latin typeface="+mj-lt"/>
                <a:ea typeface="+mj-ea"/>
                <a:cs typeface="+mj-cs"/>
              </a:defRPr>
            </a:lvl1pPr>
            <a:lvl2pPr algn="l" rtl="0" eaLnBrk="0" fontAlgn="base" hangingPunct="0">
              <a:spcBef>
                <a:spcPct val="0"/>
              </a:spcBef>
              <a:spcAft>
                <a:spcPct val="0"/>
              </a:spcAft>
              <a:defRPr sz="3800" b="1">
                <a:solidFill>
                  <a:srgbClr val="000066"/>
                </a:solidFill>
                <a:latin typeface="Times New Roman" pitchFamily="18" charset="0"/>
                <a:cs typeface="Arial" charset="0"/>
              </a:defRPr>
            </a:lvl2pPr>
            <a:lvl3pPr algn="l" rtl="0" eaLnBrk="0" fontAlgn="base" hangingPunct="0">
              <a:spcBef>
                <a:spcPct val="0"/>
              </a:spcBef>
              <a:spcAft>
                <a:spcPct val="0"/>
              </a:spcAft>
              <a:defRPr sz="3800" b="1">
                <a:solidFill>
                  <a:srgbClr val="000066"/>
                </a:solidFill>
                <a:latin typeface="Times New Roman" pitchFamily="18" charset="0"/>
                <a:cs typeface="Arial" charset="0"/>
              </a:defRPr>
            </a:lvl3pPr>
            <a:lvl4pPr algn="l" rtl="0" eaLnBrk="0" fontAlgn="base" hangingPunct="0">
              <a:spcBef>
                <a:spcPct val="0"/>
              </a:spcBef>
              <a:spcAft>
                <a:spcPct val="0"/>
              </a:spcAft>
              <a:defRPr sz="3800" b="1">
                <a:solidFill>
                  <a:srgbClr val="000066"/>
                </a:solidFill>
                <a:latin typeface="Times New Roman" pitchFamily="18" charset="0"/>
                <a:cs typeface="Arial" charset="0"/>
              </a:defRPr>
            </a:lvl4pPr>
            <a:lvl5pPr algn="l" rtl="0" eaLnBrk="0" fontAlgn="base" hangingPunct="0">
              <a:spcBef>
                <a:spcPct val="0"/>
              </a:spcBef>
              <a:spcAft>
                <a:spcPct val="0"/>
              </a:spcAft>
              <a:defRPr sz="3800" b="1">
                <a:solidFill>
                  <a:srgbClr val="000066"/>
                </a:solidFill>
                <a:latin typeface="Times New Roman" pitchFamily="18" charset="0"/>
                <a:cs typeface="Arial" charset="0"/>
              </a:defRPr>
            </a:lvl5pPr>
            <a:lvl6pPr marL="457200" algn="l" rtl="0" eaLnBrk="0" fontAlgn="base" hangingPunct="0">
              <a:spcBef>
                <a:spcPct val="0"/>
              </a:spcBef>
              <a:spcAft>
                <a:spcPct val="0"/>
              </a:spcAft>
              <a:defRPr sz="3800" b="1">
                <a:solidFill>
                  <a:srgbClr val="000066"/>
                </a:solidFill>
                <a:latin typeface="Times New Roman" pitchFamily="18" charset="0"/>
                <a:cs typeface="Arial" charset="0"/>
              </a:defRPr>
            </a:lvl6pPr>
            <a:lvl7pPr marL="914400" algn="l" rtl="0" eaLnBrk="0" fontAlgn="base" hangingPunct="0">
              <a:spcBef>
                <a:spcPct val="0"/>
              </a:spcBef>
              <a:spcAft>
                <a:spcPct val="0"/>
              </a:spcAft>
              <a:defRPr sz="3800" b="1">
                <a:solidFill>
                  <a:srgbClr val="000066"/>
                </a:solidFill>
                <a:latin typeface="Times New Roman" pitchFamily="18" charset="0"/>
                <a:cs typeface="Arial" charset="0"/>
              </a:defRPr>
            </a:lvl7pPr>
            <a:lvl8pPr marL="1371600" algn="l" rtl="0" eaLnBrk="0" fontAlgn="base" hangingPunct="0">
              <a:spcBef>
                <a:spcPct val="0"/>
              </a:spcBef>
              <a:spcAft>
                <a:spcPct val="0"/>
              </a:spcAft>
              <a:defRPr sz="3800" b="1">
                <a:solidFill>
                  <a:srgbClr val="000066"/>
                </a:solidFill>
                <a:latin typeface="Times New Roman" pitchFamily="18" charset="0"/>
                <a:cs typeface="Arial" charset="0"/>
              </a:defRPr>
            </a:lvl8pPr>
            <a:lvl9pPr marL="1828800" algn="l" rtl="0" eaLnBrk="0" fontAlgn="base" hangingPunct="0">
              <a:spcBef>
                <a:spcPct val="0"/>
              </a:spcBef>
              <a:spcAft>
                <a:spcPct val="0"/>
              </a:spcAft>
              <a:defRPr sz="3800" b="1">
                <a:solidFill>
                  <a:srgbClr val="000066"/>
                </a:solidFill>
                <a:latin typeface="Times New Roman" pitchFamily="18" charset="0"/>
                <a:cs typeface="Arial" charset="0"/>
              </a:defRPr>
            </a:lvl9pPr>
          </a:lstStyle>
          <a:p>
            <a:r>
              <a:rPr lang="en-US" sz="3600" kern="0" dirty="0"/>
              <a:t>Grant Management Tips</a:t>
            </a:r>
          </a:p>
        </p:txBody>
      </p:sp>
      <p:sp>
        <p:nvSpPr>
          <p:cNvPr id="3" name="Slide Number Placeholder 2"/>
          <p:cNvSpPr>
            <a:spLocks noGrp="1"/>
          </p:cNvSpPr>
          <p:nvPr>
            <p:ph type="sldNum" sz="quarter" idx="4"/>
          </p:nvPr>
        </p:nvSpPr>
        <p:spPr/>
        <p:txBody>
          <a:bodyPr/>
          <a:lstStyle/>
          <a:p>
            <a:pPr>
              <a:defRPr/>
            </a:pPr>
            <a:fld id="{BD59C8F5-E142-4BA6-95C0-2A757B712F6C}" type="slidenum">
              <a:rPr lang="en-US" b="1" smtClean="0"/>
              <a:pPr>
                <a:defRPr/>
              </a:pPr>
              <a:t>20</a:t>
            </a:fld>
            <a:endParaRPr lang="en-US"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4182354"/>
            <a:ext cx="2878384" cy="1532646"/>
          </a:xfrm>
          <a:prstGeom prst="rect">
            <a:avLst/>
          </a:prstGeom>
        </p:spPr>
      </p:pic>
    </p:spTree>
    <p:extLst>
      <p:ext uri="{BB962C8B-B14F-4D97-AF65-F5344CB8AC3E}">
        <p14:creationId xmlns:p14="http://schemas.microsoft.com/office/powerpoint/2010/main" val="55840686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184191"/>
            <a:ext cx="8534400" cy="639763"/>
          </a:xfrm>
        </p:spPr>
        <p:txBody>
          <a:bodyPr/>
          <a:lstStyle/>
          <a:p>
            <a:r>
              <a:rPr lang="en-US" sz="3200" dirty="0"/>
              <a:t>Semi-Annual Performance Progress Report (SF-PPR)</a:t>
            </a:r>
          </a:p>
        </p:txBody>
      </p:sp>
      <p:sp>
        <p:nvSpPr>
          <p:cNvPr id="3" name="Content Placeholder 2"/>
          <p:cNvSpPr>
            <a:spLocks noGrp="1"/>
          </p:cNvSpPr>
          <p:nvPr>
            <p:ph idx="1"/>
          </p:nvPr>
        </p:nvSpPr>
        <p:spPr>
          <a:xfrm>
            <a:off x="457200" y="1066800"/>
            <a:ext cx="8229600" cy="3732212"/>
          </a:xfrm>
        </p:spPr>
        <p:txBody>
          <a:bodyPr/>
          <a:lstStyle/>
          <a:p>
            <a:r>
              <a:rPr lang="en-US" sz="2400" dirty="0"/>
              <a:t>System: ND Grants</a:t>
            </a:r>
            <a:endParaRPr lang="en-US" sz="2400" dirty="0">
              <a:solidFill>
                <a:srgbClr val="FF0000"/>
              </a:solidFill>
            </a:endParaRPr>
          </a:p>
          <a:p>
            <a:r>
              <a:rPr lang="en-US" sz="2400" dirty="0"/>
              <a:t>Requirement: </a:t>
            </a:r>
          </a:p>
          <a:p>
            <a:pPr lvl="2"/>
            <a:r>
              <a:rPr lang="en-US" sz="2000" b="0" dirty="0"/>
              <a:t>Provide a narrative on project progress; </a:t>
            </a:r>
          </a:p>
          <a:p>
            <a:pPr lvl="2"/>
            <a:r>
              <a:rPr lang="en-US" sz="2000" b="0" dirty="0"/>
              <a:t>Summary of project expenditures; and</a:t>
            </a:r>
          </a:p>
          <a:p>
            <a:pPr lvl="2"/>
            <a:r>
              <a:rPr lang="en-US" sz="2000" b="0" dirty="0"/>
              <a:t>Description of any potential issues that may affect project completion</a:t>
            </a:r>
          </a:p>
          <a:p>
            <a:r>
              <a:rPr lang="en-US" sz="2400" dirty="0"/>
              <a:t>Programmatic Reporting Periods: </a:t>
            </a:r>
          </a:p>
          <a:p>
            <a:pPr lvl="2"/>
            <a:r>
              <a:rPr lang="en-US" sz="2000" b="0" dirty="0"/>
              <a:t>January 1-June 30</a:t>
            </a:r>
          </a:p>
          <a:p>
            <a:pPr lvl="2"/>
            <a:r>
              <a:rPr lang="en-US" sz="2000" b="0" dirty="0"/>
              <a:t>July 1-December 31</a:t>
            </a:r>
          </a:p>
          <a:p>
            <a:r>
              <a:rPr lang="en-US" sz="2400" dirty="0"/>
              <a:t>Due: </a:t>
            </a:r>
            <a:r>
              <a:rPr lang="en-US" sz="2400" b="0" dirty="0"/>
              <a:t>No later than 30 days after reporting period end date</a:t>
            </a:r>
          </a:p>
        </p:txBody>
      </p:sp>
      <p:sp>
        <p:nvSpPr>
          <p:cNvPr id="8" name="Slide Number Placeholder 7"/>
          <p:cNvSpPr>
            <a:spLocks noGrp="1"/>
          </p:cNvSpPr>
          <p:nvPr>
            <p:ph type="sldNum" sz="quarter" idx="4"/>
          </p:nvPr>
        </p:nvSpPr>
        <p:spPr/>
        <p:txBody>
          <a:bodyPr/>
          <a:lstStyle/>
          <a:p>
            <a:pPr>
              <a:defRPr/>
            </a:pPr>
            <a:fld id="{222D44D5-C119-4B8C-A723-C1CD63BE9503}" type="slidenum">
              <a:rPr lang="en-US" b="1" smtClean="0"/>
              <a:pPr>
                <a:defRPr/>
              </a:pPr>
              <a:t>21</a:t>
            </a:fld>
            <a:endParaRPr lang="en-US" b="1" dirty="0"/>
          </a:p>
        </p:txBody>
      </p:sp>
    </p:spTree>
    <p:extLst>
      <p:ext uri="{BB962C8B-B14F-4D97-AF65-F5344CB8AC3E}">
        <p14:creationId xmlns:p14="http://schemas.microsoft.com/office/powerpoint/2010/main" val="1269441999"/>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federal financial report"/>
          <p:cNvPicPr/>
          <p:nvPr/>
        </p:nvPicPr>
        <p:blipFill>
          <a:blip r:embed="rId3" cstate="print"/>
          <a:srcRect l="57372" t="18429" r="6342" b="2244"/>
          <a:stretch>
            <a:fillRect/>
          </a:stretch>
        </p:blipFill>
        <p:spPr bwMode="auto">
          <a:xfrm>
            <a:off x="6477000" y="1981200"/>
            <a:ext cx="2667000" cy="3276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34242" name="Title 1"/>
          <p:cNvSpPr>
            <a:spLocks noGrp="1"/>
          </p:cNvSpPr>
          <p:nvPr>
            <p:ph type="title"/>
          </p:nvPr>
        </p:nvSpPr>
        <p:spPr>
          <a:xfrm>
            <a:off x="477078" y="218281"/>
            <a:ext cx="8686800" cy="639763"/>
          </a:xfrm>
        </p:spPr>
        <p:txBody>
          <a:bodyPr/>
          <a:lstStyle/>
          <a:p>
            <a:r>
              <a:rPr lang="en-US" sz="3200" dirty="0"/>
              <a:t>Quarterly Federal Financial Report (FFR)</a:t>
            </a:r>
          </a:p>
        </p:txBody>
      </p:sp>
      <p:sp>
        <p:nvSpPr>
          <p:cNvPr id="1034243" name="Content Placeholder 2"/>
          <p:cNvSpPr>
            <a:spLocks noGrp="1"/>
          </p:cNvSpPr>
          <p:nvPr>
            <p:ph idx="1"/>
          </p:nvPr>
        </p:nvSpPr>
        <p:spPr>
          <a:xfrm>
            <a:off x="457200" y="1068388"/>
            <a:ext cx="7696200" cy="4646612"/>
          </a:xfrm>
        </p:spPr>
        <p:txBody>
          <a:bodyPr/>
          <a:lstStyle/>
          <a:p>
            <a:pPr>
              <a:spcBef>
                <a:spcPts val="600"/>
              </a:spcBef>
            </a:pPr>
            <a:r>
              <a:rPr lang="en-US" sz="2200" dirty="0"/>
              <a:t>System: </a:t>
            </a:r>
            <a:r>
              <a:rPr lang="en-US" sz="2200" b="0" dirty="0"/>
              <a:t>PARS</a:t>
            </a:r>
          </a:p>
          <a:p>
            <a:pPr>
              <a:spcBef>
                <a:spcPts val="600"/>
              </a:spcBef>
            </a:pPr>
            <a:r>
              <a:rPr lang="en-US" sz="2200" dirty="0"/>
              <a:t>Requirement: </a:t>
            </a:r>
            <a:r>
              <a:rPr lang="en-US" sz="2200" b="0" dirty="0"/>
              <a:t>Provide cumulative financial status update on each grant, on a quarterly basis </a:t>
            </a:r>
          </a:p>
          <a:p>
            <a:pPr>
              <a:spcBef>
                <a:spcPts val="600"/>
              </a:spcBef>
            </a:pPr>
            <a:r>
              <a:rPr lang="en-US" sz="2200" dirty="0"/>
              <a:t>Reporting Period:</a:t>
            </a:r>
          </a:p>
          <a:p>
            <a:pPr lvl="2"/>
            <a:r>
              <a:rPr lang="en-US" sz="1800" b="0" dirty="0"/>
              <a:t>January 1-March 31</a:t>
            </a:r>
          </a:p>
          <a:p>
            <a:pPr lvl="2"/>
            <a:r>
              <a:rPr lang="en-US" sz="1800" b="0" dirty="0"/>
              <a:t>April 1-June 30</a:t>
            </a:r>
          </a:p>
          <a:p>
            <a:pPr lvl="2"/>
            <a:r>
              <a:rPr lang="en-US" sz="1800" b="0" dirty="0"/>
              <a:t>July 1-September 30</a:t>
            </a:r>
          </a:p>
          <a:p>
            <a:pPr lvl="2"/>
            <a:r>
              <a:rPr lang="en-US" sz="1800" b="0" dirty="0"/>
              <a:t>October 1-December 31</a:t>
            </a:r>
            <a:endParaRPr lang="en-US" sz="2200" dirty="0"/>
          </a:p>
          <a:p>
            <a:pPr>
              <a:spcBef>
                <a:spcPts val="600"/>
              </a:spcBef>
            </a:pPr>
            <a:r>
              <a:rPr lang="en-US" sz="2200" dirty="0"/>
              <a:t>Due: </a:t>
            </a:r>
            <a:r>
              <a:rPr lang="en-US" sz="2200" b="0" dirty="0"/>
              <a:t>No later than 30 days after reporting </a:t>
            </a:r>
            <a:br>
              <a:rPr lang="en-US" sz="2200" b="0" dirty="0"/>
            </a:br>
            <a:r>
              <a:rPr lang="en-US" sz="2200" b="0" dirty="0"/>
              <a:t>period end date</a:t>
            </a:r>
          </a:p>
          <a:p>
            <a:pPr>
              <a:spcBef>
                <a:spcPts val="600"/>
              </a:spcBef>
            </a:pPr>
            <a:r>
              <a:rPr lang="en-US" sz="2200" b="0" dirty="0"/>
              <a:t>Specific instructions for each line item of the </a:t>
            </a:r>
            <a:br>
              <a:rPr lang="en-US" sz="2200" b="0" dirty="0"/>
            </a:br>
            <a:r>
              <a:rPr lang="en-US" sz="2200" b="0" dirty="0"/>
              <a:t>report can be found at the following website</a:t>
            </a:r>
            <a:r>
              <a:rPr lang="en-US" sz="2200" dirty="0"/>
              <a:t>: </a:t>
            </a:r>
            <a:r>
              <a:rPr lang="en-US" sz="1800" b="0" u="sng" dirty="0">
                <a:solidFill>
                  <a:srgbClr val="0070C0"/>
                </a:solidFill>
                <a:ea typeface="+mn-ea"/>
                <a:hlinkClick r:id="rId4">
                  <a:extLst>
                    <a:ext uri="{A12FA001-AC4F-418D-AE19-62706E023703}">
                      <ahyp:hlinkClr xmlns:ahyp="http://schemas.microsoft.com/office/drawing/2018/hyperlinkcolor" val="tx"/>
                    </a:ext>
                  </a:extLst>
                </a:hlinkClick>
              </a:rPr>
              <a:t>Line Item Instructions for the Federal Financial Report (archives.gov)</a:t>
            </a:r>
            <a:endParaRPr lang="en-US" sz="1800" b="0" u="sng" dirty="0">
              <a:solidFill>
                <a:srgbClr val="0070C0"/>
              </a:solidFill>
              <a:ea typeface="+mn-ea"/>
            </a:endParaRPr>
          </a:p>
        </p:txBody>
      </p:sp>
      <p:sp>
        <p:nvSpPr>
          <p:cNvPr id="3" name="Slide Number Placeholder 2"/>
          <p:cNvSpPr>
            <a:spLocks noGrp="1"/>
          </p:cNvSpPr>
          <p:nvPr>
            <p:ph type="sldNum" sz="quarter" idx="4"/>
          </p:nvPr>
        </p:nvSpPr>
        <p:spPr/>
        <p:txBody>
          <a:bodyPr/>
          <a:lstStyle/>
          <a:p>
            <a:pPr>
              <a:defRPr/>
            </a:pPr>
            <a:fld id="{BD59C8F5-E142-4BA6-95C0-2A757B712F6C}" type="slidenum">
              <a:rPr lang="en-US" b="1" smtClean="0"/>
              <a:pPr>
                <a:defRPr/>
              </a:pPr>
              <a:t>22</a:t>
            </a:fld>
            <a:endParaRPr lang="en-US" b="1" dirty="0"/>
          </a:p>
        </p:txBody>
      </p:sp>
    </p:spTree>
    <p:extLst>
      <p:ext uri="{BB962C8B-B14F-4D97-AF65-F5344CB8AC3E}">
        <p14:creationId xmlns:p14="http://schemas.microsoft.com/office/powerpoint/2010/main" val="856917694"/>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Additional Grant Mgmt. Activities </a:t>
            </a:r>
          </a:p>
        </p:txBody>
      </p:sp>
      <p:sp>
        <p:nvSpPr>
          <p:cNvPr id="3" name="Content Placeholder 2"/>
          <p:cNvSpPr>
            <a:spLocks noGrp="1"/>
          </p:cNvSpPr>
          <p:nvPr>
            <p:ph idx="1"/>
          </p:nvPr>
        </p:nvSpPr>
        <p:spPr>
          <a:xfrm>
            <a:off x="457200" y="1096963"/>
            <a:ext cx="8229600" cy="4618037"/>
          </a:xfrm>
        </p:spPr>
        <p:txBody>
          <a:bodyPr/>
          <a:lstStyle/>
          <a:p>
            <a:r>
              <a:rPr lang="en-US" sz="2000" dirty="0"/>
              <a:t>Payment Request</a:t>
            </a:r>
          </a:p>
          <a:p>
            <a:pPr marL="713232" lvl="2">
              <a:buSzPct val="80000"/>
            </a:pPr>
            <a:r>
              <a:rPr lang="en-US" sz="1800" b="0" dirty="0"/>
              <a:t>Utilize PARS systems to request grant funds</a:t>
            </a:r>
          </a:p>
          <a:p>
            <a:pPr marL="713232" lvl="2">
              <a:buSzPct val="80000"/>
            </a:pPr>
            <a:r>
              <a:rPr lang="en-US" sz="1800" b="0" dirty="0"/>
              <a:t>Ensure proper accounting of drawdown activity</a:t>
            </a:r>
            <a:endParaRPr lang="en-US" sz="2000" dirty="0"/>
          </a:p>
          <a:p>
            <a:r>
              <a:rPr lang="en-US" sz="2000" dirty="0"/>
              <a:t> Amendments</a:t>
            </a:r>
          </a:p>
          <a:p>
            <a:pPr marL="713232" lvl="2">
              <a:buSzPct val="80000"/>
            </a:pPr>
            <a:r>
              <a:rPr lang="en-US" sz="1800" b="0" dirty="0"/>
              <a:t>Scope of Work Change</a:t>
            </a:r>
          </a:p>
          <a:p>
            <a:pPr marL="713232" lvl="2">
              <a:buSzPct val="80000"/>
            </a:pPr>
            <a:r>
              <a:rPr lang="en-US" sz="1800" b="0" dirty="0"/>
              <a:t>Budget Changes</a:t>
            </a:r>
          </a:p>
          <a:p>
            <a:pPr marL="713232" lvl="2">
              <a:buSzPct val="80000"/>
            </a:pPr>
            <a:r>
              <a:rPr lang="en-US" sz="1800" b="0" dirty="0"/>
              <a:t>Period of Performance Extension </a:t>
            </a:r>
          </a:p>
          <a:p>
            <a:pPr marL="1097280" lvl="3">
              <a:buSzPct val="80000"/>
              <a:buFont typeface="Courier New" panose="02070309020205020404" pitchFamily="49" charset="0"/>
              <a:buChar char="o"/>
            </a:pPr>
            <a:r>
              <a:rPr lang="en-US" sz="1800" b="0" dirty="0"/>
              <a:t>Formal request with compelling justification required</a:t>
            </a:r>
          </a:p>
          <a:p>
            <a:pPr marL="713232" lvl="2">
              <a:buSzPct val="80000"/>
            </a:pPr>
            <a:r>
              <a:rPr lang="en-US" sz="1800" b="0" dirty="0"/>
              <a:t>Authorized Official/POC Changes</a:t>
            </a:r>
            <a:endParaRPr lang="en-US" sz="2000" dirty="0"/>
          </a:p>
          <a:p>
            <a:r>
              <a:rPr lang="en-US" sz="2000" dirty="0"/>
              <a:t>Grant File Management </a:t>
            </a:r>
          </a:p>
          <a:p>
            <a:pPr marL="713232" lvl="2">
              <a:buSzPct val="80000"/>
            </a:pPr>
            <a:r>
              <a:rPr lang="en-US" sz="1800" b="0" dirty="0"/>
              <a:t>Maintain a complete and accurate Grant File </a:t>
            </a:r>
          </a:p>
          <a:p>
            <a:pPr marL="713232" lvl="2">
              <a:buSzPct val="80000"/>
            </a:pPr>
            <a:r>
              <a:rPr lang="en-US" sz="1800" b="0" dirty="0"/>
              <a:t>Electronic or Paper File is acceptable</a:t>
            </a:r>
            <a:endParaRPr lang="en-US" sz="2000" dirty="0"/>
          </a:p>
        </p:txBody>
      </p:sp>
      <p:pic>
        <p:nvPicPr>
          <p:cNvPr id="6" name="Picture 2" descr="&quot;&quot;"/>
          <p:cNvPicPr>
            <a:picLocks noChangeAspect="1" noChangeArrowheads="1"/>
          </p:cNvPicPr>
          <p:nvPr/>
        </p:nvPicPr>
        <p:blipFill>
          <a:blip r:embed="rId3" cstate="print"/>
          <a:srcRect l="14375" t="14844" r="14375" b="16406"/>
          <a:stretch>
            <a:fillRect/>
          </a:stretch>
        </p:blipFill>
        <p:spPr bwMode="auto">
          <a:xfrm>
            <a:off x="6248400" y="3962400"/>
            <a:ext cx="2286000" cy="1475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lide Number Placeholder 7"/>
          <p:cNvSpPr>
            <a:spLocks noGrp="1"/>
          </p:cNvSpPr>
          <p:nvPr>
            <p:ph type="sldNum" sz="quarter" idx="4"/>
          </p:nvPr>
        </p:nvSpPr>
        <p:spPr/>
        <p:txBody>
          <a:bodyPr/>
          <a:lstStyle/>
          <a:p>
            <a:pPr>
              <a:defRPr/>
            </a:pPr>
            <a:fld id="{222D44D5-C119-4B8C-A723-C1CD63BE9503}" type="slidenum">
              <a:rPr lang="en-US" b="1" smtClean="0"/>
              <a:pPr>
                <a:defRPr/>
              </a:pPr>
              <a:t>23</a:t>
            </a:fld>
            <a:endParaRPr lang="en-US" b="1" dirty="0"/>
          </a:p>
        </p:txBody>
      </p:sp>
    </p:spTree>
    <p:extLst>
      <p:ext uri="{BB962C8B-B14F-4D97-AF65-F5344CB8AC3E}">
        <p14:creationId xmlns:p14="http://schemas.microsoft.com/office/powerpoint/2010/main" val="3506993006"/>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ontent Placeholder 27" title="Funding Appropriation">
            <a:extLst>
              <a:ext uri="{FF2B5EF4-FFF2-40B4-BE49-F238E27FC236}">
                <a16:creationId xmlns:a16="http://schemas.microsoft.com/office/drawing/2014/main" id="{8B5D19E2-839D-4CD6-8C9E-F44CBD257B05}"/>
              </a:ext>
            </a:extLst>
          </p:cNvPr>
          <p:cNvGrpSpPr>
            <a:grpSpLocks noGrp="1"/>
          </p:cNvGrpSpPr>
          <p:nvPr/>
        </p:nvGrpSpPr>
        <p:grpSpPr bwMode="auto">
          <a:xfrm>
            <a:off x="2476500" y="1981200"/>
            <a:ext cx="4191000" cy="1981200"/>
            <a:chOff x="93278" y="2189"/>
            <a:chExt cx="1561393" cy="936835"/>
          </a:xfrm>
        </p:grpSpPr>
        <p:sp>
          <p:nvSpPr>
            <p:cNvPr id="7" name="Rounded Rectangle 28">
              <a:extLst>
                <a:ext uri="{FF2B5EF4-FFF2-40B4-BE49-F238E27FC236}">
                  <a16:creationId xmlns:a16="http://schemas.microsoft.com/office/drawing/2014/main" id="{C8E733F6-FE0F-47E0-96E3-AABB54D6C3D2}"/>
                </a:ext>
              </a:extLst>
            </p:cNvPr>
            <p:cNvSpPr/>
            <p:nvPr/>
          </p:nvSpPr>
          <p:spPr>
            <a:xfrm>
              <a:off x="93278" y="2189"/>
              <a:ext cx="1561393" cy="936835"/>
            </a:xfrm>
            <a:prstGeom prst="roundRect">
              <a:avLst>
                <a:gd name="adj" fmla="val 10000"/>
              </a:avLst>
            </a:prstGeom>
            <a:solidFill>
              <a:srgbClr val="2A527E"/>
            </a:solidFill>
            <a:effectLst>
              <a:outerShdw blurRad="40000" dist="20000" dir="5400000" rotWithShape="0">
                <a:srgbClr val="000000">
                  <a:alpha val="38000"/>
                </a:srgbClr>
              </a:outerShdw>
              <a:reflection blurRad="6350" stA="50000" endA="300" endPos="55000" dir="5400000" sy="-100000" algn="bl" rotWithShape="0"/>
            </a:effectLst>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8" name="Rounded Rectangle 4" descr="Funding Appropriation">
              <a:extLst>
                <a:ext uri="{FF2B5EF4-FFF2-40B4-BE49-F238E27FC236}">
                  <a16:creationId xmlns:a16="http://schemas.microsoft.com/office/drawing/2014/main" id="{E1130C81-FB5E-4865-BDF7-76E90B88E8E0}"/>
                </a:ext>
              </a:extLst>
            </p:cNvPr>
            <p:cNvSpPr/>
            <p:nvPr/>
          </p:nvSpPr>
          <p:spPr>
            <a:xfrm>
              <a:off x="120484" y="29964"/>
              <a:ext cx="1506981" cy="881285"/>
            </a:xfrm>
            <a:prstGeom prst="rect">
              <a:avLst/>
            </a:prstGeom>
          </p:spPr>
          <p:style>
            <a:lnRef idx="0">
              <a:scrgbClr r="0" g="0" b="0"/>
            </a:lnRef>
            <a:fillRef idx="0">
              <a:scrgbClr r="0" g="0" b="0"/>
            </a:fillRef>
            <a:effectRef idx="0">
              <a:scrgbClr r="0" g="0" b="0"/>
            </a:effectRef>
            <a:fontRef idx="minor">
              <a:schemeClr val="lt1"/>
            </a:fontRef>
          </p:style>
          <p:txBody>
            <a:bodyPr lIns="64770" tIns="64770" rIns="64770" bIns="64770" spcCol="1270" anchor="ctr"/>
            <a:lstStyle/>
            <a:p>
              <a:pPr algn="ctr" defTabSz="755650" eaLnBrk="0" hangingPunct="0">
                <a:lnSpc>
                  <a:spcPct val="90000"/>
                </a:lnSpc>
                <a:spcAft>
                  <a:spcPct val="35000"/>
                </a:spcAft>
                <a:defRPr/>
              </a:pPr>
              <a:r>
                <a:rPr lang="en-US" sz="2400" dirty="0">
                  <a:solidFill>
                    <a:srgbClr val="FFFFFF"/>
                  </a:solidFill>
                </a:rPr>
                <a:t>Monitoring, IPERIA </a:t>
              </a:r>
              <a:br>
                <a:rPr lang="en-US" sz="2400" dirty="0">
                  <a:solidFill>
                    <a:srgbClr val="FFFFFF"/>
                  </a:solidFill>
                </a:rPr>
              </a:br>
              <a:r>
                <a:rPr lang="en-US" sz="2400" dirty="0">
                  <a:solidFill>
                    <a:srgbClr val="FFFFFF"/>
                  </a:solidFill>
                </a:rPr>
                <a:t>and Audits</a:t>
              </a:r>
            </a:p>
          </p:txBody>
        </p:sp>
      </p:grpSp>
      <p:sp>
        <p:nvSpPr>
          <p:cNvPr id="4" name="Slide Number Placeholder 3"/>
          <p:cNvSpPr>
            <a:spLocks noGrp="1"/>
          </p:cNvSpPr>
          <p:nvPr>
            <p:ph type="sldNum" sz="quarter" idx="4"/>
          </p:nvPr>
        </p:nvSpPr>
        <p:spPr/>
        <p:txBody>
          <a:bodyPr/>
          <a:lstStyle/>
          <a:p>
            <a:pPr>
              <a:defRPr/>
            </a:pPr>
            <a:fld id="{167A036F-738C-4416-983E-5B04119587A4}" type="slidenum">
              <a:rPr lang="en-US" b="1" smtClean="0"/>
              <a:pPr>
                <a:defRPr/>
              </a:pPr>
              <a:t>24</a:t>
            </a:fld>
            <a:endParaRPr lang="en-US" b="1" dirty="0"/>
          </a:p>
        </p:txBody>
      </p:sp>
    </p:spTree>
    <p:extLst>
      <p:ext uri="{BB962C8B-B14F-4D97-AF65-F5344CB8AC3E}">
        <p14:creationId xmlns:p14="http://schemas.microsoft.com/office/powerpoint/2010/main" val="2202495588"/>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694113"/>
            <a:ext cx="1524000" cy="1524000"/>
          </a:xfrm>
          <a:prstGeom prst="rect">
            <a:avLst/>
          </a:prstGeom>
        </p:spPr>
      </p:pic>
      <p:sp>
        <p:nvSpPr>
          <p:cNvPr id="2" name="Title 1"/>
          <p:cNvSpPr>
            <a:spLocks noGrp="1"/>
          </p:cNvSpPr>
          <p:nvPr>
            <p:ph type="title"/>
          </p:nvPr>
        </p:nvSpPr>
        <p:spPr/>
        <p:txBody>
          <a:bodyPr/>
          <a:lstStyle/>
          <a:p>
            <a:r>
              <a:rPr lang="en-US" sz="3600" dirty="0"/>
              <a:t>Types of Monitoring </a:t>
            </a:r>
          </a:p>
        </p:txBody>
      </p:sp>
      <p:sp>
        <p:nvSpPr>
          <p:cNvPr id="3" name="Content Placeholder 2"/>
          <p:cNvSpPr>
            <a:spLocks noGrp="1"/>
          </p:cNvSpPr>
          <p:nvPr>
            <p:ph idx="1"/>
          </p:nvPr>
        </p:nvSpPr>
        <p:spPr>
          <a:xfrm>
            <a:off x="457200" y="1068388"/>
            <a:ext cx="8229600" cy="4646612"/>
          </a:xfrm>
        </p:spPr>
        <p:txBody>
          <a:bodyPr/>
          <a:lstStyle/>
          <a:p>
            <a:pPr marL="0" indent="0" algn="ctr">
              <a:buNone/>
            </a:pPr>
            <a:r>
              <a:rPr lang="en-US" sz="1800" b="0" i="1" dirty="0"/>
              <a:t>Monitoring is a partnership, not an audit</a:t>
            </a:r>
          </a:p>
          <a:p>
            <a:pPr marL="0" indent="0">
              <a:buNone/>
            </a:pPr>
            <a:r>
              <a:rPr lang="en-US" sz="1700" dirty="0"/>
              <a:t>Quarterly/Semi-Annual Cash Analysis:</a:t>
            </a:r>
          </a:p>
          <a:p>
            <a:pPr marL="713232" lvl="2">
              <a:buFont typeface="Arial" panose="020B0604020202020204" pitchFamily="34" charset="0"/>
              <a:buChar char="•"/>
            </a:pPr>
            <a:r>
              <a:rPr lang="en-US" sz="1600" b="0" dirty="0"/>
              <a:t>Internal review of most recent financial report and our Federal financial system</a:t>
            </a:r>
          </a:p>
          <a:p>
            <a:pPr marL="0" indent="0">
              <a:spcBef>
                <a:spcPts val="600"/>
              </a:spcBef>
              <a:buNone/>
            </a:pPr>
            <a:r>
              <a:rPr lang="en-US" sz="1700" dirty="0"/>
              <a:t>Quarterly/Semi-Annual Performance Report Review:  </a:t>
            </a:r>
            <a:endParaRPr lang="en-US" sz="1700" b="0" dirty="0"/>
          </a:p>
          <a:p>
            <a:pPr marL="713232" lvl="2">
              <a:buFont typeface="Arial" panose="020B0604020202020204" pitchFamily="34" charset="0"/>
              <a:buChar char="•"/>
            </a:pPr>
            <a:r>
              <a:rPr lang="en-US" sz="1600" b="0" dirty="0"/>
              <a:t>Internal review of most recent performance reports </a:t>
            </a:r>
          </a:p>
          <a:p>
            <a:pPr marL="0" indent="0">
              <a:spcBef>
                <a:spcPts val="600"/>
              </a:spcBef>
              <a:buNone/>
            </a:pPr>
            <a:r>
              <a:rPr lang="en-US" sz="1700" dirty="0"/>
              <a:t>First Line Review:</a:t>
            </a:r>
          </a:p>
          <a:p>
            <a:pPr marL="713232" lvl="2">
              <a:buFont typeface="Arial" panose="020B0604020202020204" pitchFamily="34" charset="0"/>
              <a:buChar char="•"/>
            </a:pPr>
            <a:r>
              <a:rPr lang="en-US" sz="1600" b="0" dirty="0"/>
              <a:t>Internal risk assessment to determine the need for additional monitoring </a:t>
            </a:r>
          </a:p>
          <a:p>
            <a:pPr marL="0" indent="0">
              <a:spcBef>
                <a:spcPts val="600"/>
              </a:spcBef>
              <a:buNone/>
            </a:pPr>
            <a:r>
              <a:rPr lang="en-US" sz="1700" dirty="0"/>
              <a:t>Desk Reviews: </a:t>
            </a:r>
          </a:p>
          <a:p>
            <a:pPr marL="713232" lvl="2">
              <a:buFont typeface="Arial" panose="020B0604020202020204" pitchFamily="34" charset="0"/>
              <a:buChar char="•"/>
            </a:pPr>
            <a:r>
              <a:rPr lang="en-US" sz="1600" b="0" dirty="0"/>
              <a:t>Financial or Programmatic  </a:t>
            </a:r>
          </a:p>
          <a:p>
            <a:pPr marL="713232" lvl="2">
              <a:buFont typeface="Arial" panose="020B0604020202020204" pitchFamily="34" charset="0"/>
              <a:buChar char="•"/>
            </a:pPr>
            <a:r>
              <a:rPr lang="en-US" sz="1600" b="0" dirty="0"/>
              <a:t>Office-based verification of compliance</a:t>
            </a:r>
          </a:p>
          <a:p>
            <a:pPr marL="713232" lvl="2">
              <a:buFont typeface="Arial" panose="020B0604020202020204" pitchFamily="34" charset="0"/>
              <a:buChar char="•"/>
            </a:pPr>
            <a:r>
              <a:rPr lang="en-US" sz="1600" b="0" dirty="0"/>
              <a:t>Requires documentation submission to Federal reviewer</a:t>
            </a:r>
          </a:p>
          <a:p>
            <a:pPr marL="0" indent="0">
              <a:spcBef>
                <a:spcPts val="600"/>
              </a:spcBef>
              <a:buNone/>
            </a:pPr>
            <a:r>
              <a:rPr lang="en-US" sz="1700" dirty="0"/>
              <a:t>Site Visits: </a:t>
            </a:r>
            <a:endParaRPr lang="en-US" sz="1700" b="0" dirty="0"/>
          </a:p>
          <a:p>
            <a:pPr marL="713232" lvl="2">
              <a:buFont typeface="Arial" panose="020B0604020202020204" pitchFamily="34" charset="0"/>
              <a:buChar char="•"/>
            </a:pPr>
            <a:r>
              <a:rPr lang="en-US" sz="1600" b="0" dirty="0"/>
              <a:t>Financial or Programmatic  </a:t>
            </a:r>
          </a:p>
          <a:p>
            <a:pPr marL="713232" lvl="2">
              <a:buFont typeface="Arial" panose="020B0604020202020204" pitchFamily="34" charset="0"/>
              <a:buChar char="•"/>
            </a:pPr>
            <a:r>
              <a:rPr lang="en-US" sz="1600" b="0" dirty="0"/>
              <a:t>On-site direct contact with stakeholders</a:t>
            </a:r>
          </a:p>
          <a:p>
            <a:pPr marL="713232" lvl="2">
              <a:buFont typeface="Arial" panose="020B0604020202020204" pitchFamily="34" charset="0"/>
              <a:buChar char="•"/>
            </a:pPr>
            <a:r>
              <a:rPr lang="en-US" sz="1600" b="0" dirty="0"/>
              <a:t>Visual review of operations, inventory, procedures, and performance sites</a:t>
            </a:r>
          </a:p>
        </p:txBody>
      </p:sp>
      <p:sp>
        <p:nvSpPr>
          <p:cNvPr id="8" name="Slide Number Placeholder 7"/>
          <p:cNvSpPr>
            <a:spLocks noGrp="1"/>
          </p:cNvSpPr>
          <p:nvPr>
            <p:ph type="sldNum" sz="quarter" idx="4"/>
          </p:nvPr>
        </p:nvSpPr>
        <p:spPr/>
        <p:txBody>
          <a:bodyPr/>
          <a:lstStyle/>
          <a:p>
            <a:pPr>
              <a:defRPr/>
            </a:pPr>
            <a:fld id="{222D44D5-C119-4B8C-A723-C1CD63BE9503}" type="slidenum">
              <a:rPr lang="en-US" b="1" smtClean="0"/>
              <a:pPr>
                <a:defRPr/>
              </a:pPr>
              <a:t>25</a:t>
            </a:fld>
            <a:endParaRPr lang="en-US" b="1" dirty="0"/>
          </a:p>
        </p:txBody>
      </p:sp>
    </p:spTree>
    <p:extLst>
      <p:ext uri="{BB962C8B-B14F-4D97-AF65-F5344CB8AC3E}">
        <p14:creationId xmlns:p14="http://schemas.microsoft.com/office/powerpoint/2010/main" val="1853073034"/>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Financial Monitoring?</a:t>
            </a:r>
          </a:p>
        </p:txBody>
      </p:sp>
      <p:sp>
        <p:nvSpPr>
          <p:cNvPr id="3" name="Content Placeholder 2"/>
          <p:cNvSpPr>
            <a:spLocks noGrp="1"/>
          </p:cNvSpPr>
          <p:nvPr>
            <p:ph idx="1"/>
          </p:nvPr>
        </p:nvSpPr>
        <p:spPr>
          <a:xfrm>
            <a:off x="457200" y="1143000"/>
            <a:ext cx="8229600" cy="4646612"/>
          </a:xfrm>
        </p:spPr>
        <p:txBody>
          <a:bodyPr/>
          <a:lstStyle/>
          <a:p>
            <a:pPr marL="342900" lvl="1" eaLnBrk="1" hangingPunct="1">
              <a:spcBef>
                <a:spcPts val="600"/>
              </a:spcBef>
              <a:buFont typeface="Arial" pitchFamily="34" charset="0"/>
              <a:buChar char="•"/>
            </a:pPr>
            <a:r>
              <a:rPr lang="en-US" sz="2400" b="0" dirty="0">
                <a:ea typeface="+mn-ea"/>
              </a:rPr>
              <a:t>Conducted to ensure compliance with applicable Federal grant requirements</a:t>
            </a:r>
          </a:p>
          <a:p>
            <a:pPr marL="0" lvl="1" indent="0" eaLnBrk="1" hangingPunct="1">
              <a:spcBef>
                <a:spcPts val="0"/>
              </a:spcBef>
              <a:buNone/>
            </a:pPr>
            <a:endParaRPr lang="en-US" sz="2400" b="0" dirty="0">
              <a:ea typeface="+mn-ea"/>
            </a:endParaRPr>
          </a:p>
          <a:p>
            <a:pPr marL="342900" lvl="1" eaLnBrk="1" hangingPunct="1">
              <a:spcBef>
                <a:spcPts val="600"/>
              </a:spcBef>
              <a:buFont typeface="Arial" pitchFamily="34" charset="0"/>
              <a:buChar char="•"/>
            </a:pPr>
            <a:r>
              <a:rPr lang="en-US" sz="2400" b="0" dirty="0"/>
              <a:t>Documents are used to validate expenditures</a:t>
            </a:r>
          </a:p>
          <a:p>
            <a:pPr marL="0" lvl="1" indent="0" eaLnBrk="1" hangingPunct="1">
              <a:spcBef>
                <a:spcPts val="0"/>
              </a:spcBef>
              <a:buNone/>
            </a:pPr>
            <a:endParaRPr lang="en-US" sz="2400" b="0" dirty="0"/>
          </a:p>
          <a:p>
            <a:pPr marL="342900" lvl="1" eaLnBrk="1" hangingPunct="1">
              <a:spcBef>
                <a:spcPts val="600"/>
              </a:spcBef>
              <a:buFont typeface="Arial" pitchFamily="34" charset="0"/>
              <a:buChar char="•"/>
            </a:pPr>
            <a:r>
              <a:rPr lang="en-US" sz="2400" b="0" dirty="0"/>
              <a:t>Written policies, procedures, and financial reports are reviewed</a:t>
            </a:r>
          </a:p>
          <a:p>
            <a:pPr marL="0" lvl="1" indent="0" eaLnBrk="1" hangingPunct="1">
              <a:spcBef>
                <a:spcPts val="600"/>
              </a:spcBef>
              <a:buNone/>
            </a:pPr>
            <a:endParaRPr lang="en-US" sz="2400" b="0" dirty="0"/>
          </a:p>
          <a:p>
            <a:pPr marL="342900" lvl="1" eaLnBrk="1" hangingPunct="1">
              <a:spcBef>
                <a:spcPts val="600"/>
              </a:spcBef>
              <a:buFont typeface="Arial" pitchFamily="34" charset="0"/>
              <a:buChar char="•"/>
            </a:pPr>
            <a:endParaRPr lang="en-US" sz="2400" b="0" dirty="0"/>
          </a:p>
          <a:p>
            <a:pPr marL="0" lvl="1" indent="0" eaLnBrk="1" hangingPunct="1">
              <a:spcBef>
                <a:spcPts val="600"/>
              </a:spcBef>
              <a:buNone/>
            </a:pPr>
            <a:endParaRPr lang="en-US" sz="2400" b="0" dirty="0"/>
          </a:p>
        </p:txBody>
      </p:sp>
      <p:sp>
        <p:nvSpPr>
          <p:cNvPr id="6" name="Slide Number Placeholder 5"/>
          <p:cNvSpPr>
            <a:spLocks noGrp="1"/>
          </p:cNvSpPr>
          <p:nvPr>
            <p:ph type="sldNum" sz="quarter" idx="4"/>
          </p:nvPr>
        </p:nvSpPr>
        <p:spPr/>
        <p:txBody>
          <a:bodyPr/>
          <a:lstStyle/>
          <a:p>
            <a:pPr>
              <a:defRPr/>
            </a:pPr>
            <a:fld id="{BD59C8F5-E142-4BA6-95C0-2A757B712F6C}" type="slidenum">
              <a:rPr lang="en-US" b="1" smtClean="0"/>
              <a:pPr>
                <a:defRPr/>
              </a:pPr>
              <a:t>26</a:t>
            </a:fld>
            <a:endParaRPr lang="en-US" b="1" dirty="0"/>
          </a:p>
        </p:txBody>
      </p:sp>
    </p:spTree>
    <p:extLst>
      <p:ext uri="{BB962C8B-B14F-4D97-AF65-F5344CB8AC3E}">
        <p14:creationId xmlns:p14="http://schemas.microsoft.com/office/powerpoint/2010/main" val="2892248219"/>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Programmatic Monitoring?</a:t>
            </a:r>
          </a:p>
        </p:txBody>
      </p:sp>
      <p:sp>
        <p:nvSpPr>
          <p:cNvPr id="3" name="Content Placeholder 2"/>
          <p:cNvSpPr>
            <a:spLocks noGrp="1"/>
          </p:cNvSpPr>
          <p:nvPr>
            <p:ph idx="1"/>
          </p:nvPr>
        </p:nvSpPr>
        <p:spPr/>
        <p:txBody>
          <a:bodyPr/>
          <a:lstStyle/>
          <a:p>
            <a:pPr eaLnBrk="1" hangingPunct="1">
              <a:spcBef>
                <a:spcPts val="600"/>
              </a:spcBef>
            </a:pPr>
            <a:r>
              <a:rPr lang="en-US" sz="2400" b="0" dirty="0"/>
              <a:t>Conducted to ensure recipient accomplishments align with the objectives of the Federal award</a:t>
            </a:r>
          </a:p>
          <a:p>
            <a:pPr marL="0" indent="0" eaLnBrk="1" hangingPunct="1">
              <a:spcBef>
                <a:spcPts val="0"/>
              </a:spcBef>
              <a:buNone/>
            </a:pPr>
            <a:endParaRPr lang="en-US" sz="2400" b="0" dirty="0"/>
          </a:p>
          <a:p>
            <a:pPr eaLnBrk="1" hangingPunct="1">
              <a:spcBef>
                <a:spcPts val="600"/>
              </a:spcBef>
            </a:pPr>
            <a:r>
              <a:rPr lang="en-US" sz="2400" b="0" dirty="0"/>
              <a:t>Analyzing and resolving issues to ensure compliance with applicable terms and regulations, before they become audit findings</a:t>
            </a:r>
          </a:p>
          <a:p>
            <a:pPr eaLnBrk="1" hangingPunct="1">
              <a:spcBef>
                <a:spcPts val="0"/>
              </a:spcBef>
            </a:pPr>
            <a:endParaRPr lang="en-US" sz="2400" b="0" dirty="0"/>
          </a:p>
          <a:p>
            <a:pPr eaLnBrk="1" hangingPunct="1">
              <a:spcBef>
                <a:spcPts val="600"/>
              </a:spcBef>
            </a:pPr>
            <a:r>
              <a:rPr lang="en-US" sz="2400" b="0" dirty="0"/>
              <a:t>Address concerns or issues that may have impeded progress towards the established goals</a:t>
            </a:r>
          </a:p>
          <a:p>
            <a:pPr marL="713232" lvl="2" eaLnBrk="1" hangingPunct="1">
              <a:spcBef>
                <a:spcPts val="600"/>
              </a:spcBef>
              <a:buSzPct val="80000"/>
            </a:pPr>
            <a:r>
              <a:rPr lang="en-US" sz="2000" b="0" dirty="0"/>
              <a:t>Allows for explanation with problems, delays, adverse conditions, or favorable developments meeting time schedules and objectives</a:t>
            </a:r>
          </a:p>
          <a:p>
            <a:pPr marL="0" indent="0" eaLnBrk="1" hangingPunct="1">
              <a:spcBef>
                <a:spcPts val="600"/>
              </a:spcBef>
              <a:buNone/>
            </a:pPr>
            <a:endParaRPr lang="en-US" sz="2400" b="0" dirty="0"/>
          </a:p>
        </p:txBody>
      </p:sp>
      <p:sp>
        <p:nvSpPr>
          <p:cNvPr id="6" name="Slide Number Placeholder 5"/>
          <p:cNvSpPr>
            <a:spLocks noGrp="1"/>
          </p:cNvSpPr>
          <p:nvPr>
            <p:ph type="sldNum" sz="quarter" idx="4"/>
          </p:nvPr>
        </p:nvSpPr>
        <p:spPr/>
        <p:txBody>
          <a:bodyPr/>
          <a:lstStyle/>
          <a:p>
            <a:pPr>
              <a:defRPr/>
            </a:pPr>
            <a:fld id="{BD59C8F5-E142-4BA6-95C0-2A757B712F6C}" type="slidenum">
              <a:rPr lang="en-US" b="1" smtClean="0"/>
              <a:pPr>
                <a:defRPr/>
              </a:pPr>
              <a:t>27</a:t>
            </a:fld>
            <a:endParaRPr lang="en-US" b="1" dirty="0"/>
          </a:p>
        </p:txBody>
      </p:sp>
    </p:spTree>
    <p:extLst>
      <p:ext uri="{BB962C8B-B14F-4D97-AF65-F5344CB8AC3E}">
        <p14:creationId xmlns:p14="http://schemas.microsoft.com/office/powerpoint/2010/main" val="2905531275"/>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3" name="Title 1"/>
          <p:cNvSpPr>
            <a:spLocks noGrp="1"/>
          </p:cNvSpPr>
          <p:nvPr>
            <p:ph type="title"/>
          </p:nvPr>
        </p:nvSpPr>
        <p:spPr>
          <a:xfrm>
            <a:off x="457200" y="152400"/>
            <a:ext cx="8229600" cy="762000"/>
          </a:xfrm>
        </p:spPr>
        <p:txBody>
          <a:bodyPr/>
          <a:lstStyle/>
          <a:p>
            <a:r>
              <a:rPr lang="en-US" sz="3200" dirty="0"/>
              <a:t>Monitoring: Examples of Required</a:t>
            </a:r>
            <a:br>
              <a:rPr lang="en-US" sz="3200" dirty="0"/>
            </a:br>
            <a:r>
              <a:rPr lang="en-US" sz="3200" dirty="0"/>
              <a:t>Documentation</a:t>
            </a:r>
          </a:p>
        </p:txBody>
      </p:sp>
      <p:sp>
        <p:nvSpPr>
          <p:cNvPr id="972804" name="Content Placeholder 19"/>
          <p:cNvSpPr>
            <a:spLocks noGrp="1"/>
          </p:cNvSpPr>
          <p:nvPr>
            <p:ph idx="1"/>
          </p:nvPr>
        </p:nvSpPr>
        <p:spPr>
          <a:xfrm>
            <a:off x="533400" y="1143000"/>
            <a:ext cx="6553200" cy="5257800"/>
          </a:xfrm>
        </p:spPr>
        <p:txBody>
          <a:bodyPr/>
          <a:lstStyle/>
          <a:p>
            <a:pPr marL="457200" indent="-457200">
              <a:spcBef>
                <a:spcPts val="1200"/>
              </a:spcBef>
              <a:buFont typeface="+mj-lt"/>
              <a:buAutoNum type="arabicPeriod"/>
            </a:pPr>
            <a:r>
              <a:rPr lang="en-US" sz="2200" b="0" dirty="0"/>
              <a:t>Application</a:t>
            </a:r>
          </a:p>
          <a:p>
            <a:pPr marL="457200" indent="-457200">
              <a:spcBef>
                <a:spcPts val="1200"/>
              </a:spcBef>
              <a:buFont typeface="+mj-lt"/>
              <a:buAutoNum type="arabicPeriod"/>
            </a:pPr>
            <a:r>
              <a:rPr lang="en-US" sz="2200" b="0" dirty="0"/>
              <a:t>Award Package</a:t>
            </a:r>
          </a:p>
          <a:p>
            <a:pPr marL="457200" indent="-457200">
              <a:spcBef>
                <a:spcPts val="1200"/>
              </a:spcBef>
              <a:buFont typeface="+mj-lt"/>
              <a:buAutoNum type="arabicPeriod"/>
            </a:pPr>
            <a:r>
              <a:rPr lang="en-US" sz="2200" b="0" dirty="0"/>
              <a:t>Amendments</a:t>
            </a:r>
          </a:p>
          <a:p>
            <a:pPr marL="457200" indent="-457200">
              <a:spcBef>
                <a:spcPts val="1200"/>
              </a:spcBef>
              <a:buFont typeface="+mj-lt"/>
              <a:buAutoNum type="arabicPeriod"/>
            </a:pPr>
            <a:r>
              <a:rPr lang="en-US" sz="2200" b="0" dirty="0"/>
              <a:t>Performance and Financial Reports</a:t>
            </a:r>
          </a:p>
          <a:p>
            <a:pPr marL="457200" indent="-457200">
              <a:spcBef>
                <a:spcPts val="1200"/>
              </a:spcBef>
              <a:buFont typeface="+mj-lt"/>
              <a:buAutoNum type="arabicPeriod"/>
            </a:pPr>
            <a:r>
              <a:rPr lang="en-US" sz="2200" b="0" dirty="0"/>
              <a:t>Expenditure Source Documentation</a:t>
            </a:r>
          </a:p>
          <a:p>
            <a:pPr marL="457200" indent="-457200">
              <a:spcBef>
                <a:spcPts val="1200"/>
              </a:spcBef>
              <a:buFont typeface="+mj-lt"/>
              <a:buAutoNum type="arabicPeriod"/>
            </a:pPr>
            <a:r>
              <a:rPr lang="en-US" sz="2200" b="0" dirty="0"/>
              <a:t>Policies and Procedures</a:t>
            </a:r>
          </a:p>
          <a:p>
            <a:pPr marL="457200" indent="-457200">
              <a:spcBef>
                <a:spcPts val="1200"/>
              </a:spcBef>
              <a:buFont typeface="+mj-lt"/>
              <a:buAutoNum type="arabicPeriod"/>
            </a:pPr>
            <a:r>
              <a:rPr lang="en-US" sz="2200" b="0" dirty="0"/>
              <a:t>Indirect Cost Rate Agreements</a:t>
            </a:r>
          </a:p>
          <a:p>
            <a:pPr marL="457200" indent="-457200">
              <a:spcBef>
                <a:spcPts val="1200"/>
              </a:spcBef>
              <a:buFont typeface="+mj-lt"/>
              <a:buAutoNum type="arabicPeriod"/>
            </a:pPr>
            <a:r>
              <a:rPr lang="en-US" sz="2200" b="0" dirty="0"/>
              <a:t>Audit Reports</a:t>
            </a:r>
          </a:p>
        </p:txBody>
      </p:sp>
      <p:sp>
        <p:nvSpPr>
          <p:cNvPr id="3" name="Slide Number Placeholder 2"/>
          <p:cNvSpPr>
            <a:spLocks noGrp="1"/>
          </p:cNvSpPr>
          <p:nvPr>
            <p:ph type="sldNum" sz="quarter" idx="4"/>
          </p:nvPr>
        </p:nvSpPr>
        <p:spPr/>
        <p:txBody>
          <a:bodyPr/>
          <a:lstStyle/>
          <a:p>
            <a:pPr>
              <a:defRPr/>
            </a:pPr>
            <a:fld id="{BD59C8F5-E142-4BA6-95C0-2A757B712F6C}" type="slidenum">
              <a:rPr lang="en-US" b="1" smtClean="0"/>
              <a:pPr>
                <a:defRPr/>
              </a:pPr>
              <a:t>28</a:t>
            </a:fld>
            <a:endParaRPr lang="en-US" b="1" dirty="0"/>
          </a:p>
        </p:txBody>
      </p:sp>
    </p:spTree>
    <p:extLst>
      <p:ext uri="{BB962C8B-B14F-4D97-AF65-F5344CB8AC3E}">
        <p14:creationId xmlns:p14="http://schemas.microsoft.com/office/powerpoint/2010/main" val="2359706022"/>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B273B-68C8-44B3-B447-D36900C68196}"/>
              </a:ext>
            </a:extLst>
          </p:cNvPr>
          <p:cNvSpPr>
            <a:spLocks noGrp="1"/>
          </p:cNvSpPr>
          <p:nvPr>
            <p:ph type="title"/>
          </p:nvPr>
        </p:nvSpPr>
        <p:spPr/>
        <p:txBody>
          <a:bodyPr/>
          <a:lstStyle/>
          <a:p>
            <a:r>
              <a:rPr lang="en-US" sz="3600" dirty="0"/>
              <a:t>Non-Disaster Grant Programs</a:t>
            </a:r>
          </a:p>
        </p:txBody>
      </p:sp>
      <p:sp>
        <p:nvSpPr>
          <p:cNvPr id="3" name="Content Placeholder 2">
            <a:extLst>
              <a:ext uri="{FF2B5EF4-FFF2-40B4-BE49-F238E27FC236}">
                <a16:creationId xmlns:a16="http://schemas.microsoft.com/office/drawing/2014/main" id="{32F32373-0A82-431C-8626-E8F12B4A817A}"/>
              </a:ext>
            </a:extLst>
          </p:cNvPr>
          <p:cNvSpPr>
            <a:spLocks noGrp="1"/>
          </p:cNvSpPr>
          <p:nvPr>
            <p:ph idx="1"/>
          </p:nvPr>
        </p:nvSpPr>
        <p:spPr>
          <a:xfrm>
            <a:off x="457200" y="990600"/>
            <a:ext cx="8610600" cy="4724400"/>
          </a:xfrm>
        </p:spPr>
        <p:txBody>
          <a:bodyPr/>
          <a:lstStyle/>
          <a:p>
            <a:pPr marL="0" indent="0">
              <a:buNone/>
            </a:pPr>
            <a:r>
              <a:rPr lang="en-US" sz="1800" dirty="0"/>
              <a:t>Headquarters (HQ)-managed Grant Programs include: </a:t>
            </a:r>
          </a:p>
          <a:p>
            <a:r>
              <a:rPr lang="en-US" sz="1800" b="0" dirty="0"/>
              <a:t>Assistance to Firefighters Grant (AFG) Program  </a:t>
            </a:r>
          </a:p>
          <a:p>
            <a:r>
              <a:rPr lang="en-US" sz="1800" b="0" dirty="0"/>
              <a:t>Homeland Security Grant Program (HSGP)  </a:t>
            </a:r>
          </a:p>
          <a:p>
            <a:pPr>
              <a:buFont typeface="Arial" panose="020B0604020202020204" pitchFamily="34" charset="0"/>
              <a:buChar char="•"/>
            </a:pPr>
            <a:r>
              <a:rPr lang="en-US" sz="1800" b="0" dirty="0"/>
              <a:t>Tribal Homeland Security Grant Program (THSGP)</a:t>
            </a:r>
          </a:p>
          <a:p>
            <a:pPr>
              <a:buFont typeface="Arial" panose="020B0604020202020204" pitchFamily="34" charset="0"/>
              <a:buChar char="•"/>
            </a:pPr>
            <a:r>
              <a:rPr lang="en-US" sz="1800" b="0" dirty="0"/>
              <a:t>Transit Security Grant Program (TSGP)</a:t>
            </a:r>
          </a:p>
          <a:p>
            <a:pPr>
              <a:buFont typeface="Arial" panose="020B0604020202020204" pitchFamily="34" charset="0"/>
              <a:buChar char="•"/>
            </a:pPr>
            <a:r>
              <a:rPr lang="en-US" sz="1800" b="0" dirty="0"/>
              <a:t>Intercity Passenger Rail (IPR) Program</a:t>
            </a:r>
          </a:p>
          <a:p>
            <a:pPr>
              <a:buFont typeface="Arial" panose="020B0604020202020204" pitchFamily="34" charset="0"/>
              <a:buChar char="•"/>
            </a:pPr>
            <a:r>
              <a:rPr lang="en-US" sz="1800" b="0" dirty="0"/>
              <a:t>Intercity Bus Security Grant Program (IBSGP)</a:t>
            </a:r>
          </a:p>
          <a:p>
            <a:pPr>
              <a:buFont typeface="Arial" panose="020B0604020202020204" pitchFamily="34" charset="0"/>
              <a:buChar char="•"/>
            </a:pPr>
            <a:r>
              <a:rPr lang="en-US" sz="1800" b="0" dirty="0"/>
              <a:t>Port Security Grant Program (PSGP)</a:t>
            </a:r>
          </a:p>
          <a:p>
            <a:pPr marL="0" indent="0">
              <a:buNone/>
            </a:pPr>
            <a:r>
              <a:rPr lang="en-US" sz="1800" dirty="0"/>
              <a:t>Regionally-managed Grant Programs include: </a:t>
            </a:r>
          </a:p>
          <a:p>
            <a:pPr>
              <a:buFont typeface="Arial" panose="020B0604020202020204" pitchFamily="34" charset="0"/>
              <a:buChar char="•"/>
            </a:pPr>
            <a:r>
              <a:rPr lang="en-US" sz="1800" b="0" dirty="0"/>
              <a:t>Emergency Management Performance Grant (EMPG) Program</a:t>
            </a:r>
          </a:p>
          <a:p>
            <a:pPr>
              <a:buFont typeface="Arial" panose="020B0604020202020204" pitchFamily="34" charset="0"/>
              <a:buChar char="•"/>
            </a:pPr>
            <a:r>
              <a:rPr lang="en-US" sz="1800" b="0" dirty="0"/>
              <a:t>National Dam Safety (NDS) </a:t>
            </a:r>
          </a:p>
          <a:p>
            <a:pPr>
              <a:buFont typeface="Arial" panose="020B0604020202020204" pitchFamily="34" charset="0"/>
              <a:buChar char="•"/>
            </a:pPr>
            <a:r>
              <a:rPr lang="en-US" sz="1800" b="0" dirty="0"/>
              <a:t>Pre-Disaster Mitigation (PDM)</a:t>
            </a:r>
          </a:p>
          <a:p>
            <a:pPr>
              <a:buFont typeface="Arial" panose="020B0604020202020204" pitchFamily="34" charset="0"/>
              <a:buChar char="•"/>
            </a:pPr>
            <a:r>
              <a:rPr lang="en-US" sz="1800" b="0" dirty="0"/>
              <a:t>Community Assistance Program-State Support Services Element (CAP-SSSE)</a:t>
            </a:r>
          </a:p>
          <a:p>
            <a:pPr>
              <a:buFont typeface="Arial" panose="020B0604020202020204" pitchFamily="34" charset="0"/>
              <a:buChar char="•"/>
            </a:pPr>
            <a:r>
              <a:rPr lang="en-US" sz="1800" b="0" dirty="0"/>
              <a:t>Regional Catastrophic Preparedness Grant Program</a:t>
            </a:r>
          </a:p>
          <a:p>
            <a:pPr marL="0" indent="0">
              <a:buNone/>
            </a:pPr>
            <a:endParaRPr lang="en-US" sz="2000" b="0" dirty="0"/>
          </a:p>
          <a:p>
            <a:pPr marL="0" indent="0">
              <a:buNone/>
            </a:pPr>
            <a:endParaRPr lang="en-US" sz="2000" b="0" dirty="0"/>
          </a:p>
          <a:p>
            <a:pPr>
              <a:buFont typeface="Arial" panose="020B0604020202020204" pitchFamily="34" charset="0"/>
              <a:buChar char="•"/>
            </a:pPr>
            <a:endParaRPr lang="en-US" sz="2000" b="0" dirty="0"/>
          </a:p>
        </p:txBody>
      </p:sp>
      <p:sp>
        <p:nvSpPr>
          <p:cNvPr id="6" name="Slide Number Placeholder 5"/>
          <p:cNvSpPr>
            <a:spLocks noGrp="1"/>
          </p:cNvSpPr>
          <p:nvPr>
            <p:ph type="sldNum" sz="quarter" idx="4"/>
          </p:nvPr>
        </p:nvSpPr>
        <p:spPr/>
        <p:txBody>
          <a:bodyPr/>
          <a:lstStyle/>
          <a:p>
            <a:pPr>
              <a:defRPr/>
            </a:pPr>
            <a:fld id="{222D44D5-C119-4B8C-A723-C1CD63BE9503}" type="slidenum">
              <a:rPr lang="en-US" b="1" smtClean="0"/>
              <a:pPr>
                <a:defRPr/>
              </a:pPr>
              <a:t>2</a:t>
            </a:fld>
            <a:endParaRPr lang="en-US" b="1" dirty="0"/>
          </a:p>
        </p:txBody>
      </p:sp>
    </p:spTree>
    <p:extLst>
      <p:ext uri="{BB962C8B-B14F-4D97-AF65-F5344CB8AC3E}">
        <p14:creationId xmlns:p14="http://schemas.microsoft.com/office/powerpoint/2010/main" val="432233203"/>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Title 13"/>
          <p:cNvSpPr>
            <a:spLocks noGrp="1"/>
          </p:cNvSpPr>
          <p:nvPr>
            <p:ph type="title"/>
          </p:nvPr>
        </p:nvSpPr>
        <p:spPr>
          <a:xfrm>
            <a:off x="457200" y="274637"/>
            <a:ext cx="8229600" cy="639763"/>
          </a:xfrm>
        </p:spPr>
        <p:txBody>
          <a:bodyPr/>
          <a:lstStyle/>
          <a:p>
            <a:r>
              <a:rPr lang="en-US" sz="3600" dirty="0"/>
              <a:t>Source Documentation Requirements</a:t>
            </a:r>
          </a:p>
        </p:txBody>
      </p:sp>
      <p:sp>
        <p:nvSpPr>
          <p:cNvPr id="948227" name="Content Placeholder 2"/>
          <p:cNvSpPr>
            <a:spLocks noGrp="1"/>
          </p:cNvSpPr>
          <p:nvPr>
            <p:ph idx="1"/>
          </p:nvPr>
        </p:nvSpPr>
        <p:spPr>
          <a:xfrm>
            <a:off x="457200" y="990600"/>
            <a:ext cx="8458200" cy="4646612"/>
          </a:xfrm>
        </p:spPr>
        <p:txBody>
          <a:bodyPr/>
          <a:lstStyle/>
          <a:p>
            <a:pPr marL="0" indent="0">
              <a:spcBef>
                <a:spcPts val="600"/>
              </a:spcBef>
              <a:buNone/>
            </a:pPr>
            <a:r>
              <a:rPr lang="en-US" sz="2200" b="0" dirty="0"/>
              <a:t>Accounting records must be supported by:</a:t>
            </a:r>
          </a:p>
          <a:p>
            <a:pPr marL="347472" indent="-285750">
              <a:spcBef>
                <a:spcPts val="600"/>
              </a:spcBef>
              <a:tabLst>
                <a:tab pos="631825" algn="l"/>
              </a:tabLst>
            </a:pPr>
            <a:r>
              <a:rPr lang="en-US" sz="2000" b="0" dirty="0"/>
              <a:t>Cancelled checks/external source (e.g., financial institution)</a:t>
            </a:r>
          </a:p>
          <a:p>
            <a:pPr marL="347472" indent="-285750">
              <a:spcBef>
                <a:spcPts val="600"/>
              </a:spcBef>
              <a:tabLst>
                <a:tab pos="631825" algn="l"/>
              </a:tabLst>
            </a:pPr>
            <a:r>
              <a:rPr lang="en-US" sz="2000" b="0" dirty="0"/>
              <a:t>Time and attendance records</a:t>
            </a:r>
          </a:p>
          <a:p>
            <a:pPr marL="347472" indent="-285750">
              <a:spcBef>
                <a:spcPts val="600"/>
              </a:spcBef>
              <a:tabLst>
                <a:tab pos="631825" algn="l"/>
              </a:tabLst>
            </a:pPr>
            <a:r>
              <a:rPr lang="en-US" sz="2000" b="0" dirty="0"/>
              <a:t>Payroll registers</a:t>
            </a:r>
          </a:p>
          <a:p>
            <a:pPr marL="347472" indent="-285750">
              <a:spcBef>
                <a:spcPts val="600"/>
              </a:spcBef>
              <a:tabLst>
                <a:tab pos="631825" algn="l"/>
              </a:tabLst>
            </a:pPr>
            <a:r>
              <a:rPr lang="en-US" sz="2000" b="0" dirty="0"/>
              <a:t>Receipts</a:t>
            </a:r>
          </a:p>
          <a:p>
            <a:pPr marL="347472" indent="-285750">
              <a:spcBef>
                <a:spcPts val="600"/>
              </a:spcBef>
              <a:tabLst>
                <a:tab pos="631825" algn="l"/>
              </a:tabLst>
            </a:pPr>
            <a:r>
              <a:rPr lang="en-US" sz="2000" b="0" dirty="0"/>
              <a:t>Invoices and purchase orders</a:t>
            </a:r>
          </a:p>
          <a:p>
            <a:pPr marL="347472" indent="-285750">
              <a:spcBef>
                <a:spcPts val="600"/>
              </a:spcBef>
              <a:tabLst>
                <a:tab pos="631825" algn="l"/>
              </a:tabLst>
            </a:pPr>
            <a:r>
              <a:rPr lang="en-US" sz="2000" b="0" dirty="0"/>
              <a:t>Executed contracts (including history of procurement activity)</a:t>
            </a:r>
          </a:p>
          <a:p>
            <a:pPr marL="347472" indent="-285750">
              <a:spcBef>
                <a:spcPts val="600"/>
              </a:spcBef>
              <a:tabLst>
                <a:tab pos="631825" algn="l"/>
              </a:tabLst>
            </a:pPr>
            <a:r>
              <a:rPr lang="en-US" sz="2000" b="0" dirty="0"/>
              <a:t>Travel authorization forms/travel vouchers</a:t>
            </a:r>
          </a:p>
          <a:p>
            <a:pPr marL="347472" indent="-285750">
              <a:spcBef>
                <a:spcPts val="600"/>
              </a:spcBef>
              <a:tabLst>
                <a:tab pos="631825" algn="l"/>
              </a:tabLst>
            </a:pPr>
            <a:r>
              <a:rPr lang="en-US" sz="2000" b="0" dirty="0"/>
              <a:t>Federally approved indirect cost rate agreement</a:t>
            </a:r>
          </a:p>
          <a:p>
            <a:pPr marL="347472" indent="-285750">
              <a:spcBef>
                <a:spcPts val="600"/>
              </a:spcBef>
              <a:tabLst>
                <a:tab pos="631825" algn="l"/>
              </a:tabLst>
            </a:pPr>
            <a:r>
              <a:rPr lang="en-US" sz="2000" b="0" dirty="0"/>
              <a:t>Fringe benefit rate</a:t>
            </a:r>
          </a:p>
          <a:p>
            <a:pPr marL="347472" indent="-285750">
              <a:spcBef>
                <a:spcPts val="600"/>
              </a:spcBef>
              <a:tabLst>
                <a:tab pos="631825" algn="l"/>
              </a:tabLst>
            </a:pPr>
            <a:r>
              <a:rPr lang="en-US" sz="2000" b="0" dirty="0"/>
              <a:t>Inventory records</a:t>
            </a:r>
          </a:p>
          <a:p>
            <a:pPr marL="233362" indent="0">
              <a:spcBef>
                <a:spcPts val="600"/>
              </a:spcBef>
              <a:buNone/>
              <a:tabLst>
                <a:tab pos="631825" algn="l"/>
              </a:tabLst>
            </a:pPr>
            <a:endParaRPr lang="en-US" sz="1800" b="0" dirty="0"/>
          </a:p>
        </p:txBody>
      </p:sp>
      <p:sp>
        <p:nvSpPr>
          <p:cNvPr id="3" name="Slide Number Placeholder 2"/>
          <p:cNvSpPr>
            <a:spLocks noGrp="1"/>
          </p:cNvSpPr>
          <p:nvPr>
            <p:ph type="sldNum" sz="quarter" idx="4"/>
          </p:nvPr>
        </p:nvSpPr>
        <p:spPr/>
        <p:txBody>
          <a:bodyPr/>
          <a:lstStyle/>
          <a:p>
            <a:pPr>
              <a:defRPr/>
            </a:pPr>
            <a:fld id="{BD59C8F5-E142-4BA6-95C0-2A757B712F6C}" type="slidenum">
              <a:rPr lang="en-US" b="1" smtClean="0"/>
              <a:pPr>
                <a:defRPr/>
              </a:pPr>
              <a:t>29</a:t>
            </a:fld>
            <a:endParaRPr lang="en-US" b="1" dirty="0"/>
          </a:p>
        </p:txBody>
      </p:sp>
    </p:spTree>
    <p:extLst>
      <p:ext uri="{BB962C8B-B14F-4D97-AF65-F5344CB8AC3E}">
        <p14:creationId xmlns:p14="http://schemas.microsoft.com/office/powerpoint/2010/main" val="538186043"/>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Title 1"/>
          <p:cNvSpPr>
            <a:spLocks noGrp="1"/>
          </p:cNvSpPr>
          <p:nvPr>
            <p:ph type="title"/>
          </p:nvPr>
        </p:nvSpPr>
        <p:spPr/>
        <p:txBody>
          <a:bodyPr/>
          <a:lstStyle/>
          <a:p>
            <a:r>
              <a:rPr lang="en-US" sz="3600" dirty="0"/>
              <a:t>IPERIA</a:t>
            </a:r>
          </a:p>
        </p:txBody>
      </p:sp>
      <p:sp>
        <p:nvSpPr>
          <p:cNvPr id="1019907" name="Content Placeholder 2"/>
          <p:cNvSpPr>
            <a:spLocks noGrp="1"/>
          </p:cNvSpPr>
          <p:nvPr>
            <p:ph idx="1"/>
          </p:nvPr>
        </p:nvSpPr>
        <p:spPr>
          <a:xfrm>
            <a:off x="458821" y="1066800"/>
            <a:ext cx="8229600" cy="4646612"/>
          </a:xfrm>
        </p:spPr>
        <p:txBody>
          <a:bodyPr/>
          <a:lstStyle/>
          <a:p>
            <a:pPr marL="0" indent="0">
              <a:buNone/>
            </a:pPr>
            <a:r>
              <a:rPr lang="en-US" sz="2400" b="0" dirty="0"/>
              <a:t>Improper Payments Elimination and Recovery Improvement Act (IPERIA) of 2012</a:t>
            </a:r>
          </a:p>
          <a:p>
            <a:r>
              <a:rPr lang="en-US" sz="2200" b="0" dirty="0"/>
              <a:t>Congressionally mandated assessment of Federal payments</a:t>
            </a:r>
          </a:p>
          <a:p>
            <a:r>
              <a:rPr lang="en-US" sz="2200" b="0" dirty="0"/>
              <a:t>Sample population selected for full assessment</a:t>
            </a:r>
          </a:p>
          <a:p>
            <a:r>
              <a:rPr lang="en-US" sz="2200" b="0" dirty="0"/>
              <a:t>Examples of improper payments include: </a:t>
            </a:r>
          </a:p>
          <a:p>
            <a:pPr marL="713232" lvl="1">
              <a:buSzPct val="80000"/>
            </a:pPr>
            <a:r>
              <a:rPr lang="en-US" sz="2000" b="0" dirty="0"/>
              <a:t>Federal funds go to ineligible recipients</a:t>
            </a:r>
          </a:p>
          <a:p>
            <a:pPr marL="713232" lvl="1">
              <a:buSzPct val="80000"/>
            </a:pPr>
            <a:r>
              <a:rPr lang="en-US" sz="2000" b="0" dirty="0"/>
              <a:t>Recipients receive the incorrect amount of funds </a:t>
            </a:r>
          </a:p>
          <a:p>
            <a:pPr marL="713232" lvl="1">
              <a:buSzPct val="80000"/>
            </a:pPr>
            <a:r>
              <a:rPr lang="en-US" sz="2000" b="0" dirty="0"/>
              <a:t>Payment is made outside the closeout and liquidation period</a:t>
            </a:r>
          </a:p>
          <a:p>
            <a:pPr marL="713232" lvl="1">
              <a:buSzPct val="80000"/>
            </a:pPr>
            <a:r>
              <a:rPr lang="en-US" sz="2000" b="0" dirty="0"/>
              <a:t>Lack of documentation to support the payment</a:t>
            </a:r>
          </a:p>
          <a:p>
            <a:pPr marL="713232" lvl="1">
              <a:buSzPct val="80000"/>
            </a:pPr>
            <a:r>
              <a:rPr lang="en-US" sz="2000" b="0" dirty="0"/>
              <a:t>Recipients use Federal funds in an improper manner</a:t>
            </a:r>
          </a:p>
        </p:txBody>
      </p:sp>
      <p:sp>
        <p:nvSpPr>
          <p:cNvPr id="10" name="Slide Number Placeholder 3"/>
          <p:cNvSpPr txBox="1">
            <a:spLocks/>
          </p:cNvSpPr>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a:defRPr/>
            </a:pPr>
            <a:r>
              <a:rPr lang="en-US" b="1" dirty="0"/>
              <a:t>34</a:t>
            </a:r>
          </a:p>
        </p:txBody>
      </p:sp>
    </p:spTree>
    <p:extLst>
      <p:ext uri="{BB962C8B-B14F-4D97-AF65-F5344CB8AC3E}">
        <p14:creationId xmlns:p14="http://schemas.microsoft.com/office/powerpoint/2010/main" val="2798734969"/>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Audit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200" b="0" dirty="0"/>
              <a:t>Performance Audits Conducted by the U.S. Government Accountability Office (GAO)</a:t>
            </a:r>
          </a:p>
          <a:p>
            <a:pPr>
              <a:spcBef>
                <a:spcPts val="0"/>
              </a:spcBef>
              <a:buFont typeface="Arial" panose="020B0604020202020204" pitchFamily="34" charset="0"/>
              <a:buChar char="•"/>
            </a:pPr>
            <a:endParaRPr lang="en-US" sz="2200" b="0" dirty="0"/>
          </a:p>
          <a:p>
            <a:pPr>
              <a:buFont typeface="Arial" panose="020B0604020202020204" pitchFamily="34" charset="0"/>
              <a:buChar char="•"/>
            </a:pPr>
            <a:r>
              <a:rPr lang="en-US" sz="2200" b="0" dirty="0"/>
              <a:t>Performance Audits Conducted by Department of Homeland Security’s Office of Inspector General (DHS/OIG)</a:t>
            </a:r>
          </a:p>
          <a:p>
            <a:pPr>
              <a:spcBef>
                <a:spcPts val="0"/>
              </a:spcBef>
              <a:buFont typeface="Arial" panose="020B0604020202020204" pitchFamily="34" charset="0"/>
              <a:buChar char="•"/>
            </a:pPr>
            <a:endParaRPr lang="en-US" sz="2200" b="0" dirty="0"/>
          </a:p>
          <a:p>
            <a:pPr>
              <a:buFont typeface="Arial" panose="020B0604020202020204" pitchFamily="34" charset="0"/>
              <a:buChar char="•"/>
            </a:pPr>
            <a:r>
              <a:rPr lang="en-US" sz="2200" b="0" dirty="0"/>
              <a:t>Audits under the Single Audit Act</a:t>
            </a:r>
          </a:p>
          <a:p>
            <a:pPr marL="713232" lvl="2">
              <a:buSzPct val="80000"/>
            </a:pPr>
            <a:r>
              <a:rPr lang="en-US" sz="2200" b="0" dirty="0"/>
              <a:t>Requirement: For non-Federal entities that expend $750,000 or more of Federal funds in their fiscal year</a:t>
            </a:r>
          </a:p>
          <a:p>
            <a:pPr marL="571500" lvl="2" indent="0">
              <a:buNone/>
            </a:pPr>
            <a:endParaRPr lang="en-US" sz="2200" b="0" dirty="0"/>
          </a:p>
          <a:p>
            <a:pPr marL="571500" lvl="2" indent="0">
              <a:buNone/>
            </a:pPr>
            <a:endParaRPr lang="en-US" sz="2200" b="0" dirty="0"/>
          </a:p>
        </p:txBody>
      </p:sp>
      <p:sp>
        <p:nvSpPr>
          <p:cNvPr id="6" name="Slide Number Placeholder 5"/>
          <p:cNvSpPr>
            <a:spLocks noGrp="1"/>
          </p:cNvSpPr>
          <p:nvPr>
            <p:ph type="sldNum" sz="quarter" idx="4"/>
          </p:nvPr>
        </p:nvSpPr>
        <p:spPr/>
        <p:txBody>
          <a:bodyPr/>
          <a:lstStyle/>
          <a:p>
            <a:pPr>
              <a:defRPr/>
            </a:pPr>
            <a:fld id="{BD59C8F5-E142-4BA6-95C0-2A757B712F6C}" type="slidenum">
              <a:rPr lang="en-US" b="1" smtClean="0"/>
              <a:pPr>
                <a:defRPr/>
              </a:pPr>
              <a:t>31</a:t>
            </a:fld>
            <a:endParaRPr lang="en-US" b="1" dirty="0"/>
          </a:p>
        </p:txBody>
      </p:sp>
    </p:spTree>
    <p:extLst>
      <p:ext uri="{BB962C8B-B14F-4D97-AF65-F5344CB8AC3E}">
        <p14:creationId xmlns:p14="http://schemas.microsoft.com/office/powerpoint/2010/main" val="3135146082"/>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Common Audit Findings </a:t>
            </a:r>
          </a:p>
        </p:txBody>
      </p:sp>
      <p:sp>
        <p:nvSpPr>
          <p:cNvPr id="3" name="Content Placeholder 2"/>
          <p:cNvSpPr>
            <a:spLocks noGrp="1"/>
          </p:cNvSpPr>
          <p:nvPr>
            <p:ph idx="1"/>
          </p:nvPr>
        </p:nvSpPr>
        <p:spPr/>
        <p:txBody>
          <a:bodyPr/>
          <a:lstStyle/>
          <a:p>
            <a:pPr marL="173736" lvl="1">
              <a:spcBef>
                <a:spcPts val="1200"/>
              </a:spcBef>
              <a:buSzPct val="89000"/>
              <a:buFont typeface="Arial" panose="020B0604020202020204" pitchFamily="34" charset="0"/>
              <a:buChar char="•"/>
            </a:pPr>
            <a:r>
              <a:rPr lang="en-US" sz="2400" b="0" dirty="0"/>
              <a:t>Inadequate written policies and procedures </a:t>
            </a:r>
          </a:p>
          <a:p>
            <a:pPr marL="173736" lvl="1">
              <a:spcBef>
                <a:spcPts val="1200"/>
              </a:spcBef>
              <a:buSzPct val="89000"/>
              <a:buFont typeface="Arial" panose="020B0604020202020204" pitchFamily="34" charset="0"/>
              <a:buChar char="•"/>
            </a:pPr>
            <a:r>
              <a:rPr lang="en-US" sz="2400" b="0" dirty="0"/>
              <a:t>Lack of subrecipient monitoring or monitoring plan</a:t>
            </a:r>
          </a:p>
          <a:p>
            <a:pPr marL="173736" lvl="1">
              <a:spcBef>
                <a:spcPts val="1200"/>
              </a:spcBef>
              <a:buSzPct val="89000"/>
              <a:buFont typeface="Arial" panose="020B0604020202020204" pitchFamily="34" charset="0"/>
              <a:buChar char="•"/>
            </a:pPr>
            <a:r>
              <a:rPr lang="en-US" sz="2400" b="0" dirty="0"/>
              <a:t>EHP non-compliance</a:t>
            </a:r>
          </a:p>
          <a:p>
            <a:pPr marL="173736" lvl="1">
              <a:spcBef>
                <a:spcPts val="1200"/>
              </a:spcBef>
              <a:buSzPct val="89000"/>
              <a:buFont typeface="Arial" panose="020B0604020202020204" pitchFamily="34" charset="0"/>
              <a:buChar char="•"/>
            </a:pPr>
            <a:r>
              <a:rPr lang="en-US" sz="2400" b="0" dirty="0"/>
              <a:t>Procurement issues</a:t>
            </a:r>
          </a:p>
          <a:p>
            <a:pPr>
              <a:spcBef>
                <a:spcPts val="1200"/>
              </a:spcBef>
              <a:buFont typeface="Arial" panose="020B0604020202020204" pitchFamily="34" charset="0"/>
              <a:buChar char="•"/>
            </a:pPr>
            <a:r>
              <a:rPr lang="en-US" sz="2400" b="0" dirty="0"/>
              <a:t>Inadequate accounting procedures</a:t>
            </a:r>
          </a:p>
          <a:p>
            <a:pPr>
              <a:spcBef>
                <a:spcPts val="1200"/>
              </a:spcBef>
              <a:buFont typeface="Arial" panose="020B0604020202020204" pitchFamily="34" charset="0"/>
              <a:buChar char="•"/>
            </a:pPr>
            <a:r>
              <a:rPr lang="en-US" sz="2400" b="0" dirty="0"/>
              <a:t>Period of Performance expiration</a:t>
            </a:r>
          </a:p>
          <a:p>
            <a:pPr>
              <a:spcBef>
                <a:spcPts val="1200"/>
              </a:spcBef>
              <a:buFont typeface="Arial" panose="020B0604020202020204" pitchFamily="34" charset="0"/>
              <a:buChar char="•"/>
            </a:pPr>
            <a:r>
              <a:rPr lang="en-US" sz="2400" b="0" dirty="0"/>
              <a:t>Failure to manage audit results</a:t>
            </a:r>
          </a:p>
          <a:p>
            <a:pPr>
              <a:spcBef>
                <a:spcPts val="1200"/>
              </a:spcBef>
              <a:buFont typeface="Arial" panose="020B0604020202020204" pitchFamily="34" charset="0"/>
              <a:buChar char="•"/>
            </a:pPr>
            <a:r>
              <a:rPr lang="en-US" sz="2400" b="0" dirty="0"/>
              <a:t>Inventory management deficiencies</a:t>
            </a:r>
          </a:p>
        </p:txBody>
      </p:sp>
      <p:sp>
        <p:nvSpPr>
          <p:cNvPr id="6" name="Slide Number Placeholder 5"/>
          <p:cNvSpPr>
            <a:spLocks noGrp="1"/>
          </p:cNvSpPr>
          <p:nvPr>
            <p:ph type="sldNum" sz="quarter" idx="4"/>
          </p:nvPr>
        </p:nvSpPr>
        <p:spPr/>
        <p:txBody>
          <a:bodyPr/>
          <a:lstStyle/>
          <a:p>
            <a:pPr>
              <a:defRPr/>
            </a:pPr>
            <a:fld id="{BD59C8F5-E142-4BA6-95C0-2A757B712F6C}" type="slidenum">
              <a:rPr lang="en-US" b="1" smtClean="0"/>
              <a:pPr>
                <a:defRPr/>
              </a:pPr>
              <a:t>32</a:t>
            </a:fld>
            <a:endParaRPr lang="en-US" b="1" dirty="0"/>
          </a:p>
        </p:txBody>
      </p:sp>
    </p:spTree>
    <p:extLst>
      <p:ext uri="{BB962C8B-B14F-4D97-AF65-F5344CB8AC3E}">
        <p14:creationId xmlns:p14="http://schemas.microsoft.com/office/powerpoint/2010/main" val="1217524054"/>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8">
            <a:extLst>
              <a:ext uri="{FF2B5EF4-FFF2-40B4-BE49-F238E27FC236}">
                <a16:creationId xmlns:a16="http://schemas.microsoft.com/office/drawing/2014/main" id="{EC267592-E35E-4339-AA28-ADC0C10D2190}"/>
              </a:ext>
            </a:extLst>
          </p:cNvPr>
          <p:cNvSpPr/>
          <p:nvPr/>
        </p:nvSpPr>
        <p:spPr bwMode="auto">
          <a:xfrm>
            <a:off x="2364769" y="2438400"/>
            <a:ext cx="4191000" cy="1981200"/>
          </a:xfrm>
          <a:prstGeom prst="roundRect">
            <a:avLst>
              <a:gd name="adj" fmla="val 10000"/>
            </a:avLst>
          </a:prstGeom>
          <a:solidFill>
            <a:srgbClr val="2A527E"/>
          </a:solidFill>
          <a:effectLst>
            <a:outerShdw blurRad="40000" dist="20000" dir="5400000" rotWithShape="0">
              <a:srgbClr val="000000">
                <a:alpha val="38000"/>
              </a:srgbClr>
            </a:outerShdw>
            <a:reflection blurRad="6350" stA="50000" endA="300" endPos="55000" dir="5400000" sy="-100000" algn="bl" rotWithShape="0"/>
          </a:effectLst>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pPr algn="ctr"/>
            <a:endParaRPr lang="en-US" sz="2400" dirty="0">
              <a:solidFill>
                <a:srgbClr val="FFFFFF"/>
              </a:solidFill>
            </a:endParaRPr>
          </a:p>
          <a:p>
            <a:pPr algn="ctr"/>
            <a:r>
              <a:rPr lang="en-US" sz="2400" dirty="0">
                <a:solidFill>
                  <a:srgbClr val="FFFFFF"/>
                </a:solidFill>
              </a:rPr>
              <a:t>Closeout</a:t>
            </a:r>
          </a:p>
        </p:txBody>
      </p:sp>
      <p:sp>
        <p:nvSpPr>
          <p:cNvPr id="6" name="Slide Number Placeholder 5"/>
          <p:cNvSpPr>
            <a:spLocks noGrp="1"/>
          </p:cNvSpPr>
          <p:nvPr>
            <p:ph type="sldNum" sz="quarter" idx="4"/>
          </p:nvPr>
        </p:nvSpPr>
        <p:spPr/>
        <p:txBody>
          <a:bodyPr/>
          <a:lstStyle/>
          <a:p>
            <a:pPr>
              <a:defRPr/>
            </a:pPr>
            <a:fld id="{167A036F-738C-4416-983E-5B04119587A4}" type="slidenum">
              <a:rPr lang="en-US" b="1" smtClean="0"/>
              <a:pPr>
                <a:defRPr/>
              </a:pPr>
              <a:t>33</a:t>
            </a:fld>
            <a:endParaRPr lang="en-US" b="1" dirty="0"/>
          </a:p>
        </p:txBody>
      </p:sp>
    </p:spTree>
    <p:extLst>
      <p:ext uri="{BB962C8B-B14F-4D97-AF65-F5344CB8AC3E}">
        <p14:creationId xmlns:p14="http://schemas.microsoft.com/office/powerpoint/2010/main" val="1406066477"/>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Preparing for Closeout</a:t>
            </a:r>
          </a:p>
        </p:txBody>
      </p:sp>
      <p:sp>
        <p:nvSpPr>
          <p:cNvPr id="3" name="Content Placeholder 2"/>
          <p:cNvSpPr>
            <a:spLocks noGrp="1"/>
          </p:cNvSpPr>
          <p:nvPr>
            <p:ph idx="1"/>
          </p:nvPr>
        </p:nvSpPr>
        <p:spPr/>
        <p:txBody>
          <a:bodyPr/>
          <a:lstStyle/>
          <a:p>
            <a:r>
              <a:rPr lang="en-US" sz="1800" b="0" dirty="0"/>
              <a:t>Per 2 CFR §200.343, no later than 120 days after the period of performance end date, the recipient must:</a:t>
            </a:r>
          </a:p>
          <a:p>
            <a:pPr marL="713232" lvl="1">
              <a:buSzPct val="80000"/>
            </a:pPr>
            <a:r>
              <a:rPr lang="en-US" sz="1800" b="0" dirty="0"/>
              <a:t>Submit all financial, performance, and other reports required under the grant</a:t>
            </a:r>
          </a:p>
          <a:p>
            <a:pPr marL="713232" lvl="1">
              <a:buSzPct val="80000"/>
            </a:pPr>
            <a:r>
              <a:rPr lang="en-US" sz="1800" b="0" dirty="0"/>
              <a:t>Liquidate all obligations incurred under the grant </a:t>
            </a:r>
          </a:p>
          <a:p>
            <a:pPr lvl="1">
              <a:spcBef>
                <a:spcPts val="0"/>
              </a:spcBef>
            </a:pPr>
            <a:endParaRPr lang="en-US" sz="1800" b="0" dirty="0"/>
          </a:p>
          <a:p>
            <a:r>
              <a:rPr lang="en-US" sz="1800" b="0" dirty="0"/>
              <a:t>As your grant approaches the period of performance end date: </a:t>
            </a:r>
          </a:p>
          <a:p>
            <a:pPr marL="713232" lvl="1">
              <a:buSzPct val="80000"/>
            </a:pPr>
            <a:r>
              <a:rPr lang="en-US" sz="1800" b="0" dirty="0"/>
              <a:t>Be sure to reconcile all internal accounting, to include a potential final drawdown</a:t>
            </a:r>
          </a:p>
          <a:p>
            <a:pPr marL="713232" lvl="1">
              <a:buSzPct val="80000"/>
            </a:pPr>
            <a:r>
              <a:rPr lang="en-US" sz="1800" b="0" dirty="0"/>
              <a:t>Ensure that all applicable contractors and sub-recipients have been paid</a:t>
            </a:r>
          </a:p>
          <a:p>
            <a:pPr marL="713232" lvl="1">
              <a:buSzPct val="80000"/>
            </a:pPr>
            <a:r>
              <a:rPr lang="en-US" sz="1800" b="0" dirty="0"/>
              <a:t>If applicable, ensure that agreed-upon cost-shares have been satisfied</a:t>
            </a:r>
          </a:p>
          <a:p>
            <a:pPr marL="713232" lvl="1">
              <a:buSzPct val="80000"/>
            </a:pPr>
            <a:r>
              <a:rPr lang="en-US" sz="1800" b="0" dirty="0"/>
              <a:t>Review inventory tracker to ensure that applicable inventory is purchased and properly tracked</a:t>
            </a:r>
          </a:p>
          <a:p>
            <a:pPr marL="713232" lvl="1">
              <a:buSzPct val="80000"/>
            </a:pPr>
            <a:r>
              <a:rPr lang="en-US" sz="1800" b="0" dirty="0"/>
              <a:t>Review grant file to ensure that it is complete and prepared for retention </a:t>
            </a:r>
          </a:p>
          <a:p>
            <a:pPr lvl="2"/>
            <a:endParaRPr lang="en-US" sz="1500" b="0" dirty="0"/>
          </a:p>
          <a:p>
            <a:pPr marL="85725" lvl="1" indent="0">
              <a:buNone/>
            </a:pPr>
            <a:endParaRPr lang="en-US" sz="1500" b="0" dirty="0"/>
          </a:p>
        </p:txBody>
      </p:sp>
      <p:sp>
        <p:nvSpPr>
          <p:cNvPr id="6" name="Slide Number Placeholder 5"/>
          <p:cNvSpPr>
            <a:spLocks noGrp="1"/>
          </p:cNvSpPr>
          <p:nvPr>
            <p:ph type="sldNum" sz="quarter" idx="4"/>
          </p:nvPr>
        </p:nvSpPr>
        <p:spPr/>
        <p:txBody>
          <a:bodyPr/>
          <a:lstStyle/>
          <a:p>
            <a:pPr>
              <a:defRPr/>
            </a:pPr>
            <a:fld id="{BD59C8F5-E142-4BA6-95C0-2A757B712F6C}" type="slidenum">
              <a:rPr lang="en-US" b="1" smtClean="0"/>
              <a:pPr>
                <a:defRPr/>
              </a:pPr>
              <a:t>34</a:t>
            </a:fld>
            <a:endParaRPr lang="en-US" b="1" dirty="0"/>
          </a:p>
        </p:txBody>
      </p:sp>
    </p:spTree>
    <p:extLst>
      <p:ext uri="{BB962C8B-B14F-4D97-AF65-F5344CB8AC3E}">
        <p14:creationId xmlns:p14="http://schemas.microsoft.com/office/powerpoint/2010/main" val="2565400868"/>
      </p:ext>
    </p:extLst>
  </p:cSld>
  <p:clrMapOvr>
    <a:masterClrMapping/>
  </p:clrMapOvr>
  <p:transition>
    <p:wipe dir="r"/>
  </p:transition>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descr="&quot;&quot;"/>
          <p:cNvGrpSpPr>
            <a:grpSpLocks/>
          </p:cNvGrpSpPr>
          <p:nvPr/>
        </p:nvGrpSpPr>
        <p:grpSpPr bwMode="auto">
          <a:xfrm>
            <a:off x="5816203" y="1746654"/>
            <a:ext cx="2870597" cy="2997680"/>
            <a:chOff x="4641409" y="1102749"/>
            <a:chExt cx="4197791" cy="4383651"/>
          </a:xfrm>
        </p:grpSpPr>
        <p:pic>
          <p:nvPicPr>
            <p:cNvPr id="1091587" name="Picture 5" descr="Clapboard.jpg"/>
            <p:cNvPicPr>
              <a:picLocks noChangeAspect="1"/>
            </p:cNvPicPr>
            <p:nvPr/>
          </p:nvPicPr>
          <p:blipFill>
            <a:blip r:embed="rId3" cstate="print"/>
            <a:srcRect/>
            <a:stretch>
              <a:fillRect/>
            </a:stretch>
          </p:blipFill>
          <p:spPr bwMode="auto">
            <a:xfrm>
              <a:off x="4648200" y="1295400"/>
              <a:ext cx="4191000" cy="4191000"/>
            </a:xfrm>
            <a:prstGeom prst="rect">
              <a:avLst/>
            </a:prstGeom>
            <a:noFill/>
            <a:ln w="9525">
              <a:noFill/>
              <a:miter lim="800000"/>
              <a:headEnd/>
              <a:tailEnd/>
            </a:ln>
          </p:spPr>
        </p:pic>
        <p:sp>
          <p:nvSpPr>
            <p:cNvPr id="1091588" name="TextBox 6"/>
            <p:cNvSpPr txBox="1">
              <a:spLocks noChangeArrowheads="1"/>
            </p:cNvSpPr>
            <p:nvPr/>
          </p:nvSpPr>
          <p:spPr bwMode="auto">
            <a:xfrm rot="20871913">
              <a:off x="4641409" y="1102749"/>
              <a:ext cx="4132073" cy="675115"/>
            </a:xfrm>
            <a:prstGeom prst="rect">
              <a:avLst/>
            </a:prstGeom>
            <a:noFill/>
            <a:ln w="9525">
              <a:noFill/>
              <a:miter lim="800000"/>
              <a:headEnd/>
              <a:tailEnd/>
            </a:ln>
          </p:spPr>
          <p:txBody>
            <a:bodyPr>
              <a:spAutoFit/>
            </a:bodyPr>
            <a:lstStyle/>
            <a:p>
              <a:pPr eaLnBrk="0" hangingPunct="0"/>
              <a:r>
                <a:rPr lang="en-US" sz="2400" dirty="0">
                  <a:solidFill>
                    <a:srgbClr val="C00000"/>
                  </a:solidFill>
                  <a:latin typeface="Stencil" pitchFamily="82" charset="0"/>
                </a:rPr>
                <a:t>Grant Closeout</a:t>
              </a:r>
            </a:p>
          </p:txBody>
        </p:sp>
      </p:grpSp>
      <p:sp>
        <p:nvSpPr>
          <p:cNvPr id="1091589" name="Title 3"/>
          <p:cNvSpPr>
            <a:spLocks noGrp="1"/>
          </p:cNvSpPr>
          <p:nvPr>
            <p:ph type="title"/>
          </p:nvPr>
        </p:nvSpPr>
        <p:spPr/>
        <p:txBody>
          <a:bodyPr/>
          <a:lstStyle/>
          <a:p>
            <a:r>
              <a:rPr lang="en-US" sz="3600" dirty="0"/>
              <a:t>Final Closeout Package</a:t>
            </a:r>
          </a:p>
        </p:txBody>
      </p:sp>
      <p:sp>
        <p:nvSpPr>
          <p:cNvPr id="1091590" name="Content Placeholder 4"/>
          <p:cNvSpPr>
            <a:spLocks noGrp="1"/>
          </p:cNvSpPr>
          <p:nvPr>
            <p:ph idx="1"/>
          </p:nvPr>
        </p:nvSpPr>
        <p:spPr>
          <a:xfrm>
            <a:off x="457199" y="1597819"/>
            <a:ext cx="5363647" cy="3574256"/>
          </a:xfrm>
        </p:spPr>
        <p:txBody>
          <a:bodyPr>
            <a:noAutofit/>
          </a:bodyPr>
          <a:lstStyle/>
          <a:p>
            <a:pPr marL="142875">
              <a:spcBef>
                <a:spcPts val="0"/>
              </a:spcBef>
            </a:pPr>
            <a:r>
              <a:rPr lang="en-US" sz="2000" b="0" dirty="0"/>
              <a:t>Final Performance Progress Report </a:t>
            </a:r>
          </a:p>
          <a:p>
            <a:pPr marL="142875">
              <a:spcBef>
                <a:spcPts val="0"/>
              </a:spcBef>
              <a:buFont typeface="Arial" pitchFamily="34" charset="0"/>
              <a:buChar char="•"/>
            </a:pPr>
            <a:endParaRPr lang="en-US" sz="2000" b="0" dirty="0"/>
          </a:p>
          <a:p>
            <a:pPr marL="142875">
              <a:spcBef>
                <a:spcPts val="0"/>
              </a:spcBef>
            </a:pPr>
            <a:r>
              <a:rPr lang="en-US" sz="2000" b="0" dirty="0"/>
              <a:t>Final Federal Financial Report (SF-425)</a:t>
            </a:r>
          </a:p>
          <a:p>
            <a:pPr marL="142875">
              <a:spcBef>
                <a:spcPts val="0"/>
              </a:spcBef>
              <a:buFont typeface="Arial" pitchFamily="34" charset="0"/>
              <a:buChar char="•"/>
            </a:pPr>
            <a:endParaRPr lang="en-US" sz="2000" b="0" dirty="0"/>
          </a:p>
          <a:p>
            <a:pPr>
              <a:spcBef>
                <a:spcPts val="0"/>
              </a:spcBef>
            </a:pPr>
            <a:r>
              <a:rPr lang="en-US" sz="2000" b="0" dirty="0"/>
              <a:t>Disposition forms SF-428 and/or SF-429  (if applicable)</a:t>
            </a:r>
          </a:p>
          <a:p>
            <a:pPr marL="228600">
              <a:spcBef>
                <a:spcPts val="0"/>
              </a:spcBef>
            </a:pPr>
            <a:endParaRPr lang="en-US" sz="2000" b="0" dirty="0"/>
          </a:p>
          <a:p>
            <a:pPr>
              <a:spcBef>
                <a:spcPts val="0"/>
              </a:spcBef>
            </a:pPr>
            <a:r>
              <a:rPr lang="en-US" sz="2000" b="0" dirty="0"/>
              <a:t>Other Programmatic Reports based on Terms and Conditions</a:t>
            </a:r>
          </a:p>
        </p:txBody>
      </p:sp>
      <p:sp>
        <p:nvSpPr>
          <p:cNvPr id="10" name="Slide Number Placeholder 3"/>
          <p:cNvSpPr txBox="1">
            <a:spLocks/>
          </p:cNvSpPr>
          <p:nvPr/>
        </p:nvSpPr>
        <p:spPr bwMode="auto">
          <a:xfrm>
            <a:off x="6057900" y="5541169"/>
            <a:ext cx="1600200" cy="357188"/>
          </a:xfrm>
          <a:prstGeom prst="rect">
            <a:avLst/>
          </a:prstGeom>
          <a:ln>
            <a:miter lim="800000"/>
            <a:headEnd/>
            <a:tailEnd/>
          </a:ln>
        </p:spPr>
        <p:txBody>
          <a:bodyPr vert="horz" wrap="square" lIns="68580" tIns="34290" rIns="68580" bIns="34290" numCol="1" anchor="t" anchorCtr="0" compatLnSpc="1">
            <a:prstTxWarp prst="textNoShape">
              <a:avLst/>
            </a:prstTxWarp>
          </a:bodyPr>
          <a:lstStyle>
            <a:lvl1pPr algn="r">
              <a:defRPr sz="1600">
                <a:solidFill>
                  <a:srgbClr val="F4F8FE"/>
                </a:solidFill>
              </a:defRPr>
            </a:lvl1pPr>
          </a:lstStyle>
          <a:p>
            <a:pPr>
              <a:defRPr/>
            </a:pPr>
            <a:r>
              <a:rPr lang="en-US" sz="1200" b="1" dirty="0"/>
              <a:t>Visual 12.10</a:t>
            </a:r>
          </a:p>
        </p:txBody>
      </p:sp>
      <p:sp>
        <p:nvSpPr>
          <p:cNvPr id="5" name="Slide Number Placeholder 4"/>
          <p:cNvSpPr>
            <a:spLocks noGrp="1"/>
          </p:cNvSpPr>
          <p:nvPr>
            <p:ph type="sldNum" sz="quarter" idx="4"/>
          </p:nvPr>
        </p:nvSpPr>
        <p:spPr/>
        <p:txBody>
          <a:bodyPr/>
          <a:lstStyle/>
          <a:p>
            <a:pPr>
              <a:defRPr/>
            </a:pPr>
            <a:fld id="{BD59C8F5-E142-4BA6-95C0-2A757B712F6C}" type="slidenum">
              <a:rPr lang="en-US" b="1" smtClean="0"/>
              <a:pPr>
                <a:defRPr/>
              </a:pPr>
              <a:t>35</a:t>
            </a:fld>
            <a:endParaRPr lang="en-US" b="1" dirty="0"/>
          </a:p>
        </p:txBody>
      </p:sp>
    </p:spTree>
    <p:extLst>
      <p:ext uri="{BB962C8B-B14F-4D97-AF65-F5344CB8AC3E}">
        <p14:creationId xmlns:p14="http://schemas.microsoft.com/office/powerpoint/2010/main" val="151314916"/>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Final Performance Progress Report</a:t>
            </a:r>
          </a:p>
        </p:txBody>
      </p:sp>
      <p:sp>
        <p:nvSpPr>
          <p:cNvPr id="3" name="Content Placeholder 2"/>
          <p:cNvSpPr>
            <a:spLocks noGrp="1"/>
          </p:cNvSpPr>
          <p:nvPr>
            <p:ph sz="half" idx="1"/>
          </p:nvPr>
        </p:nvSpPr>
        <p:spPr/>
        <p:txBody>
          <a:bodyPr/>
          <a:lstStyle/>
          <a:p>
            <a:r>
              <a:rPr lang="en-US" sz="2000" b="0" dirty="0"/>
              <a:t>Ensure at closeout that the report is marked as final</a:t>
            </a:r>
            <a:endParaRPr lang="en-US" sz="1800" b="0" dirty="0"/>
          </a:p>
          <a:p>
            <a:pPr>
              <a:spcBef>
                <a:spcPts val="1200"/>
              </a:spcBef>
            </a:pPr>
            <a:r>
              <a:rPr lang="en-US" sz="2000" b="0" dirty="0"/>
              <a:t>In the narrative, describe benefits to the program and improved capabilities: tell your story</a:t>
            </a:r>
          </a:p>
          <a:p>
            <a:pPr marL="714375" lvl="2" indent="-171450">
              <a:buSzPct val="80000"/>
            </a:pPr>
            <a:r>
              <a:rPr lang="en-US" sz="1800" b="0" dirty="0">
                <a:ea typeface="+mn-ea"/>
              </a:rPr>
              <a:t>By project, as shown in the example</a:t>
            </a:r>
          </a:p>
          <a:p>
            <a:pPr marL="714375" lvl="2" indent="-171450">
              <a:buSzPct val="80000"/>
            </a:pPr>
            <a:r>
              <a:rPr lang="en-US" sz="1800" b="0" dirty="0">
                <a:ea typeface="+mn-ea"/>
              </a:rPr>
              <a:t>Attach additional pages, as necessary</a:t>
            </a:r>
            <a:endParaRPr lang="en-US" sz="1800" b="0" dirty="0"/>
          </a:p>
          <a:p>
            <a:pPr>
              <a:spcBef>
                <a:spcPts val="1200"/>
              </a:spcBef>
            </a:pPr>
            <a:r>
              <a:rPr lang="en-US" sz="2000" b="0" dirty="0"/>
              <a:t>Make sure all additional documentation required by the NOFO/PGM is attached</a:t>
            </a:r>
          </a:p>
          <a:p>
            <a:endParaRPr lang="en-US" dirty="0"/>
          </a:p>
        </p:txBody>
      </p:sp>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204" t="2620" r="5850" b="1301"/>
          <a:stretch/>
        </p:blipFill>
        <p:spPr>
          <a:xfrm>
            <a:off x="4608980" y="1219200"/>
            <a:ext cx="4315101" cy="4191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Slide Number Placeholder 7"/>
          <p:cNvSpPr>
            <a:spLocks noGrp="1"/>
          </p:cNvSpPr>
          <p:nvPr>
            <p:ph type="sldNum" sz="quarter" idx="4"/>
          </p:nvPr>
        </p:nvSpPr>
        <p:spPr/>
        <p:txBody>
          <a:bodyPr/>
          <a:lstStyle/>
          <a:p>
            <a:pPr>
              <a:defRPr/>
            </a:pPr>
            <a:fld id="{167A036F-738C-4416-983E-5B04119587A4}" type="slidenum">
              <a:rPr lang="en-US" sz="1600" b="1" smtClean="0"/>
              <a:pPr>
                <a:defRPr/>
              </a:pPr>
              <a:t>36</a:t>
            </a:fld>
            <a:endParaRPr lang="en-US" b="1" dirty="0"/>
          </a:p>
        </p:txBody>
      </p:sp>
    </p:spTree>
    <p:extLst>
      <p:ext uri="{BB962C8B-B14F-4D97-AF65-F5344CB8AC3E}">
        <p14:creationId xmlns:p14="http://schemas.microsoft.com/office/powerpoint/2010/main" val="33424827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Final FFR SF-425</a:t>
            </a:r>
          </a:p>
        </p:txBody>
      </p:sp>
      <p:sp>
        <p:nvSpPr>
          <p:cNvPr id="3" name="Content Placeholder 2"/>
          <p:cNvSpPr>
            <a:spLocks noGrp="1"/>
          </p:cNvSpPr>
          <p:nvPr>
            <p:ph sz="half" idx="1"/>
          </p:nvPr>
        </p:nvSpPr>
        <p:spPr>
          <a:xfrm>
            <a:off x="457200" y="1066800"/>
            <a:ext cx="5029200" cy="4419600"/>
          </a:xfrm>
        </p:spPr>
        <p:txBody>
          <a:bodyPr/>
          <a:lstStyle/>
          <a:p>
            <a:pPr marL="347472" lvl="1">
              <a:spcBef>
                <a:spcPts val="450"/>
              </a:spcBef>
              <a:buFont typeface="Arial" panose="020B0604020202020204" pitchFamily="34" charset="0"/>
              <a:buChar char="•"/>
            </a:pPr>
            <a:r>
              <a:rPr lang="en-US" b="0" dirty="0"/>
              <a:t>Due within 120 days after the period of performance end date or any approved extension date</a:t>
            </a:r>
          </a:p>
          <a:p>
            <a:pPr marL="785860" lvl="1" indent="-285750">
              <a:spcBef>
                <a:spcPts val="450"/>
              </a:spcBef>
              <a:buSzPct val="80000"/>
              <a:tabLst>
                <a:tab pos="473869" algn="l"/>
              </a:tabLst>
            </a:pPr>
            <a:r>
              <a:rPr lang="en-US" sz="1600" b="0" dirty="0">
                <a:sym typeface="Wingdings" pitchFamily="2" charset="2"/>
              </a:rPr>
              <a:t>Ensure that your report is marked final</a:t>
            </a:r>
          </a:p>
          <a:p>
            <a:pPr marL="785860" lvl="1" indent="-285750">
              <a:spcBef>
                <a:spcPts val="450"/>
              </a:spcBef>
              <a:buSzPct val="80000"/>
              <a:tabLst>
                <a:tab pos="473869" algn="l"/>
              </a:tabLst>
            </a:pPr>
            <a:r>
              <a:rPr lang="en-US" sz="1600" b="0" dirty="0">
                <a:sym typeface="Wingdings" pitchFamily="2" charset="2"/>
              </a:rPr>
              <a:t>Ensure that there is no Cash on Hand in box 10c</a:t>
            </a:r>
          </a:p>
          <a:p>
            <a:pPr marL="785860" lvl="1" indent="-285750">
              <a:spcBef>
                <a:spcPts val="450"/>
              </a:spcBef>
              <a:buSzPct val="80000"/>
              <a:tabLst>
                <a:tab pos="473869" algn="l"/>
              </a:tabLst>
            </a:pPr>
            <a:r>
              <a:rPr lang="en-US" sz="1600" b="0" dirty="0">
                <a:sym typeface="Wingdings" pitchFamily="2" charset="2"/>
              </a:rPr>
              <a:t>Ensure there are no unliquidated obligations</a:t>
            </a:r>
          </a:p>
          <a:p>
            <a:pPr marL="785860" lvl="1" indent="-285750">
              <a:spcBef>
                <a:spcPts val="450"/>
              </a:spcBef>
              <a:buSzPct val="80000"/>
              <a:tabLst>
                <a:tab pos="473869" algn="l"/>
              </a:tabLst>
            </a:pPr>
            <a:r>
              <a:rPr lang="en-US" sz="1600" b="0" dirty="0">
                <a:sym typeface="Wingdings" pitchFamily="2" charset="2"/>
              </a:rPr>
              <a:t>Ensure there are no remaining recipient share (match) to be provided</a:t>
            </a:r>
          </a:p>
          <a:p>
            <a:pPr marL="785860" lvl="1" indent="-285750">
              <a:spcBef>
                <a:spcPts val="450"/>
              </a:spcBef>
              <a:buSzPct val="80000"/>
              <a:tabLst>
                <a:tab pos="473869" algn="l"/>
              </a:tabLst>
            </a:pPr>
            <a:r>
              <a:rPr lang="en-US" sz="1600" b="0" dirty="0">
                <a:sym typeface="Wingdings" pitchFamily="2" charset="2"/>
              </a:rPr>
              <a:t>Indicate exact balance of unobligated funds</a:t>
            </a:r>
          </a:p>
          <a:p>
            <a:pPr marL="785860" lvl="1" indent="-285750">
              <a:spcBef>
                <a:spcPts val="450"/>
              </a:spcBef>
              <a:buSzPct val="80000"/>
              <a:tabLst>
                <a:tab pos="473869" algn="l"/>
              </a:tabLst>
            </a:pPr>
            <a:r>
              <a:rPr lang="en-US" sz="1600" b="0" dirty="0">
                <a:sym typeface="Wingdings" pitchFamily="2" charset="2"/>
              </a:rPr>
              <a:t>Indicate final Federal amount charged for indirect costs</a:t>
            </a:r>
          </a:p>
          <a:p>
            <a:pPr marL="785860" lvl="1" indent="-285750">
              <a:spcBef>
                <a:spcPts val="450"/>
              </a:spcBef>
              <a:buSzPct val="80000"/>
              <a:tabLst>
                <a:tab pos="473869" algn="l"/>
              </a:tabLst>
            </a:pPr>
            <a:r>
              <a:rPr lang="en-US" sz="1600" b="0" dirty="0">
                <a:sym typeface="Wingdings" pitchFamily="2" charset="2"/>
              </a:rPr>
              <a:t>Indicate total program income earned and expended</a:t>
            </a:r>
          </a:p>
          <a:p>
            <a:pPr marL="785860" lvl="1" indent="-285750">
              <a:spcBef>
                <a:spcPts val="450"/>
              </a:spcBef>
              <a:buSzPct val="80000"/>
              <a:tabLst>
                <a:tab pos="473869" algn="l"/>
              </a:tabLst>
            </a:pPr>
            <a:r>
              <a:rPr lang="en-US" sz="1600" b="0" dirty="0">
                <a:sym typeface="Wingdings" pitchFamily="2" charset="2"/>
              </a:rPr>
              <a:t>Signature of authorized official for Recipient</a:t>
            </a:r>
          </a:p>
          <a:p>
            <a:pPr marL="785860" lvl="1" indent="-285750">
              <a:spcBef>
                <a:spcPts val="450"/>
              </a:spcBef>
              <a:buSzPct val="80000"/>
              <a:tabLst>
                <a:tab pos="473869" algn="l"/>
              </a:tabLst>
            </a:pPr>
            <a:r>
              <a:rPr lang="en-US" sz="1600" b="0" dirty="0">
                <a:sym typeface="Wingdings" pitchFamily="2" charset="2"/>
              </a:rPr>
              <a:t>Remit check to FEMA for excess funds</a:t>
            </a:r>
          </a:p>
          <a:p>
            <a:pPr marL="0" indent="0">
              <a:buNone/>
            </a:pPr>
            <a:endParaRPr lang="en-US" dirty="0"/>
          </a:p>
        </p:txBody>
      </p:sp>
      <p:pic>
        <p:nvPicPr>
          <p:cNvPr id="10" name="Content Placeholder 9"/>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299" t="5783" r="5982" b="8980"/>
          <a:stretch/>
        </p:blipFill>
        <p:spPr>
          <a:xfrm>
            <a:off x="5540187" y="1703425"/>
            <a:ext cx="3146614" cy="33951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8021669" y="2978123"/>
              <a:ext cx="208440" cy="49410"/>
            </p14:xfrm>
          </p:contentPart>
        </mc:Choice>
        <mc:Fallback xmlns="">
          <p:pic>
            <p:nvPicPr>
              <p:cNvPr id="13" name="Ink 12"/>
              <p:cNvPicPr/>
              <p:nvPr/>
            </p:nvPicPr>
            <p:blipFill>
              <a:blip r:embed="rId5"/>
              <a:stretch>
                <a:fillRect/>
              </a:stretch>
            </p:blipFill>
            <p:spPr>
              <a:xfrm>
                <a:off x="8020950" y="2976691"/>
                <a:ext cx="209878" cy="52274"/>
              </a:xfrm>
              <a:prstGeom prst="rect">
                <a:avLst/>
              </a:prstGeom>
            </p:spPr>
          </p:pic>
        </mc:Fallback>
      </mc:AlternateContent>
      <p:sp>
        <p:nvSpPr>
          <p:cNvPr id="7" name="Slide Number Placeholder 6"/>
          <p:cNvSpPr>
            <a:spLocks noGrp="1"/>
          </p:cNvSpPr>
          <p:nvPr>
            <p:ph type="sldNum" sz="quarter" idx="4"/>
          </p:nvPr>
        </p:nvSpPr>
        <p:spPr/>
        <p:txBody>
          <a:bodyPr/>
          <a:lstStyle/>
          <a:p>
            <a:pPr>
              <a:defRPr/>
            </a:pPr>
            <a:fld id="{167A036F-738C-4416-983E-5B04119587A4}" type="slidenum">
              <a:rPr lang="en-US" sz="1600" b="1" smtClean="0"/>
              <a:pPr>
                <a:defRPr/>
              </a:pPr>
              <a:t>37</a:t>
            </a:fld>
            <a:endParaRPr lang="en-US" b="1" dirty="0"/>
          </a:p>
        </p:txBody>
      </p:sp>
    </p:spTree>
    <p:extLst>
      <p:ext uri="{BB962C8B-B14F-4D97-AF65-F5344CB8AC3E}">
        <p14:creationId xmlns:p14="http://schemas.microsoft.com/office/powerpoint/2010/main" val="2931228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2">
                    <a:lumMod val="75000"/>
                  </a:schemeClr>
                </a:solidFill>
              </a:rPr>
              <a:t>Disposition</a:t>
            </a:r>
            <a:r>
              <a:rPr lang="en-US" sz="3600" dirty="0"/>
              <a:t> </a:t>
            </a:r>
          </a:p>
        </p:txBody>
      </p:sp>
      <p:sp>
        <p:nvSpPr>
          <p:cNvPr id="3" name="Content Placeholder 2"/>
          <p:cNvSpPr>
            <a:spLocks noGrp="1"/>
          </p:cNvSpPr>
          <p:nvPr>
            <p:ph idx="1"/>
          </p:nvPr>
        </p:nvSpPr>
        <p:spPr>
          <a:xfrm>
            <a:off x="228600" y="1173163"/>
            <a:ext cx="8763000" cy="4999037"/>
          </a:xfrm>
        </p:spPr>
        <p:txBody>
          <a:bodyPr/>
          <a:lstStyle/>
          <a:p>
            <a:pPr marL="347472">
              <a:buFont typeface="Arial" panose="020B0604020202020204" pitchFamily="34" charset="0"/>
              <a:buChar char="•"/>
            </a:pPr>
            <a:r>
              <a:rPr lang="en-US" sz="1800" b="0" dirty="0"/>
              <a:t>When original or replacement equipment acquired under a Federal award is no longer needed for the original project or program or for other activities currently or previously supported by a Federal awarding agency, except as otherwise provided in Federal statutes, regulations, or Federal awarding agency disposition instructions, the non-Federal entity must request disposition instructions from the Federal awarding agency if required by the terms and conditions of the Federal award</a:t>
            </a:r>
            <a:endParaRPr lang="en-US" sz="1400" b="0" dirty="0"/>
          </a:p>
          <a:p>
            <a:pPr marL="347472" lvl="1">
              <a:spcBef>
                <a:spcPts val="450"/>
              </a:spcBef>
              <a:buFont typeface="Arial" panose="020B0604020202020204" pitchFamily="34" charset="0"/>
              <a:buChar char="•"/>
              <a:tabLst>
                <a:tab pos="473869" algn="l"/>
              </a:tabLst>
            </a:pPr>
            <a:r>
              <a:rPr lang="en-US" sz="1800" b="0" dirty="0">
                <a:ea typeface="+mn-ea"/>
              </a:rPr>
              <a:t>SF-428 Tangible Personal Property, if applicable </a:t>
            </a:r>
          </a:p>
          <a:p>
            <a:pPr marL="713232" lvl="3">
              <a:spcBef>
                <a:spcPts val="450"/>
              </a:spcBef>
              <a:buSzPct val="80000"/>
              <a:buFont typeface="Arial" panose="020B0604020202020204" pitchFamily="34" charset="0"/>
              <a:buChar char="•"/>
              <a:tabLst>
                <a:tab pos="473869" algn="l"/>
              </a:tabLst>
            </a:pPr>
            <a:r>
              <a:rPr lang="en-US" sz="1600" b="0" dirty="0">
                <a:ea typeface="+mn-ea"/>
              </a:rPr>
              <a:t>Tangible Personal Property means property of any kind, except real property, that has physical existence</a:t>
            </a:r>
          </a:p>
          <a:p>
            <a:pPr marL="713232" lvl="3">
              <a:spcBef>
                <a:spcPts val="450"/>
              </a:spcBef>
              <a:buSzPct val="80000"/>
              <a:buFont typeface="Arial" panose="020B0604020202020204" pitchFamily="34" charset="0"/>
              <a:buChar char="•"/>
              <a:tabLst>
                <a:tab pos="473869" algn="l"/>
              </a:tabLst>
            </a:pPr>
            <a:r>
              <a:rPr lang="en-US" sz="1600" b="0" dirty="0">
                <a:solidFill>
                  <a:srgbClr val="0070C0"/>
                </a:solidFill>
                <a:ea typeface="+mn-ea"/>
                <a:hlinkClick r:id="rId3">
                  <a:extLst>
                    <a:ext uri="{A12FA001-AC4F-418D-AE19-62706E023703}">
                      <ahyp:hlinkClr xmlns:ahyp="http://schemas.microsoft.com/office/drawing/2018/hyperlinkcolor" val="tx"/>
                    </a:ext>
                  </a:extLst>
                </a:hlinkClick>
              </a:rPr>
              <a:t>https://apply07.grants.gov/apply/forms/sample/SF428-V1.0.pdf </a:t>
            </a:r>
            <a:endParaRPr lang="en-US" sz="1600" b="0" dirty="0">
              <a:solidFill>
                <a:srgbClr val="0070C0"/>
              </a:solidFill>
              <a:ea typeface="+mn-ea"/>
            </a:endParaRPr>
          </a:p>
          <a:p>
            <a:pPr marL="347472" lvl="1">
              <a:spcBef>
                <a:spcPts val="450"/>
              </a:spcBef>
              <a:buFont typeface="Arial" panose="020B0604020202020204" pitchFamily="34" charset="0"/>
              <a:buChar char="•"/>
              <a:tabLst>
                <a:tab pos="473869" algn="l"/>
              </a:tabLst>
            </a:pPr>
            <a:r>
              <a:rPr lang="en-US" sz="1800" b="0" dirty="0">
                <a:ea typeface="+mn-ea"/>
              </a:rPr>
              <a:t>SF-429 Real Property Status Report, if applicable	</a:t>
            </a:r>
            <a:r>
              <a:rPr lang="en-US" sz="1600" b="0" dirty="0">
                <a:ea typeface="+mn-ea"/>
              </a:rPr>
              <a:t>		</a:t>
            </a:r>
          </a:p>
          <a:p>
            <a:pPr marL="713232" lvl="3">
              <a:spcBef>
                <a:spcPts val="450"/>
              </a:spcBef>
              <a:buSzPct val="80000"/>
              <a:tabLst>
                <a:tab pos="473869" algn="l"/>
              </a:tabLst>
            </a:pPr>
            <a:r>
              <a:rPr lang="en-US" sz="1600" b="0" dirty="0">
                <a:ea typeface="+mn-ea"/>
              </a:rPr>
              <a:t>Real Property means land, including land improvements, structures, and appurtenances thereto, but excludes moveable machinery and equipment	</a:t>
            </a:r>
          </a:p>
          <a:p>
            <a:pPr marL="713232" lvl="3">
              <a:spcBef>
                <a:spcPts val="450"/>
              </a:spcBef>
              <a:buSzPct val="80000"/>
              <a:tabLst>
                <a:tab pos="473869" algn="l"/>
              </a:tabLst>
            </a:pPr>
            <a:r>
              <a:rPr lang="en-US" sz="1600" b="0" dirty="0">
                <a:solidFill>
                  <a:srgbClr val="0070C0"/>
                </a:solidFill>
                <a:hlinkClick r:id="rId4">
                  <a:extLst>
                    <a:ext uri="{A12FA001-AC4F-418D-AE19-62706E023703}">
                      <ahyp:hlinkClr xmlns:ahyp="http://schemas.microsoft.com/office/drawing/2018/hyperlinkcolor" val="tx"/>
                    </a:ext>
                  </a:extLst>
                </a:hlinkClick>
              </a:rPr>
              <a:t>Post-Award Reporting Forms | GRANTS.GOV</a:t>
            </a:r>
            <a:endParaRPr lang="en-US" sz="1600" b="0" dirty="0">
              <a:solidFill>
                <a:srgbClr val="0070C0"/>
              </a:solidFill>
              <a:ea typeface="+mn-ea"/>
              <a:sym typeface="Wingdings" pitchFamily="2" charset="2"/>
            </a:endParaRPr>
          </a:p>
        </p:txBody>
      </p:sp>
      <p:sp>
        <p:nvSpPr>
          <p:cNvPr id="6" name="Slide Number Placeholder 5"/>
          <p:cNvSpPr>
            <a:spLocks noGrp="1"/>
          </p:cNvSpPr>
          <p:nvPr>
            <p:ph type="sldNum" sz="quarter" idx="4"/>
          </p:nvPr>
        </p:nvSpPr>
        <p:spPr/>
        <p:txBody>
          <a:bodyPr/>
          <a:lstStyle/>
          <a:p>
            <a:pPr>
              <a:defRPr/>
            </a:pPr>
            <a:fld id="{BD59C8F5-E142-4BA6-95C0-2A757B712F6C}" type="slidenum">
              <a:rPr lang="en-US" b="1" smtClean="0"/>
              <a:pPr>
                <a:defRPr/>
              </a:pPr>
              <a:t>38</a:t>
            </a:fld>
            <a:endParaRPr lang="en-US" b="1" dirty="0"/>
          </a:p>
        </p:txBody>
      </p:sp>
    </p:spTree>
    <p:extLst>
      <p:ext uri="{BB962C8B-B14F-4D97-AF65-F5344CB8AC3E}">
        <p14:creationId xmlns:p14="http://schemas.microsoft.com/office/powerpoint/2010/main" val="516985433"/>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FEMA Regions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43000"/>
            <a:ext cx="8153400" cy="4343400"/>
          </a:xfrm>
        </p:spPr>
      </p:pic>
      <p:sp>
        <p:nvSpPr>
          <p:cNvPr id="7" name="Slide Number Placeholder 6"/>
          <p:cNvSpPr>
            <a:spLocks noGrp="1"/>
          </p:cNvSpPr>
          <p:nvPr>
            <p:ph type="sldNum" sz="quarter" idx="4"/>
          </p:nvPr>
        </p:nvSpPr>
        <p:spPr/>
        <p:txBody>
          <a:bodyPr/>
          <a:lstStyle/>
          <a:p>
            <a:pPr>
              <a:defRPr/>
            </a:pPr>
            <a:fld id="{222D44D5-C119-4B8C-A723-C1CD63BE9503}" type="slidenum">
              <a:rPr lang="en-US" b="1" smtClean="0"/>
              <a:pPr>
                <a:defRPr/>
              </a:pPr>
              <a:t>3</a:t>
            </a:fld>
            <a:endParaRPr lang="en-US" b="1" dirty="0"/>
          </a:p>
        </p:txBody>
      </p:sp>
    </p:spTree>
    <p:extLst>
      <p:ext uri="{BB962C8B-B14F-4D97-AF65-F5344CB8AC3E}">
        <p14:creationId xmlns:p14="http://schemas.microsoft.com/office/powerpoint/2010/main" val="1220190703"/>
      </p:ext>
    </p:extLst>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Title 1"/>
          <p:cNvSpPr>
            <a:spLocks noGrp="1"/>
          </p:cNvSpPr>
          <p:nvPr>
            <p:ph type="title"/>
          </p:nvPr>
        </p:nvSpPr>
        <p:spPr/>
        <p:txBody>
          <a:bodyPr/>
          <a:lstStyle/>
          <a:p>
            <a:r>
              <a:rPr lang="en-US" sz="3600" dirty="0"/>
              <a:t>Retention of Records</a:t>
            </a:r>
          </a:p>
        </p:txBody>
      </p:sp>
      <p:sp>
        <p:nvSpPr>
          <p:cNvPr id="1089539" name="Content Placeholder 2"/>
          <p:cNvSpPr>
            <a:spLocks noGrp="1"/>
          </p:cNvSpPr>
          <p:nvPr>
            <p:ph idx="1"/>
          </p:nvPr>
        </p:nvSpPr>
        <p:spPr>
          <a:xfrm>
            <a:off x="457199" y="1020762"/>
            <a:ext cx="5735341" cy="4846638"/>
          </a:xfrm>
        </p:spPr>
        <p:txBody>
          <a:bodyPr/>
          <a:lstStyle/>
          <a:p>
            <a:pPr marL="342900" lvl="1">
              <a:spcBef>
                <a:spcPts val="600"/>
              </a:spcBef>
              <a:buFont typeface="Arial" pitchFamily="34" charset="0"/>
              <a:buChar char="•"/>
            </a:pPr>
            <a:r>
              <a:rPr lang="en-US" sz="2100" b="0" dirty="0">
                <a:ea typeface="+mn-ea"/>
              </a:rPr>
              <a:t>Retention of records 2 CFR 200.333-337</a:t>
            </a:r>
          </a:p>
          <a:p>
            <a:pPr marL="713232" lvl="1" indent="-285750">
              <a:spcBef>
                <a:spcPts val="0"/>
              </a:spcBef>
              <a:buSzPct val="80000"/>
              <a:tabLst>
                <a:tab pos="631825" algn="l"/>
              </a:tabLst>
            </a:pPr>
            <a:r>
              <a:rPr lang="en-US" sz="1800" u="sng" dirty="0">
                <a:sym typeface="Wingdings" pitchFamily="2" charset="2"/>
              </a:rPr>
              <a:t>General rule</a:t>
            </a:r>
            <a:r>
              <a:rPr lang="en-US" sz="1800" b="0" dirty="0">
                <a:sym typeface="Wingdings" pitchFamily="2" charset="2"/>
              </a:rPr>
              <a:t>: </a:t>
            </a:r>
            <a:r>
              <a:rPr lang="en-US" sz="1600" b="0" dirty="0">
                <a:sym typeface="Wingdings" pitchFamily="2" charset="2"/>
              </a:rPr>
              <a:t>Three (3) years from the date of submission of final expenditure report as reported to FEMA (or pass-through entity, for subrecipients)</a:t>
            </a:r>
          </a:p>
          <a:p>
            <a:pPr marL="713232" lvl="1" indent="-285750">
              <a:spcBef>
                <a:spcPts val="0"/>
              </a:spcBef>
              <a:buSzPct val="80000"/>
              <a:tabLst>
                <a:tab pos="631825" algn="l"/>
              </a:tabLst>
            </a:pPr>
            <a:r>
              <a:rPr lang="en-US" sz="1800" u="sng" dirty="0">
                <a:sym typeface="Wingdings" pitchFamily="2" charset="2"/>
              </a:rPr>
              <a:t>Exceptions to the general rule include but not limited to:</a:t>
            </a:r>
            <a:r>
              <a:rPr lang="en-US" sz="1800" dirty="0">
                <a:sym typeface="Wingdings" pitchFamily="2" charset="2"/>
              </a:rPr>
              <a:t> </a:t>
            </a:r>
            <a:r>
              <a:rPr lang="en-US" sz="1600" b="0" dirty="0">
                <a:sym typeface="Wingdings" pitchFamily="2" charset="2"/>
              </a:rPr>
              <a:t>records for real property and equipment must be retained three (3) years after final disposition; records must be retained until resolution of any action such as litigation claim, negotiation, or audit; when the non-Federal entity is notified in writing to extend the period; additional requirements for program income and indirect costs</a:t>
            </a:r>
          </a:p>
          <a:p>
            <a:pPr marL="347472">
              <a:spcBef>
                <a:spcPts val="600"/>
              </a:spcBef>
              <a:buSzPct val="100000"/>
              <a:tabLst>
                <a:tab pos="631825" algn="l"/>
              </a:tabLst>
            </a:pPr>
            <a:r>
              <a:rPr lang="en-US" sz="2100" b="0" dirty="0">
                <a:ea typeface="+mn-ea"/>
              </a:rPr>
              <a:t>Non-Federal recipients must also follow their own records retention policies</a:t>
            </a:r>
          </a:p>
          <a:p>
            <a:pPr marL="342900" lvl="1">
              <a:spcBef>
                <a:spcPts val="600"/>
              </a:spcBef>
              <a:buFont typeface="Arial" pitchFamily="34" charset="0"/>
              <a:buChar char="•"/>
            </a:pPr>
            <a:r>
              <a:rPr lang="en-US" sz="2100" b="0" dirty="0">
                <a:ea typeface="+mn-ea"/>
              </a:rPr>
              <a:t>Obligation to protect records</a:t>
            </a:r>
          </a:p>
          <a:p>
            <a:pPr marL="342900" lvl="1">
              <a:spcBef>
                <a:spcPts val="600"/>
              </a:spcBef>
              <a:buFont typeface="Arial" pitchFamily="34" charset="0"/>
              <a:buChar char="•"/>
            </a:pPr>
            <a:r>
              <a:rPr lang="en-US" sz="2100" b="0" dirty="0">
                <a:ea typeface="+mn-ea"/>
              </a:rPr>
              <a:t>Authorized access to records</a:t>
            </a:r>
          </a:p>
        </p:txBody>
      </p:sp>
      <p:pic>
        <p:nvPicPr>
          <p:cNvPr id="10" name="Picture 9" descr="&quot;&quot;"/>
          <p:cNvPicPr>
            <a:picLocks noChangeAspect="1"/>
          </p:cNvPicPr>
          <p:nvPr/>
        </p:nvPicPr>
        <p:blipFill>
          <a:blip r:embed="rId3" cstate="print"/>
          <a:stretch>
            <a:fillRect/>
          </a:stretch>
        </p:blipFill>
        <p:spPr>
          <a:xfrm>
            <a:off x="6192541" y="1143000"/>
            <a:ext cx="2494259" cy="3076252"/>
          </a:xfrm>
          <a:prstGeom prst="rect">
            <a:avLst/>
          </a:prstGeom>
          <a:noFill/>
          <a:effectLst>
            <a:reflection blurRad="6350" stA="50000" endA="300" endPos="90000" dist="50800" dir="5400000" sy="-100000" algn="bl" rotWithShape="0"/>
          </a:effectLst>
        </p:spPr>
      </p:pic>
      <p:sp>
        <p:nvSpPr>
          <p:cNvPr id="3" name="Slide Number Placeholder 2"/>
          <p:cNvSpPr>
            <a:spLocks noGrp="1"/>
          </p:cNvSpPr>
          <p:nvPr>
            <p:ph type="sldNum" sz="quarter" idx="4"/>
          </p:nvPr>
        </p:nvSpPr>
        <p:spPr/>
        <p:txBody>
          <a:bodyPr/>
          <a:lstStyle/>
          <a:p>
            <a:pPr>
              <a:defRPr/>
            </a:pPr>
            <a:fld id="{BD59C8F5-E142-4BA6-95C0-2A757B712F6C}" type="slidenum">
              <a:rPr lang="en-US" b="1" smtClean="0"/>
              <a:pPr>
                <a:defRPr/>
              </a:pPr>
              <a:t>39</a:t>
            </a:fld>
            <a:endParaRPr lang="en-US" b="1" dirty="0"/>
          </a:p>
        </p:txBody>
      </p:sp>
    </p:spTree>
    <p:extLst>
      <p:ext uri="{BB962C8B-B14F-4D97-AF65-F5344CB8AC3E}">
        <p14:creationId xmlns:p14="http://schemas.microsoft.com/office/powerpoint/2010/main" val="1567545155"/>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8">
            <a:extLst>
              <a:ext uri="{FF2B5EF4-FFF2-40B4-BE49-F238E27FC236}">
                <a16:creationId xmlns:a16="http://schemas.microsoft.com/office/drawing/2014/main" id="{3F5D117B-DD01-41B0-A248-0D5C5B73BB44}"/>
              </a:ext>
            </a:extLst>
          </p:cNvPr>
          <p:cNvSpPr/>
          <p:nvPr/>
        </p:nvSpPr>
        <p:spPr bwMode="auto">
          <a:xfrm>
            <a:off x="2362200" y="2438400"/>
            <a:ext cx="4191000" cy="1981200"/>
          </a:xfrm>
          <a:prstGeom prst="roundRect">
            <a:avLst>
              <a:gd name="adj" fmla="val 10000"/>
            </a:avLst>
          </a:prstGeom>
          <a:solidFill>
            <a:srgbClr val="2A527E"/>
          </a:solidFill>
          <a:effectLst>
            <a:outerShdw blurRad="40000" dist="20000" dir="5400000" rotWithShape="0">
              <a:srgbClr val="000000">
                <a:alpha val="38000"/>
              </a:srgbClr>
            </a:outerShdw>
            <a:reflection blurRad="6350" stA="50000" endA="300" endPos="55000" dir="5400000" sy="-100000" algn="bl" rotWithShape="0"/>
          </a:effectLst>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pPr algn="ctr"/>
            <a:endParaRPr lang="en-US" sz="2400" dirty="0">
              <a:solidFill>
                <a:srgbClr val="FFFFFF"/>
              </a:solidFill>
            </a:endParaRPr>
          </a:p>
          <a:p>
            <a:pPr algn="ctr"/>
            <a:r>
              <a:rPr lang="en-US" sz="2400" dirty="0">
                <a:solidFill>
                  <a:srgbClr val="FFFFFF"/>
                </a:solidFill>
              </a:rPr>
              <a:t>Toolbox Items: </a:t>
            </a:r>
            <a:br>
              <a:rPr lang="en-US" sz="2400" dirty="0">
                <a:solidFill>
                  <a:srgbClr val="FFFFFF"/>
                </a:solidFill>
              </a:rPr>
            </a:br>
            <a:r>
              <a:rPr lang="en-US" sz="2400" dirty="0">
                <a:solidFill>
                  <a:srgbClr val="FFFFFF"/>
                </a:solidFill>
              </a:rPr>
              <a:t>Tools and Helpful Links </a:t>
            </a:r>
          </a:p>
        </p:txBody>
      </p:sp>
      <p:sp>
        <p:nvSpPr>
          <p:cNvPr id="6" name="Slide Number Placeholder 5"/>
          <p:cNvSpPr>
            <a:spLocks noGrp="1"/>
          </p:cNvSpPr>
          <p:nvPr>
            <p:ph type="sldNum" sz="quarter" idx="4"/>
          </p:nvPr>
        </p:nvSpPr>
        <p:spPr/>
        <p:txBody>
          <a:bodyPr/>
          <a:lstStyle/>
          <a:p>
            <a:pPr>
              <a:defRPr/>
            </a:pPr>
            <a:fld id="{167A036F-738C-4416-983E-5B04119587A4}" type="slidenum">
              <a:rPr lang="en-US" b="1" smtClean="0"/>
              <a:pPr>
                <a:defRPr/>
              </a:pPr>
              <a:t>40</a:t>
            </a:fld>
            <a:endParaRPr lang="en-US" b="1" dirty="0"/>
          </a:p>
        </p:txBody>
      </p:sp>
    </p:spTree>
    <p:extLst>
      <p:ext uri="{BB962C8B-B14F-4D97-AF65-F5344CB8AC3E}">
        <p14:creationId xmlns:p14="http://schemas.microsoft.com/office/powerpoint/2010/main" val="3283366412"/>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Technical Assistance Resources</a:t>
            </a:r>
          </a:p>
        </p:txBody>
      </p:sp>
      <p:sp>
        <p:nvSpPr>
          <p:cNvPr id="3" name="Content Placeholder 2"/>
          <p:cNvSpPr>
            <a:spLocks noGrp="1"/>
          </p:cNvSpPr>
          <p:nvPr>
            <p:ph idx="1"/>
          </p:nvPr>
        </p:nvSpPr>
        <p:spPr>
          <a:xfrm>
            <a:off x="457200" y="1143000"/>
            <a:ext cx="8305800" cy="4419600"/>
          </a:xfrm>
        </p:spPr>
        <p:txBody>
          <a:bodyPr/>
          <a:lstStyle/>
          <a:p>
            <a:pPr marL="0" lvl="1" indent="0">
              <a:spcBef>
                <a:spcPts val="600"/>
              </a:spcBef>
              <a:buNone/>
            </a:pPr>
            <a:r>
              <a:rPr lang="en-US" sz="2400" b="0" dirty="0">
                <a:ea typeface="+mn-ea"/>
              </a:rPr>
              <a:t>Have a need for Technical Assistance?</a:t>
            </a:r>
          </a:p>
          <a:p>
            <a:pPr marL="347472" lvl="1" indent="-347472">
              <a:spcBef>
                <a:spcPts val="600"/>
              </a:spcBef>
              <a:buFont typeface="Arial" pitchFamily="34" charset="0"/>
              <a:buChar char="•"/>
            </a:pPr>
            <a:r>
              <a:rPr lang="en-US" sz="2000" b="0" dirty="0">
                <a:ea typeface="+mn-ea"/>
              </a:rPr>
              <a:t>GPD Technical Assistance Webpage</a:t>
            </a:r>
          </a:p>
          <a:p>
            <a:pPr marL="347472" lvl="1" indent="-347472">
              <a:spcBef>
                <a:spcPts val="600"/>
              </a:spcBef>
              <a:buNone/>
            </a:pPr>
            <a:r>
              <a:rPr lang="en-US" sz="2000" b="0" dirty="0">
                <a:solidFill>
                  <a:srgbClr val="0070C0"/>
                </a:solidFill>
                <a:ea typeface="+mn-ea"/>
              </a:rPr>
              <a:t>	</a:t>
            </a:r>
            <a:r>
              <a:rPr lang="en-US" sz="2000" b="0" dirty="0">
                <a:solidFill>
                  <a:srgbClr val="0070C0"/>
                </a:solidFill>
                <a:ea typeface="+mn-ea"/>
                <a:hlinkClick r:id="rId3">
                  <a:extLst>
                    <a:ext uri="{A12FA001-AC4F-418D-AE19-62706E023703}">
                      <ahyp:hlinkClr xmlns:ahyp="http://schemas.microsoft.com/office/drawing/2018/hyperlinkcolor" val="tx"/>
                    </a:ext>
                  </a:extLst>
                </a:hlinkClick>
              </a:rPr>
              <a:t>https://www.fema.gov/technical-assistance</a:t>
            </a:r>
            <a:endParaRPr lang="en-US" sz="2000" b="0" dirty="0">
              <a:solidFill>
                <a:srgbClr val="0070C0"/>
              </a:solidFill>
              <a:ea typeface="+mn-ea"/>
            </a:endParaRPr>
          </a:p>
          <a:p>
            <a:pPr marL="347472" lvl="1" indent="-347472">
              <a:spcBef>
                <a:spcPts val="0"/>
              </a:spcBef>
              <a:buNone/>
            </a:pPr>
            <a:endParaRPr lang="en-US" sz="2400" b="0" dirty="0">
              <a:ea typeface="+mn-ea"/>
            </a:endParaRPr>
          </a:p>
          <a:p>
            <a:pPr marL="347472" lvl="1" indent="-347472">
              <a:spcBef>
                <a:spcPts val="600"/>
              </a:spcBef>
              <a:buNone/>
            </a:pPr>
            <a:r>
              <a:rPr lang="en-US" sz="2400" b="0" dirty="0">
                <a:ea typeface="+mn-ea"/>
              </a:rPr>
              <a:t>Mini Lessons and Resources</a:t>
            </a:r>
          </a:p>
          <a:p>
            <a:pPr marL="347472" lvl="1" indent="-347472">
              <a:spcBef>
                <a:spcPts val="600"/>
              </a:spcBef>
              <a:buFont typeface="Arial" pitchFamily="34" charset="0"/>
              <a:buChar char="•"/>
            </a:pPr>
            <a:r>
              <a:rPr lang="en-US" sz="2000" b="0" dirty="0">
                <a:ea typeface="+mn-ea"/>
              </a:rPr>
              <a:t>Grants Management Digital Resource</a:t>
            </a:r>
          </a:p>
          <a:p>
            <a:pPr marL="694944" lvl="2" indent="-347472">
              <a:spcBef>
                <a:spcPts val="0"/>
              </a:spcBef>
              <a:buNone/>
            </a:pPr>
            <a:r>
              <a:rPr lang="en-US" sz="2000" b="0" dirty="0">
                <a:solidFill>
                  <a:srgbClr val="0070C0"/>
                </a:solidFill>
                <a:ea typeface="+mn-ea"/>
                <a:hlinkClick r:id="rId4">
                  <a:extLst>
                    <a:ext uri="{A12FA001-AC4F-418D-AE19-62706E023703}">
                      <ahyp:hlinkClr xmlns:ahyp="http://schemas.microsoft.com/office/drawing/2018/hyperlinkcolor" val="tx"/>
                    </a:ext>
                  </a:extLst>
                </a:hlinkClick>
              </a:rPr>
              <a:t>https://training.fema.gov/grantsmanagement/</a:t>
            </a:r>
            <a:endParaRPr lang="en-US" sz="2000" b="0" dirty="0">
              <a:solidFill>
                <a:srgbClr val="0070C0"/>
              </a:solidFill>
              <a:ea typeface="+mn-ea"/>
            </a:endParaRPr>
          </a:p>
          <a:p>
            <a:pPr marL="694944" lvl="2" indent="-347472">
              <a:spcBef>
                <a:spcPts val="0"/>
              </a:spcBef>
              <a:buNone/>
            </a:pPr>
            <a:endParaRPr lang="en-US" sz="2400" b="0" dirty="0">
              <a:ea typeface="+mn-ea"/>
            </a:endParaRPr>
          </a:p>
          <a:p>
            <a:pPr marL="237744" lvl="1" indent="-347472">
              <a:spcBef>
                <a:spcPts val="600"/>
              </a:spcBef>
              <a:buNone/>
            </a:pPr>
            <a:r>
              <a:rPr lang="en-US" sz="2400" b="0" dirty="0">
                <a:ea typeface="+mn-ea"/>
              </a:rPr>
              <a:t>Email Distribution List: IBs or Federal POC </a:t>
            </a:r>
          </a:p>
          <a:p>
            <a:pPr marL="123444" indent="-347472">
              <a:spcBef>
                <a:spcPts val="600"/>
              </a:spcBef>
            </a:pPr>
            <a:r>
              <a:rPr lang="en-US" sz="2000" b="0" dirty="0"/>
              <a:t>Contact AskCSID at 1-800-368-6498 or </a:t>
            </a:r>
            <a:r>
              <a:rPr lang="en-US" sz="2000" b="0" dirty="0">
                <a:solidFill>
                  <a:srgbClr val="0070C0"/>
                </a:solidFill>
                <a:hlinkClick r:id="rId5">
                  <a:extLst>
                    <a:ext uri="{A12FA001-AC4F-418D-AE19-62706E023703}">
                      <ahyp:hlinkClr xmlns:ahyp="http://schemas.microsoft.com/office/drawing/2018/hyperlinkcolor" val="tx"/>
                    </a:ext>
                  </a:extLst>
                </a:hlinkClick>
              </a:rPr>
              <a:t>askcsid@fema.gov</a:t>
            </a:r>
            <a:endParaRPr lang="en-US" b="0" dirty="0">
              <a:solidFill>
                <a:srgbClr val="0070C0"/>
              </a:solidFill>
              <a:ea typeface="+mn-ea"/>
            </a:endParaRPr>
          </a:p>
          <a:p>
            <a:pPr marL="342900" lvl="1">
              <a:buFont typeface="Arial" pitchFamily="34" charset="0"/>
              <a:buChar char="•"/>
            </a:pPr>
            <a:endParaRPr lang="en-US" b="0" dirty="0">
              <a:ea typeface="+mn-ea"/>
            </a:endParaRPr>
          </a:p>
          <a:p>
            <a:pPr marL="342900" lvl="1">
              <a:buFont typeface="Arial" pitchFamily="34" charset="0"/>
              <a:buChar char="•"/>
            </a:pPr>
            <a:endParaRPr lang="en-US" b="0" dirty="0">
              <a:ea typeface="+mn-ea"/>
            </a:endParaRPr>
          </a:p>
          <a:p>
            <a:pPr marL="342900" lvl="1">
              <a:buFont typeface="Arial" pitchFamily="34" charset="0"/>
              <a:buChar char="•"/>
            </a:pPr>
            <a:endParaRPr lang="en-US" b="0" dirty="0">
              <a:ea typeface="+mn-ea"/>
            </a:endParaRPr>
          </a:p>
          <a:p>
            <a:pPr marL="342900" lvl="1">
              <a:buFont typeface="Arial" pitchFamily="34" charset="0"/>
              <a:buChar char="•"/>
            </a:pPr>
            <a:endParaRPr lang="en-US" b="0" dirty="0">
              <a:ea typeface="+mn-ea"/>
            </a:endParaRPr>
          </a:p>
        </p:txBody>
      </p:sp>
      <p:sp>
        <p:nvSpPr>
          <p:cNvPr id="6" name="Slide Number Placeholder 5"/>
          <p:cNvSpPr>
            <a:spLocks noGrp="1"/>
          </p:cNvSpPr>
          <p:nvPr>
            <p:ph type="sldNum" sz="quarter" idx="4"/>
          </p:nvPr>
        </p:nvSpPr>
        <p:spPr/>
        <p:txBody>
          <a:bodyPr/>
          <a:lstStyle/>
          <a:p>
            <a:pPr>
              <a:defRPr/>
            </a:pPr>
            <a:fld id="{BD59C8F5-E142-4BA6-95C0-2A757B712F6C}" type="slidenum">
              <a:rPr lang="en-US" b="1" smtClean="0"/>
              <a:pPr>
                <a:defRPr/>
              </a:pPr>
              <a:t>41</a:t>
            </a:fld>
            <a:endParaRPr lang="en-US" b="1" dirty="0"/>
          </a:p>
        </p:txBody>
      </p:sp>
    </p:spTree>
    <p:extLst>
      <p:ext uri="{BB962C8B-B14F-4D97-AF65-F5344CB8AC3E}">
        <p14:creationId xmlns:p14="http://schemas.microsoft.com/office/powerpoint/2010/main" val="3022811003"/>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46CE0-39DB-4128-8F06-28BD84972037}"/>
              </a:ext>
            </a:extLst>
          </p:cNvPr>
          <p:cNvSpPr>
            <a:spLocks noGrp="1"/>
          </p:cNvSpPr>
          <p:nvPr>
            <p:ph type="ctrTitle"/>
          </p:nvPr>
        </p:nvSpPr>
        <p:spPr>
          <a:xfrm>
            <a:off x="1143000" y="-77932"/>
            <a:ext cx="7772400" cy="1403927"/>
          </a:xfrm>
        </p:spPr>
        <p:txBody>
          <a:bodyPr/>
          <a:lstStyle/>
          <a:p>
            <a:r>
              <a:rPr lang="en-US" dirty="0"/>
              <a:t>Preparedness Officer Contacts</a:t>
            </a:r>
          </a:p>
        </p:txBody>
      </p:sp>
      <p:sp>
        <p:nvSpPr>
          <p:cNvPr id="3" name="Subtitle 2">
            <a:extLst>
              <a:ext uri="{FF2B5EF4-FFF2-40B4-BE49-F238E27FC236}">
                <a16:creationId xmlns:a16="http://schemas.microsoft.com/office/drawing/2014/main" id="{59E8CE6E-135C-4CC9-BC3A-232E045A74D2}"/>
              </a:ext>
            </a:extLst>
          </p:cNvPr>
          <p:cNvSpPr>
            <a:spLocks noGrp="1"/>
          </p:cNvSpPr>
          <p:nvPr>
            <p:ph type="subTitle" idx="1"/>
          </p:nvPr>
        </p:nvSpPr>
        <p:spPr>
          <a:xfrm>
            <a:off x="533400" y="1066800"/>
            <a:ext cx="8001000" cy="4191000"/>
          </a:xfrm>
        </p:spPr>
        <p:txBody>
          <a:bodyPr/>
          <a:lstStyle/>
          <a:p>
            <a:pPr algn="l"/>
            <a:endParaRPr lang="en-US" sz="2400" dirty="0"/>
          </a:p>
          <a:p>
            <a:pPr algn="l"/>
            <a:r>
              <a:rPr lang="en-US" sz="2400" dirty="0"/>
              <a:t>David Gronsbell:  </a:t>
            </a:r>
            <a:r>
              <a:rPr lang="en-US" sz="2400" dirty="0">
                <a:solidFill>
                  <a:srgbClr val="0070C0"/>
                </a:solidFill>
                <a:hlinkClick r:id="rId2">
                  <a:extLst>
                    <a:ext uri="{A12FA001-AC4F-418D-AE19-62706E023703}">
                      <ahyp:hlinkClr xmlns:ahyp="http://schemas.microsoft.com/office/drawing/2018/hyperlinkcolor" val="tx"/>
                    </a:ext>
                  </a:extLst>
                </a:hlinkClick>
              </a:rPr>
              <a:t>David.Gronsbell@fema.dhs.gov</a:t>
            </a:r>
            <a:endParaRPr lang="en-US" sz="2400" dirty="0">
              <a:solidFill>
                <a:srgbClr val="0070C0"/>
              </a:solidFill>
            </a:endParaRPr>
          </a:p>
          <a:p>
            <a:pPr algn="l"/>
            <a:r>
              <a:rPr lang="en-US" sz="2400" dirty="0"/>
              <a:t>States:  </a:t>
            </a:r>
            <a:r>
              <a:rPr lang="it-IT" sz="2400" dirty="0"/>
              <a:t>AL, AR, AZ, CA, CO, DC, FL, IA, IL, IN, KS, KY, LA, MD, ME, MI, MN, MO, MS, NM, OH, SC, TN, VA, VT </a:t>
            </a:r>
            <a:endParaRPr lang="en-US" sz="2400" dirty="0"/>
          </a:p>
          <a:p>
            <a:pPr algn="l"/>
            <a:endParaRPr lang="en-US" sz="2400" dirty="0"/>
          </a:p>
          <a:p>
            <a:pPr algn="l"/>
            <a:endParaRPr lang="en-US" sz="2400" dirty="0"/>
          </a:p>
          <a:p>
            <a:pPr algn="l"/>
            <a:r>
              <a:rPr lang="en-US" sz="2400" dirty="0"/>
              <a:t>Sandra Thurston:  </a:t>
            </a:r>
            <a:r>
              <a:rPr lang="en-US" sz="2400" dirty="0">
                <a:solidFill>
                  <a:srgbClr val="0070C0"/>
                </a:solidFill>
                <a:hlinkClick r:id="rId3">
                  <a:extLst>
                    <a:ext uri="{A12FA001-AC4F-418D-AE19-62706E023703}">
                      <ahyp:hlinkClr xmlns:ahyp="http://schemas.microsoft.com/office/drawing/2018/hyperlinkcolor" val="tx"/>
                    </a:ext>
                  </a:extLst>
                </a:hlinkClick>
              </a:rPr>
              <a:t>Sandra.Thurston@fema.dhs.gov</a:t>
            </a:r>
            <a:endParaRPr lang="en-US" sz="2400" dirty="0">
              <a:solidFill>
                <a:srgbClr val="0070C0"/>
              </a:solidFill>
            </a:endParaRPr>
          </a:p>
          <a:p>
            <a:pPr algn="l"/>
            <a:r>
              <a:rPr lang="en-US" sz="2400" dirty="0"/>
              <a:t>States:  CT, GA, MA, NC, NE, NH, NJ, NV, PA, RI, TX</a:t>
            </a:r>
          </a:p>
        </p:txBody>
      </p:sp>
      <p:sp>
        <p:nvSpPr>
          <p:cNvPr id="4" name="Slide Number Placeholder 3">
            <a:extLst>
              <a:ext uri="{FF2B5EF4-FFF2-40B4-BE49-F238E27FC236}">
                <a16:creationId xmlns:a16="http://schemas.microsoft.com/office/drawing/2014/main" id="{AD12713C-AC3E-49B0-B937-01890CC644B1}"/>
              </a:ext>
            </a:extLst>
          </p:cNvPr>
          <p:cNvSpPr>
            <a:spLocks noGrp="1"/>
          </p:cNvSpPr>
          <p:nvPr>
            <p:ph type="sldNum" sz="quarter" idx="4"/>
          </p:nvPr>
        </p:nvSpPr>
        <p:spPr/>
        <p:txBody>
          <a:bodyPr/>
          <a:lstStyle/>
          <a:p>
            <a:pPr>
              <a:defRPr/>
            </a:pPr>
            <a:fld id="{167A036F-738C-4416-983E-5B04119587A4}" type="slidenum">
              <a:rPr lang="en-US" b="1" smtClean="0"/>
              <a:pPr>
                <a:defRPr/>
              </a:pPr>
              <a:t>42</a:t>
            </a:fld>
            <a:endParaRPr lang="en-US" b="1" dirty="0"/>
          </a:p>
        </p:txBody>
      </p:sp>
    </p:spTree>
    <p:extLst>
      <p:ext uri="{BB962C8B-B14F-4D97-AF65-F5344CB8AC3E}">
        <p14:creationId xmlns:p14="http://schemas.microsoft.com/office/powerpoint/2010/main" val="2021828853"/>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Questions</a:t>
            </a:r>
          </a:p>
        </p:txBody>
      </p:sp>
      <p:sp>
        <p:nvSpPr>
          <p:cNvPr id="3" name="Content Placeholder 2"/>
          <p:cNvSpPr>
            <a:spLocks noGrp="1"/>
          </p:cNvSpPr>
          <p:nvPr>
            <p:ph idx="1"/>
          </p:nvPr>
        </p:nvSpPr>
        <p:spPr>
          <a:xfrm>
            <a:off x="457200" y="1143000"/>
            <a:ext cx="5029200" cy="4037012"/>
          </a:xfrm>
        </p:spPr>
        <p:txBody>
          <a:bodyPr/>
          <a:lstStyle/>
          <a:p>
            <a:pPr marL="0" indent="0">
              <a:spcBef>
                <a:spcPts val="600"/>
              </a:spcBef>
              <a:buNone/>
              <a:tabLst/>
            </a:pPr>
            <a:r>
              <a:rPr lang="en-US" sz="2000" b="0" dirty="0"/>
              <a:t>FEMA Centralized Scheduling and Information Desk (CSID)</a:t>
            </a:r>
          </a:p>
          <a:p>
            <a:pPr marL="347472" lvl="1">
              <a:spcBef>
                <a:spcPts val="600"/>
              </a:spcBef>
              <a:buSzPct val="100000"/>
              <a:buFont typeface="Arial" panose="020B0604020202020204" pitchFamily="34" charset="0"/>
              <a:buChar char="•"/>
              <a:tabLst>
                <a:tab pos="631825" algn="l"/>
              </a:tabLst>
            </a:pPr>
            <a:r>
              <a:rPr lang="en-US" sz="1800" b="0" dirty="0"/>
              <a:t>Phone: 1-800-368-6498</a:t>
            </a:r>
          </a:p>
          <a:p>
            <a:pPr marL="347472" lvl="1">
              <a:spcBef>
                <a:spcPts val="600"/>
              </a:spcBef>
              <a:buSzPct val="100000"/>
              <a:buFont typeface="Arial" panose="020B0604020202020204" pitchFamily="34" charset="0"/>
              <a:buChar char="•"/>
              <a:tabLst>
                <a:tab pos="631825" algn="l"/>
              </a:tabLst>
            </a:pPr>
            <a:r>
              <a:rPr lang="en-US" sz="1800" b="0" dirty="0"/>
              <a:t>Email: </a:t>
            </a:r>
            <a:r>
              <a:rPr lang="en-US" sz="1800" b="0" dirty="0">
                <a:solidFill>
                  <a:srgbClr val="0070C0"/>
                </a:solidFill>
                <a:hlinkClick r:id="rId3">
                  <a:extLst>
                    <a:ext uri="{A12FA001-AC4F-418D-AE19-62706E023703}">
                      <ahyp:hlinkClr xmlns:ahyp="http://schemas.microsoft.com/office/drawing/2018/hyperlinkcolor" val="tx"/>
                    </a:ext>
                  </a:extLst>
                </a:hlinkClick>
              </a:rPr>
              <a:t>AskCSID@fema.gov</a:t>
            </a:r>
            <a:r>
              <a:rPr lang="en-US" sz="1800" b="0" dirty="0">
                <a:solidFill>
                  <a:srgbClr val="0070C0"/>
                </a:solidFill>
              </a:rPr>
              <a:t> </a:t>
            </a:r>
          </a:p>
          <a:p>
            <a:pPr marL="0" indent="0">
              <a:spcBef>
                <a:spcPts val="1200"/>
              </a:spcBef>
              <a:buNone/>
            </a:pPr>
            <a:r>
              <a:rPr lang="en-US" sz="2000" b="0" dirty="0"/>
              <a:t>NDGrants </a:t>
            </a:r>
          </a:p>
          <a:p>
            <a:pPr marL="347472" lvl="2">
              <a:buFont typeface="Arial" panose="020B0604020202020204" pitchFamily="34" charset="0"/>
              <a:buChar char="•"/>
            </a:pPr>
            <a:r>
              <a:rPr lang="en-US" sz="1800" b="0" dirty="0"/>
              <a:t>Phone: 1-800-865-4076</a:t>
            </a:r>
          </a:p>
          <a:p>
            <a:pPr marL="347472" lvl="2">
              <a:buFont typeface="Arial" panose="020B0604020202020204" pitchFamily="34" charset="0"/>
              <a:buChar char="•"/>
            </a:pPr>
            <a:r>
              <a:rPr lang="en-US" sz="1800" b="0" dirty="0"/>
              <a:t>Email: </a:t>
            </a:r>
            <a:r>
              <a:rPr lang="en-US" sz="1800" b="0" dirty="0">
                <a:solidFill>
                  <a:srgbClr val="0070C0"/>
                </a:solidFill>
                <a:hlinkClick r:id="rId4">
                  <a:extLst>
                    <a:ext uri="{A12FA001-AC4F-418D-AE19-62706E023703}">
                      <ahyp:hlinkClr xmlns:ahyp="http://schemas.microsoft.com/office/drawing/2018/hyperlinkcolor" val="tx"/>
                    </a:ext>
                  </a:extLst>
                </a:hlinkClick>
              </a:rPr>
              <a:t>NDGrants@fema.dhs.gov</a:t>
            </a:r>
            <a:endParaRPr lang="en-US" sz="1800" b="0" dirty="0">
              <a:solidFill>
                <a:srgbClr val="0070C0"/>
              </a:solidFill>
            </a:endParaRPr>
          </a:p>
          <a:p>
            <a:pPr marL="0" indent="0">
              <a:spcBef>
                <a:spcPts val="1200"/>
              </a:spcBef>
              <a:buNone/>
              <a:tabLst/>
            </a:pPr>
            <a:r>
              <a:rPr lang="en-US" sz="2000" b="0" dirty="0"/>
              <a:t>Grants Management Service Desk</a:t>
            </a:r>
          </a:p>
          <a:p>
            <a:pPr marL="347472" lvl="1">
              <a:spcBef>
                <a:spcPts val="600"/>
              </a:spcBef>
              <a:buSzPct val="100000"/>
              <a:buFont typeface="Arial" panose="020B0604020202020204" pitchFamily="34" charset="0"/>
              <a:buChar char="•"/>
              <a:tabLst>
                <a:tab pos="631825" algn="l"/>
              </a:tabLst>
            </a:pPr>
            <a:r>
              <a:rPr lang="en-US" sz="1800" b="0" dirty="0"/>
              <a:t>Phone: 1-866-927-5646</a:t>
            </a:r>
          </a:p>
          <a:p>
            <a:pPr marL="347472" lvl="1">
              <a:spcBef>
                <a:spcPts val="600"/>
              </a:spcBef>
              <a:buSzPct val="100000"/>
              <a:buFont typeface="Arial" panose="020B0604020202020204" pitchFamily="34" charset="0"/>
              <a:buChar char="•"/>
              <a:tabLst>
                <a:tab pos="631825" algn="l"/>
              </a:tabLst>
            </a:pPr>
            <a:r>
              <a:rPr lang="en-US" sz="1800" b="0" dirty="0"/>
              <a:t>Email: </a:t>
            </a:r>
            <a:r>
              <a:rPr lang="en-US" sz="1800" b="0" dirty="0">
                <a:solidFill>
                  <a:srgbClr val="0070C0"/>
                </a:solidFill>
                <a:hlinkClick r:id="rId5">
                  <a:extLst>
                    <a:ext uri="{A12FA001-AC4F-418D-AE19-62706E023703}">
                      <ahyp:hlinkClr xmlns:ahyp="http://schemas.microsoft.com/office/drawing/2018/hyperlinkcolor" val="tx"/>
                    </a:ext>
                  </a:extLst>
                </a:hlinkClick>
              </a:rPr>
              <a:t>ASK-GMD@dhs.gov</a:t>
            </a:r>
            <a:r>
              <a:rPr lang="en-US" sz="1800" b="0" dirty="0">
                <a:solidFill>
                  <a:srgbClr val="0070C0"/>
                </a:solidFill>
              </a:rPr>
              <a:t> </a:t>
            </a:r>
          </a:p>
          <a:p>
            <a:pPr marL="4572" lvl="2" indent="0">
              <a:buNone/>
            </a:pPr>
            <a:endParaRPr lang="en-US" sz="1800" b="0" dirty="0"/>
          </a:p>
        </p:txBody>
      </p:sp>
      <p:pic>
        <p:nvPicPr>
          <p:cNvPr id="4" name="Picture 3" descr="&quot;&quot;"/>
          <p:cNvPicPr>
            <a:picLocks noChangeAspect="1" noChangeArrowheads="1"/>
          </p:cNvPicPr>
          <p:nvPr/>
        </p:nvPicPr>
        <p:blipFill>
          <a:blip r:embed="rId6" cstate="print"/>
          <a:stretch>
            <a:fillRect/>
          </a:stretch>
        </p:blipFill>
        <p:spPr bwMode="auto">
          <a:xfrm>
            <a:off x="5715000" y="1478280"/>
            <a:ext cx="2785707" cy="3477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6"/>
          <p:cNvSpPr>
            <a:spLocks noGrp="1"/>
          </p:cNvSpPr>
          <p:nvPr>
            <p:ph type="sldNum" sz="quarter" idx="4"/>
          </p:nvPr>
        </p:nvSpPr>
        <p:spPr/>
        <p:txBody>
          <a:bodyPr/>
          <a:lstStyle/>
          <a:p>
            <a:pPr>
              <a:defRPr/>
            </a:pPr>
            <a:fld id="{BD59C8F5-E142-4BA6-95C0-2A757B712F6C}" type="slidenum">
              <a:rPr lang="en-US" b="1" smtClean="0"/>
              <a:pPr>
                <a:defRPr/>
              </a:pPr>
              <a:t>43</a:t>
            </a:fld>
            <a:endParaRPr lang="en-US" b="1" dirty="0"/>
          </a:p>
        </p:txBody>
      </p:sp>
    </p:spTree>
    <p:extLst>
      <p:ext uri="{BB962C8B-B14F-4D97-AF65-F5344CB8AC3E}">
        <p14:creationId xmlns:p14="http://schemas.microsoft.com/office/powerpoint/2010/main" val="264511001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438400"/>
            <a:ext cx="2809407" cy="3171825"/>
          </a:xfrm>
          <a:prstGeom prst="rect">
            <a:avLst/>
          </a:prstGeom>
        </p:spPr>
      </p:pic>
      <p:sp>
        <p:nvSpPr>
          <p:cNvPr id="2" name="Title 1"/>
          <p:cNvSpPr>
            <a:spLocks noGrp="1"/>
          </p:cNvSpPr>
          <p:nvPr>
            <p:ph type="title"/>
          </p:nvPr>
        </p:nvSpPr>
        <p:spPr/>
        <p:txBody>
          <a:bodyPr/>
          <a:lstStyle/>
          <a:p>
            <a:r>
              <a:rPr lang="en-US" sz="3600" dirty="0"/>
              <a:t>Grant Management Journey</a:t>
            </a:r>
          </a:p>
        </p:txBody>
      </p:sp>
      <p:sp>
        <p:nvSpPr>
          <p:cNvPr id="3" name="Content Placeholder 2"/>
          <p:cNvSpPr>
            <a:spLocks noGrp="1"/>
          </p:cNvSpPr>
          <p:nvPr>
            <p:ph idx="1"/>
          </p:nvPr>
        </p:nvSpPr>
        <p:spPr>
          <a:xfrm>
            <a:off x="457200" y="1143000"/>
            <a:ext cx="8229601" cy="3810000"/>
          </a:xfrm>
        </p:spPr>
        <p:txBody>
          <a:bodyPr/>
          <a:lstStyle/>
          <a:p>
            <a:r>
              <a:rPr lang="en-US" sz="2400" b="0" dirty="0"/>
              <a:t>Award Terms and Regulations</a:t>
            </a:r>
          </a:p>
          <a:p>
            <a:r>
              <a:rPr lang="en-US" sz="2400" b="0" dirty="0"/>
              <a:t>System Access and Grant Acceptance</a:t>
            </a:r>
          </a:p>
          <a:p>
            <a:r>
              <a:rPr lang="en-US" sz="2400" b="0" dirty="0"/>
              <a:t>Grant Management Checkpoints </a:t>
            </a:r>
          </a:p>
          <a:p>
            <a:r>
              <a:rPr lang="en-US" sz="2400" b="0" dirty="0"/>
              <a:t>Grant Management Responsibilities</a:t>
            </a:r>
          </a:p>
          <a:p>
            <a:r>
              <a:rPr lang="en-US" sz="2400" b="0" dirty="0"/>
              <a:t>Monitoring, Improper Payments </a:t>
            </a:r>
            <a:br>
              <a:rPr lang="en-US" sz="2400" b="0" dirty="0"/>
            </a:br>
            <a:r>
              <a:rPr lang="en-US" sz="2400" b="0" dirty="0"/>
              <a:t>Elimination and Recovery Improvement</a:t>
            </a:r>
            <a:br>
              <a:rPr lang="en-US" sz="2400" b="0" dirty="0"/>
            </a:br>
            <a:r>
              <a:rPr lang="en-US" sz="2400" b="0" dirty="0"/>
              <a:t>Act (IPERIA) and Audits</a:t>
            </a:r>
          </a:p>
          <a:p>
            <a:r>
              <a:rPr lang="en-US" sz="2400" b="0" dirty="0"/>
              <a:t>Closeout</a:t>
            </a:r>
          </a:p>
          <a:p>
            <a:r>
              <a:rPr lang="en-US" sz="2400" b="0" dirty="0"/>
              <a:t>Tools and Helpful Links</a:t>
            </a:r>
            <a:endParaRPr lang="en-US" sz="2400" dirty="0"/>
          </a:p>
          <a:p>
            <a:pPr marL="0" indent="0">
              <a:buNone/>
            </a:pPr>
            <a:endParaRPr lang="en-US" dirty="0"/>
          </a:p>
        </p:txBody>
      </p:sp>
      <p:sp>
        <p:nvSpPr>
          <p:cNvPr id="8" name="Slide Number Placeholder 7"/>
          <p:cNvSpPr>
            <a:spLocks noGrp="1"/>
          </p:cNvSpPr>
          <p:nvPr>
            <p:ph type="sldNum" sz="quarter" idx="4"/>
          </p:nvPr>
        </p:nvSpPr>
        <p:spPr/>
        <p:txBody>
          <a:bodyPr/>
          <a:lstStyle/>
          <a:p>
            <a:pPr>
              <a:defRPr/>
            </a:pPr>
            <a:fld id="{222D44D5-C119-4B8C-A723-C1CD63BE9503}" type="slidenum">
              <a:rPr lang="en-US" b="1" smtClean="0"/>
              <a:pPr>
                <a:defRPr/>
              </a:pPr>
              <a:t>4</a:t>
            </a:fld>
            <a:endParaRPr lang="en-US" b="1" dirty="0"/>
          </a:p>
        </p:txBody>
      </p:sp>
    </p:spTree>
    <p:extLst>
      <p:ext uri="{BB962C8B-B14F-4D97-AF65-F5344CB8AC3E}">
        <p14:creationId xmlns:p14="http://schemas.microsoft.com/office/powerpoint/2010/main" val="2422775930"/>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ntent Placeholder 27" title="Funding Appropriation">
            <a:extLst>
              <a:ext uri="{FF2B5EF4-FFF2-40B4-BE49-F238E27FC236}">
                <a16:creationId xmlns:a16="http://schemas.microsoft.com/office/drawing/2014/main" id="{55439E2A-3B7A-4CF4-A8AE-D7A363A85EBD}"/>
              </a:ext>
            </a:extLst>
          </p:cNvPr>
          <p:cNvGrpSpPr>
            <a:grpSpLocks noGrp="1"/>
          </p:cNvGrpSpPr>
          <p:nvPr/>
        </p:nvGrpSpPr>
        <p:grpSpPr bwMode="auto">
          <a:xfrm>
            <a:off x="2514600" y="1981200"/>
            <a:ext cx="4191000" cy="1981200"/>
            <a:chOff x="93278" y="2189"/>
            <a:chExt cx="1561393" cy="936835"/>
          </a:xfrm>
        </p:grpSpPr>
        <p:sp>
          <p:nvSpPr>
            <p:cNvPr id="5" name="Rounded Rectangle 28">
              <a:extLst>
                <a:ext uri="{FF2B5EF4-FFF2-40B4-BE49-F238E27FC236}">
                  <a16:creationId xmlns:a16="http://schemas.microsoft.com/office/drawing/2014/main" id="{2F5873C7-661D-43D5-B3BB-F88A33459562}"/>
                </a:ext>
              </a:extLst>
            </p:cNvPr>
            <p:cNvSpPr/>
            <p:nvPr/>
          </p:nvSpPr>
          <p:spPr>
            <a:xfrm>
              <a:off x="93278" y="2189"/>
              <a:ext cx="1561393" cy="936835"/>
            </a:xfrm>
            <a:prstGeom prst="roundRect">
              <a:avLst>
                <a:gd name="adj" fmla="val 10000"/>
              </a:avLst>
            </a:prstGeom>
            <a:solidFill>
              <a:srgbClr val="2A527E"/>
            </a:solidFill>
            <a:effectLst>
              <a:outerShdw blurRad="40000" dist="20000" dir="5400000" rotWithShape="0">
                <a:srgbClr val="000000">
                  <a:alpha val="38000"/>
                </a:srgbClr>
              </a:outerShdw>
              <a:reflection blurRad="6350" stA="50000" endA="300" endPos="55000" dir="5400000" sy="-100000" algn="bl" rotWithShape="0"/>
            </a:effectLst>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7" name="Rounded Rectangle 4" descr="Funding Appropriation">
              <a:extLst>
                <a:ext uri="{FF2B5EF4-FFF2-40B4-BE49-F238E27FC236}">
                  <a16:creationId xmlns:a16="http://schemas.microsoft.com/office/drawing/2014/main" id="{669B9080-B2FF-4516-A874-CC7FC9D2570E}"/>
                </a:ext>
              </a:extLst>
            </p:cNvPr>
            <p:cNvSpPr/>
            <p:nvPr/>
          </p:nvSpPr>
          <p:spPr>
            <a:xfrm>
              <a:off x="120484" y="29964"/>
              <a:ext cx="1506981" cy="881285"/>
            </a:xfrm>
            <a:prstGeom prst="rect">
              <a:avLst/>
            </a:prstGeom>
          </p:spPr>
          <p:style>
            <a:lnRef idx="0">
              <a:scrgbClr r="0" g="0" b="0"/>
            </a:lnRef>
            <a:fillRef idx="0">
              <a:scrgbClr r="0" g="0" b="0"/>
            </a:fillRef>
            <a:effectRef idx="0">
              <a:scrgbClr r="0" g="0" b="0"/>
            </a:effectRef>
            <a:fontRef idx="minor">
              <a:schemeClr val="lt1"/>
            </a:fontRef>
          </p:style>
          <p:txBody>
            <a:bodyPr lIns="64770" tIns="64770" rIns="64770" bIns="64770" spcCol="1270" anchor="ctr"/>
            <a:lstStyle/>
            <a:p>
              <a:pPr algn="ctr" defTabSz="755650" eaLnBrk="0" hangingPunct="0">
                <a:lnSpc>
                  <a:spcPct val="90000"/>
                </a:lnSpc>
                <a:spcAft>
                  <a:spcPct val="35000"/>
                </a:spcAft>
                <a:defRPr/>
              </a:pPr>
              <a:r>
                <a:rPr lang="en-US" sz="2400" dirty="0">
                  <a:solidFill>
                    <a:srgbClr val="FFFFFF"/>
                  </a:solidFill>
                </a:rPr>
                <a:t>Award Terms and Regulations</a:t>
              </a:r>
            </a:p>
          </p:txBody>
        </p:sp>
      </p:grpSp>
      <p:sp>
        <p:nvSpPr>
          <p:cNvPr id="10" name="Slide Number Placeholder 9"/>
          <p:cNvSpPr>
            <a:spLocks noGrp="1"/>
          </p:cNvSpPr>
          <p:nvPr>
            <p:ph type="sldNum" sz="quarter" idx="4"/>
          </p:nvPr>
        </p:nvSpPr>
        <p:spPr/>
        <p:txBody>
          <a:bodyPr/>
          <a:lstStyle/>
          <a:p>
            <a:pPr>
              <a:defRPr/>
            </a:pPr>
            <a:fld id="{BD59C8F5-E142-4BA6-95C0-2A757B712F6C}" type="slidenum">
              <a:rPr lang="en-US" b="1" smtClean="0"/>
              <a:pPr>
                <a:defRPr/>
              </a:pPr>
              <a:t>5</a:t>
            </a:fld>
            <a:endParaRPr lang="en-US" b="1" dirty="0"/>
          </a:p>
        </p:txBody>
      </p:sp>
    </p:spTree>
    <p:extLst>
      <p:ext uri="{BB962C8B-B14F-4D97-AF65-F5344CB8AC3E}">
        <p14:creationId xmlns:p14="http://schemas.microsoft.com/office/powerpoint/2010/main" val="3784106330"/>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49" name="Title 1"/>
          <p:cNvSpPr>
            <a:spLocks noGrp="1"/>
          </p:cNvSpPr>
          <p:nvPr>
            <p:ph type="title"/>
          </p:nvPr>
        </p:nvSpPr>
        <p:spPr>
          <a:xfrm>
            <a:off x="381000" y="381000"/>
            <a:ext cx="8229600" cy="639763"/>
          </a:xfrm>
        </p:spPr>
        <p:txBody>
          <a:bodyPr/>
          <a:lstStyle/>
          <a:p>
            <a:r>
              <a:rPr lang="en-US" sz="3600" dirty="0"/>
              <a:t>Award Terms and Regulations</a:t>
            </a:r>
          </a:p>
        </p:txBody>
      </p:sp>
      <p:sp>
        <p:nvSpPr>
          <p:cNvPr id="795650" name="Content Placeholder 2"/>
          <p:cNvSpPr>
            <a:spLocks noGrp="1"/>
          </p:cNvSpPr>
          <p:nvPr>
            <p:ph idx="1"/>
          </p:nvPr>
        </p:nvSpPr>
        <p:spPr>
          <a:xfrm>
            <a:off x="457200" y="1143000"/>
            <a:ext cx="6324600" cy="4544018"/>
          </a:xfrm>
        </p:spPr>
        <p:txBody>
          <a:bodyPr/>
          <a:lstStyle/>
          <a:p>
            <a:pPr marL="0" indent="0">
              <a:buNone/>
            </a:pPr>
            <a:r>
              <a:rPr lang="en-US" sz="1500" b="1" dirty="0"/>
              <a:t>2 CFR Part 200 </a:t>
            </a:r>
          </a:p>
          <a:p>
            <a:pPr marL="457200" lvl="1">
              <a:buFont typeface="Arial" panose="020B0604020202020204" pitchFamily="34" charset="0"/>
              <a:buChar char="•"/>
            </a:pPr>
            <a:r>
              <a:rPr lang="en-US" sz="1500" dirty="0"/>
              <a:t>Uniform Administrative Requirements, Cost Principles, and Audit Requirements for Federal Awards. (</a:t>
            </a:r>
            <a:r>
              <a:rPr lang="en-US" sz="1500" dirty="0">
                <a:hlinkClick r:id="rId3"/>
              </a:rPr>
              <a:t>https://www.ecfr.gov/cgi-bin/text-idx?tpl=/ecfrbrowse/Title02/2cfr200_main_02.tpl</a:t>
            </a:r>
            <a:r>
              <a:rPr lang="en-US" sz="1500" dirty="0"/>
              <a:t>)</a:t>
            </a:r>
          </a:p>
          <a:p>
            <a:pPr marL="0" indent="0">
              <a:spcBef>
                <a:spcPts val="1200"/>
              </a:spcBef>
              <a:buNone/>
            </a:pPr>
            <a:r>
              <a:rPr lang="en-US" sz="1500" b="1" dirty="0"/>
              <a:t>Notice of Funding Opportunity/Preparedness Grants Manual</a:t>
            </a:r>
          </a:p>
          <a:p>
            <a:pPr marL="457200"/>
            <a:r>
              <a:rPr lang="en-US" sz="1500" dirty="0"/>
              <a:t>Program-specific guidance and requirements associated with your grant program and grant award</a:t>
            </a:r>
          </a:p>
          <a:p>
            <a:pPr marL="0" indent="0">
              <a:spcBef>
                <a:spcPts val="1200"/>
              </a:spcBef>
              <a:buNone/>
            </a:pPr>
            <a:r>
              <a:rPr lang="en-US" sz="1500" b="1" dirty="0"/>
              <a:t>Award Package</a:t>
            </a:r>
          </a:p>
          <a:p>
            <a:pPr marL="457200" lvl="2" indent="-285750">
              <a:buFont typeface="Arial" panose="020B0604020202020204" pitchFamily="34" charset="0"/>
              <a:buChar char="•"/>
              <a:tabLst>
                <a:tab pos="211931" algn="l"/>
              </a:tabLst>
            </a:pPr>
            <a:r>
              <a:rPr lang="en-US" sz="1500" dirty="0"/>
              <a:t>Provides the terms and conditions specific to your Federal award </a:t>
            </a:r>
          </a:p>
          <a:p>
            <a:pPr marL="0" indent="0">
              <a:spcBef>
                <a:spcPts val="1200"/>
              </a:spcBef>
              <a:buNone/>
            </a:pPr>
            <a:r>
              <a:rPr lang="en-US" sz="1500" b="1" dirty="0"/>
              <a:t>Information Bulletins</a:t>
            </a:r>
          </a:p>
          <a:p>
            <a:pPr marL="457200" lvl="1">
              <a:buFont typeface="Arial" panose="020B0604020202020204" pitchFamily="34" charset="0"/>
              <a:buChar char="•"/>
            </a:pPr>
            <a:r>
              <a:rPr lang="en-US" sz="1500" dirty="0"/>
              <a:t>Administrative instructions and guidelines critical to supporting the effectiveness and efficient delivery of FEMA Grant Programs (</a:t>
            </a:r>
            <a:r>
              <a:rPr lang="en-US" sz="1500" dirty="0">
                <a:hlinkClick r:id="rId4"/>
              </a:rPr>
              <a:t>Grant Programs Directorate Information Bulletins | FEMA.gov</a:t>
            </a:r>
            <a:r>
              <a:rPr lang="en-US" sz="1500" dirty="0"/>
              <a:t>)</a:t>
            </a:r>
          </a:p>
          <a:p>
            <a:pPr marL="457200" lvl="1">
              <a:buFont typeface="Arial" panose="020B0604020202020204" pitchFamily="34" charset="0"/>
              <a:buChar char="•"/>
            </a:pPr>
            <a:r>
              <a:rPr lang="en-US" sz="1500" dirty="0"/>
              <a:t>If you would like to be added to the distribution list, email </a:t>
            </a:r>
            <a:r>
              <a:rPr lang="en-US" sz="1500" dirty="0">
                <a:hlinkClick r:id="rId5"/>
              </a:rPr>
              <a:t>AskCSID@fema.gov</a:t>
            </a:r>
            <a:r>
              <a:rPr lang="en-US" sz="1500" dirty="0"/>
              <a:t> </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785005"/>
            <a:ext cx="1496084" cy="22418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7"/>
          <a:stretch>
            <a:fillRect/>
          </a:stretch>
        </p:blipFill>
        <p:spPr>
          <a:xfrm>
            <a:off x="7282018" y="2566923"/>
            <a:ext cx="1499616" cy="20945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8"/>
          <a:stretch>
            <a:fillRect/>
          </a:stretch>
        </p:blipFill>
        <p:spPr>
          <a:xfrm>
            <a:off x="7540204" y="3498364"/>
            <a:ext cx="1475360" cy="21886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7373483" y="6268318"/>
            <a:ext cx="1313317" cy="361082"/>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n-US"/>
            </a:defPPr>
            <a:lvl1pPr algn="r">
              <a:defRPr sz="1600" b="1" i="0" baseline="0">
                <a:solidFill>
                  <a:srgbClr val="F4F8FE"/>
                </a:solidFill>
              </a:defRPr>
            </a:lvl1pPr>
          </a:lstStyle>
          <a:p>
            <a:r>
              <a:rPr lang="en-US" dirty="0"/>
              <a:t>6</a:t>
            </a:r>
          </a:p>
        </p:txBody>
      </p:sp>
    </p:spTree>
    <p:extLst>
      <p:ext uri="{BB962C8B-B14F-4D97-AF65-F5344CB8AC3E}">
        <p14:creationId xmlns:p14="http://schemas.microsoft.com/office/powerpoint/2010/main" val="2849102209"/>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799"/>
            <a:ext cx="7620000" cy="685801"/>
          </a:xfrm>
        </p:spPr>
        <p:txBody>
          <a:bodyPr/>
          <a:lstStyle/>
          <a:p>
            <a:r>
              <a:rPr lang="en-US" sz="3600" dirty="0"/>
              <a:t>Know Your Points of Contact</a:t>
            </a:r>
          </a:p>
        </p:txBody>
      </p:sp>
      <p:sp>
        <p:nvSpPr>
          <p:cNvPr id="3" name="Subtitle 2"/>
          <p:cNvSpPr>
            <a:spLocks noGrp="1"/>
          </p:cNvSpPr>
          <p:nvPr>
            <p:ph type="subTitle" idx="1"/>
          </p:nvPr>
        </p:nvSpPr>
        <p:spPr>
          <a:xfrm>
            <a:off x="533400" y="1094363"/>
            <a:ext cx="8001000" cy="4468237"/>
          </a:xfrm>
        </p:spPr>
        <p:txBody>
          <a:bodyPr/>
          <a:lstStyle/>
          <a:p>
            <a:pPr algn="l"/>
            <a:r>
              <a:rPr lang="en-US" sz="2200" dirty="0"/>
              <a:t>HQ Preparedness Officer- </a:t>
            </a:r>
            <a:r>
              <a:rPr lang="en-US" sz="1800" b="0" dirty="0"/>
              <a:t>Conducts all programmatic pre-award, award, and post-award activity. Reviews programmatic reports and project activity. Formerly known as Program Analyst.</a:t>
            </a:r>
          </a:p>
          <a:p>
            <a:pPr algn="l">
              <a:spcBef>
                <a:spcPts val="0"/>
              </a:spcBef>
            </a:pPr>
            <a:endParaRPr lang="en-US" sz="2000" b="0" dirty="0"/>
          </a:p>
          <a:p>
            <a:pPr algn="l"/>
            <a:r>
              <a:rPr lang="en-US" sz="2200" dirty="0"/>
              <a:t>HQ Grants Management Specialist - </a:t>
            </a:r>
            <a:r>
              <a:rPr lang="en-US" sz="1800" b="0" dirty="0"/>
              <a:t>Conducts all financial pre-award, award, and post-award grant administration functions not delegated to the Regions.</a:t>
            </a:r>
          </a:p>
          <a:p>
            <a:pPr algn="l">
              <a:spcBef>
                <a:spcPts val="0"/>
              </a:spcBef>
            </a:pPr>
            <a:endParaRPr lang="en-US" sz="1800" b="0" dirty="0"/>
          </a:p>
          <a:p>
            <a:pPr algn="l"/>
            <a:r>
              <a:rPr lang="en-US" sz="2200" dirty="0"/>
              <a:t>Regional Program Analyst and Grants Management Specialist - </a:t>
            </a:r>
            <a:r>
              <a:rPr lang="en-US" sz="1800" b="0" dirty="0"/>
              <a:t>Conducts all financial pre-award, award, and post-award grant administration functions for programs managed in the Regions.  Conducts quarterly cash analysis and monitoring activity for most FEMA grant programs.</a:t>
            </a:r>
          </a:p>
          <a:p>
            <a:pPr algn="l"/>
            <a:endParaRPr lang="en-US" sz="2000" b="0" dirty="0"/>
          </a:p>
        </p:txBody>
      </p:sp>
      <p:sp>
        <p:nvSpPr>
          <p:cNvPr id="6" name="Slide Number Placeholder 5"/>
          <p:cNvSpPr>
            <a:spLocks noGrp="1"/>
          </p:cNvSpPr>
          <p:nvPr>
            <p:ph type="sldNum" sz="quarter" idx="4"/>
          </p:nvPr>
        </p:nvSpPr>
        <p:spPr/>
        <p:txBody>
          <a:bodyPr/>
          <a:lstStyle/>
          <a:p>
            <a:pPr>
              <a:defRPr/>
            </a:pPr>
            <a:fld id="{BD59C8F5-E142-4BA6-95C0-2A757B712F6C}" type="slidenum">
              <a:rPr lang="en-US" b="1" smtClean="0"/>
              <a:pPr>
                <a:defRPr/>
              </a:pPr>
              <a:t>7</a:t>
            </a:fld>
            <a:endParaRPr lang="en-US" b="1" dirty="0"/>
          </a:p>
        </p:txBody>
      </p:sp>
    </p:spTree>
    <p:extLst>
      <p:ext uri="{BB962C8B-B14F-4D97-AF65-F5344CB8AC3E}">
        <p14:creationId xmlns:p14="http://schemas.microsoft.com/office/powerpoint/2010/main" val="4212385195"/>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ontent Placeholder 27" title="Funding Appropriation">
            <a:extLst>
              <a:ext uri="{FF2B5EF4-FFF2-40B4-BE49-F238E27FC236}">
                <a16:creationId xmlns:a16="http://schemas.microsoft.com/office/drawing/2014/main" id="{8B5D19E2-839D-4CD6-8C9E-F44CBD257B05}"/>
              </a:ext>
            </a:extLst>
          </p:cNvPr>
          <p:cNvGrpSpPr>
            <a:grpSpLocks noGrp="1"/>
          </p:cNvGrpSpPr>
          <p:nvPr/>
        </p:nvGrpSpPr>
        <p:grpSpPr bwMode="auto">
          <a:xfrm>
            <a:off x="2476500" y="1981200"/>
            <a:ext cx="4191000" cy="1981200"/>
            <a:chOff x="93278" y="2189"/>
            <a:chExt cx="1561393" cy="936835"/>
          </a:xfrm>
        </p:grpSpPr>
        <p:sp>
          <p:nvSpPr>
            <p:cNvPr id="7" name="Rounded Rectangle 28">
              <a:extLst>
                <a:ext uri="{FF2B5EF4-FFF2-40B4-BE49-F238E27FC236}">
                  <a16:creationId xmlns:a16="http://schemas.microsoft.com/office/drawing/2014/main" id="{C8E733F6-FE0F-47E0-96E3-AABB54D6C3D2}"/>
                </a:ext>
              </a:extLst>
            </p:cNvPr>
            <p:cNvSpPr/>
            <p:nvPr/>
          </p:nvSpPr>
          <p:spPr>
            <a:xfrm>
              <a:off x="93278" y="2189"/>
              <a:ext cx="1561393" cy="936835"/>
            </a:xfrm>
            <a:prstGeom prst="roundRect">
              <a:avLst>
                <a:gd name="adj" fmla="val 10000"/>
              </a:avLst>
            </a:prstGeom>
            <a:solidFill>
              <a:srgbClr val="2A527E"/>
            </a:solidFill>
            <a:effectLst>
              <a:outerShdw blurRad="40000" dist="20000" dir="5400000" rotWithShape="0">
                <a:srgbClr val="000000">
                  <a:alpha val="38000"/>
                </a:srgbClr>
              </a:outerShdw>
              <a:reflection blurRad="6350" stA="50000" endA="300" endPos="55000" dir="5400000" sy="-100000" algn="bl" rotWithShape="0"/>
            </a:effectLst>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8" name="Rounded Rectangle 4" descr="Funding Appropriation">
              <a:extLst>
                <a:ext uri="{FF2B5EF4-FFF2-40B4-BE49-F238E27FC236}">
                  <a16:creationId xmlns:a16="http://schemas.microsoft.com/office/drawing/2014/main" id="{E1130C81-FB5E-4865-BDF7-76E90B88E8E0}"/>
                </a:ext>
              </a:extLst>
            </p:cNvPr>
            <p:cNvSpPr/>
            <p:nvPr/>
          </p:nvSpPr>
          <p:spPr>
            <a:xfrm>
              <a:off x="120484" y="29964"/>
              <a:ext cx="1506981" cy="881285"/>
            </a:xfrm>
            <a:prstGeom prst="rect">
              <a:avLst/>
            </a:prstGeom>
          </p:spPr>
          <p:style>
            <a:lnRef idx="0">
              <a:scrgbClr r="0" g="0" b="0"/>
            </a:lnRef>
            <a:fillRef idx="0">
              <a:scrgbClr r="0" g="0" b="0"/>
            </a:fillRef>
            <a:effectRef idx="0">
              <a:scrgbClr r="0" g="0" b="0"/>
            </a:effectRef>
            <a:fontRef idx="minor">
              <a:schemeClr val="lt1"/>
            </a:fontRef>
          </p:style>
          <p:txBody>
            <a:bodyPr lIns="64770" tIns="64770" rIns="64770" bIns="64770" spcCol="1270" anchor="ctr"/>
            <a:lstStyle/>
            <a:p>
              <a:pPr algn="ctr" defTabSz="755650" eaLnBrk="0" hangingPunct="0">
                <a:lnSpc>
                  <a:spcPct val="90000"/>
                </a:lnSpc>
                <a:spcAft>
                  <a:spcPct val="35000"/>
                </a:spcAft>
                <a:defRPr/>
              </a:pPr>
              <a:r>
                <a:rPr lang="en-US" sz="2400" dirty="0">
                  <a:solidFill>
                    <a:srgbClr val="FFFFFF"/>
                  </a:solidFill>
                </a:rPr>
                <a:t>System Access </a:t>
              </a:r>
            </a:p>
            <a:p>
              <a:pPr algn="ctr" defTabSz="755650" eaLnBrk="0" hangingPunct="0">
                <a:lnSpc>
                  <a:spcPct val="90000"/>
                </a:lnSpc>
                <a:spcAft>
                  <a:spcPct val="35000"/>
                </a:spcAft>
                <a:defRPr/>
              </a:pPr>
              <a:r>
                <a:rPr lang="en-US" sz="2400" dirty="0">
                  <a:solidFill>
                    <a:srgbClr val="FFFFFF"/>
                  </a:solidFill>
                </a:rPr>
                <a:t>and</a:t>
              </a:r>
            </a:p>
            <a:p>
              <a:pPr algn="ctr" defTabSz="755650" eaLnBrk="0" hangingPunct="0">
                <a:lnSpc>
                  <a:spcPct val="90000"/>
                </a:lnSpc>
                <a:spcAft>
                  <a:spcPct val="35000"/>
                </a:spcAft>
                <a:defRPr/>
              </a:pPr>
              <a:r>
                <a:rPr lang="en-US" sz="2400" dirty="0">
                  <a:solidFill>
                    <a:srgbClr val="FFFFFF"/>
                  </a:solidFill>
                </a:rPr>
                <a:t>Grant Acceptance</a:t>
              </a:r>
            </a:p>
          </p:txBody>
        </p:sp>
      </p:grpSp>
      <p:sp>
        <p:nvSpPr>
          <p:cNvPr id="4" name="Slide Number Placeholder 3"/>
          <p:cNvSpPr>
            <a:spLocks noGrp="1"/>
          </p:cNvSpPr>
          <p:nvPr>
            <p:ph type="sldNum" sz="quarter" idx="4"/>
          </p:nvPr>
        </p:nvSpPr>
        <p:spPr/>
        <p:txBody>
          <a:bodyPr/>
          <a:lstStyle/>
          <a:p>
            <a:pPr>
              <a:defRPr/>
            </a:pPr>
            <a:fld id="{167A036F-738C-4416-983E-5B04119587A4}" type="slidenum">
              <a:rPr lang="en-US" b="1" smtClean="0"/>
              <a:pPr>
                <a:defRPr/>
              </a:pPr>
              <a:t>8</a:t>
            </a:fld>
            <a:endParaRPr lang="en-US" b="1" dirty="0"/>
          </a:p>
        </p:txBody>
      </p:sp>
    </p:spTree>
    <p:extLst>
      <p:ext uri="{BB962C8B-B14F-4D97-AF65-F5344CB8AC3E}">
        <p14:creationId xmlns:p14="http://schemas.microsoft.com/office/powerpoint/2010/main" val="3016903900"/>
      </p:ext>
    </p:extLst>
  </p:cSld>
  <p:clrMapOvr>
    <a:masterClrMapping/>
  </p:clrMapOvr>
  <p:transition>
    <p:wipe dir="r"/>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AO_x0020_Contact xmlns="96b2be47-0a91-466e-b412-8b44fa5998f2">AC</AO_x0020_Contact>
    <Status xmlns="96b2be47-0a91-466e-b412-8b44fa5998f2">In Progress</Status>
    <Task_x0020_Type xmlns="96b2be47-0a91-466e-b412-8b44fa5998f2">General</Task_x0020_Type>
    <Name_x0020_of_x0020_task xmlns="96b2be47-0a91-466e-b412-8b44fa5998f2">GMTA-IBSGP-ABA Slide Deck</Name_x0020_of_x0020_tas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6045FA52BFE646B37C992E2FF17361" ma:contentTypeVersion="11" ma:contentTypeDescription="Create a new document." ma:contentTypeScope="" ma:versionID="0fcfe78c036b3e4022b99cbf166efe67">
  <xsd:schema xmlns:xsd="http://www.w3.org/2001/XMLSchema" xmlns:xs="http://www.w3.org/2001/XMLSchema" xmlns:p="http://schemas.microsoft.com/office/2006/metadata/properties" xmlns:ns2="96b2be47-0a91-466e-b412-8b44fa5998f2" targetNamespace="http://schemas.microsoft.com/office/2006/metadata/properties" ma:root="true" ma:fieldsID="fa35200fe86834e67cec0646933df23d" ns2:_="">
    <xsd:import namespace="96b2be47-0a91-466e-b412-8b44fa5998f2"/>
    <xsd:element name="properties">
      <xsd:complexType>
        <xsd:sequence>
          <xsd:element name="documentManagement">
            <xsd:complexType>
              <xsd:all>
                <xsd:element ref="ns2:AO_x0020_Contact" minOccurs="0"/>
                <xsd:element ref="ns2:Status" minOccurs="0"/>
                <xsd:element ref="ns2:Task_x0020_Type" minOccurs="0"/>
                <xsd:element ref="ns2:Name_x0020_of_x0020_task"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2be47-0a91-466e-b412-8b44fa5998f2" elementFormDefault="qualified">
    <xsd:import namespace="http://schemas.microsoft.com/office/2006/documentManagement/types"/>
    <xsd:import namespace="http://schemas.microsoft.com/office/infopath/2007/PartnerControls"/>
    <xsd:element name="AO_x0020_Contact" ma:index="2" nillable="true" ma:displayName="AO Contact" ma:format="RadioButtons" ma:internalName="AO_x0020_Contact">
      <xsd:simpleType>
        <xsd:restriction base="dms:Choice">
          <xsd:enumeration value="RE"/>
          <xsd:enumeration value="AC"/>
          <xsd:enumeration value="MC"/>
          <xsd:enumeration value="EN"/>
        </xsd:restriction>
      </xsd:simpleType>
    </xsd:element>
    <xsd:element name="Status" ma:index="3" nillable="true" ma:displayName="Status" ma:format="RadioButtons" ma:internalName="Status" ma:readOnly="false">
      <xsd:simpleType>
        <xsd:restriction base="dms:Choice">
          <xsd:enumeration value="Not Started"/>
          <xsd:enumeration value="In Progress"/>
          <xsd:enumeration value="Hold"/>
          <xsd:enumeration value="Completed"/>
          <xsd:enumeration value="For Reference"/>
        </xsd:restriction>
      </xsd:simpleType>
    </xsd:element>
    <xsd:element name="Task_x0020_Type" ma:index="4" nillable="true" ma:displayName="Task Type" ma:format="RadioButtons" ma:internalName="Task_x0020_Type" ma:readOnly="false">
      <xsd:simpleType>
        <xsd:restriction base="dms:Choice">
          <xsd:enumeration value="Waiver"/>
          <xsd:enumeration value="General"/>
          <xsd:enumeration value="Audit"/>
          <xsd:enumeration value="507 Congressional Notification"/>
          <xsd:enumeration value="Congressional Inquiry"/>
          <xsd:enumeration value="Support Letter"/>
          <xsd:enumeration value="NPDL"/>
          <xsd:enumeration value="Final Determination Letter"/>
          <xsd:enumeration value="Grant Guidance"/>
          <xsd:enumeration value="Extension"/>
          <xsd:enumeration value="COVID-19 Extension Requests"/>
          <xsd:enumeration value="Media Inquiry"/>
          <xsd:enumeration value="Meeting Agenda/Minutes/Requests"/>
          <xsd:enumeration value="Legislation/Policy Review"/>
          <xsd:enumeration value="For Reference"/>
          <xsd:enumeration value="MSA Response"/>
        </xsd:restriction>
      </xsd:simpleType>
    </xsd:element>
    <xsd:element name="Name_x0020_of_x0020_task" ma:index="5" nillable="true" ma:displayName="Name of task" ma:internalName="Name_x0020_of_x0020_task" ma:readOnly="fals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3DF996-4511-42EE-9D31-36E81B05ED16}">
  <ds:schemaRefs>
    <ds:schemaRef ds:uri="http://schemas.microsoft.com/office/2006/metadata/properties"/>
    <ds:schemaRef ds:uri="http://schemas.openxmlformats.org/package/2006/metadata/core-properties"/>
    <ds:schemaRef ds:uri="96b2be47-0a91-466e-b412-8b44fa5998f2"/>
    <ds:schemaRef ds:uri="http://purl.org/dc/terms/"/>
    <ds:schemaRef ds:uri="http://purl.org/dc/elements/1.1/"/>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2D4BFB33-0ADC-40A9-B193-3702A89C35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b2be47-0a91-466e-b412-8b44fa5998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338931-A3D9-4BD7-9583-0AEDEBA8B3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37491</TotalTime>
  <Words>3972</Words>
  <Application>Microsoft Office PowerPoint</Application>
  <PresentationFormat>On-screen Show (4:3)</PresentationFormat>
  <Paragraphs>533</Paragraphs>
  <Slides>44</Slides>
  <Notes>34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Arial</vt:lpstr>
      <vt:lpstr>Courier</vt:lpstr>
      <vt:lpstr>Courier New</vt:lpstr>
      <vt:lpstr>Garamond</vt:lpstr>
      <vt:lpstr>Stencil</vt:lpstr>
      <vt:lpstr>Times</vt:lpstr>
      <vt:lpstr>Times New Roman</vt:lpstr>
      <vt:lpstr>Wingdings</vt:lpstr>
      <vt:lpstr>1_Default Design</vt:lpstr>
      <vt:lpstr>2_Default Design</vt:lpstr>
      <vt:lpstr>3_Default Design</vt:lpstr>
      <vt:lpstr>Grants Management  Post Award Orientation for Intercity Bus Security Grant Program Stakeholders  September 2022  Federal Emergency Management Agency Grant Programs Directorate (GPD)  FEMA's participation in this webinar hosted by the ABA is not an endorsement of the ABA. FEMA's role is to provide education to our IBSGP stakeholders. </vt:lpstr>
      <vt:lpstr>FEMA Grant Process Overview</vt:lpstr>
      <vt:lpstr>Non-Disaster Grant Programs</vt:lpstr>
      <vt:lpstr>FEMA Regions</vt:lpstr>
      <vt:lpstr>Grant Management Journey</vt:lpstr>
      <vt:lpstr>PowerPoint Presentation</vt:lpstr>
      <vt:lpstr>Award Terms and Regulations</vt:lpstr>
      <vt:lpstr>Know Your Points of Contact</vt:lpstr>
      <vt:lpstr>PowerPoint Presentation</vt:lpstr>
      <vt:lpstr>System Access</vt:lpstr>
      <vt:lpstr>Grant Acceptance</vt:lpstr>
      <vt:lpstr>PowerPoint Presentation</vt:lpstr>
      <vt:lpstr>Grant Management Checkpoints</vt:lpstr>
      <vt:lpstr>Project Approval </vt:lpstr>
      <vt:lpstr>Detailed Budget Approval</vt:lpstr>
      <vt:lpstr>EHP Compliance</vt:lpstr>
      <vt:lpstr>EHP Compliance</vt:lpstr>
      <vt:lpstr>Federal Procurement Standards</vt:lpstr>
      <vt:lpstr>Grant File Creation</vt:lpstr>
      <vt:lpstr>PowerPoint Presentation</vt:lpstr>
      <vt:lpstr>PowerPoint Presentation</vt:lpstr>
      <vt:lpstr>Semi-Annual Performance Progress Report (SF-PPR)</vt:lpstr>
      <vt:lpstr>Quarterly Federal Financial Report (FFR)</vt:lpstr>
      <vt:lpstr>Additional Grant Mgmt. Activities </vt:lpstr>
      <vt:lpstr>PowerPoint Presentation</vt:lpstr>
      <vt:lpstr>Types of Monitoring </vt:lpstr>
      <vt:lpstr>What is Financial Monitoring?</vt:lpstr>
      <vt:lpstr>What is Programmatic Monitoring?</vt:lpstr>
      <vt:lpstr>Monitoring: Examples of Required Documentation</vt:lpstr>
      <vt:lpstr>Source Documentation Requirements</vt:lpstr>
      <vt:lpstr>IPERIA</vt:lpstr>
      <vt:lpstr>Audit Types</vt:lpstr>
      <vt:lpstr>Common Audit Findings </vt:lpstr>
      <vt:lpstr>PowerPoint Presentation</vt:lpstr>
      <vt:lpstr>Preparing for Closeout</vt:lpstr>
      <vt:lpstr>Final Closeout Package</vt:lpstr>
      <vt:lpstr>Final Performance Progress Report</vt:lpstr>
      <vt:lpstr>Final FFR SF-425</vt:lpstr>
      <vt:lpstr>Disposition </vt:lpstr>
      <vt:lpstr>Retention of Records</vt:lpstr>
      <vt:lpstr>PowerPoint Presentation</vt:lpstr>
      <vt:lpstr>Technical Assistance Resources</vt:lpstr>
      <vt:lpstr>Preparedness Officer Contacts</vt:lpstr>
      <vt:lpstr>Questions</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DF-315  Dealing with Difficult People</dc:title>
  <dc:creator>FEMA</dc:creator>
  <cp:lastModifiedBy>Brandon Buchanan</cp:lastModifiedBy>
  <cp:revision>799</cp:revision>
  <cp:lastPrinted>2022-09-28T16:34:33Z</cp:lastPrinted>
  <dcterms:created xsi:type="dcterms:W3CDTF">2009-09-30T15:50:38Z</dcterms:created>
  <dcterms:modified xsi:type="dcterms:W3CDTF">2022-09-28T16:34:36Z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0x010100016045FA52BFE646B37C992E2FF17361</vt:lpwstr>
  </property>
</Properties>
</file>