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22"/>
  </p:notesMasterIdLst>
  <p:sldIdLst>
    <p:sldId id="257" r:id="rId4"/>
    <p:sldId id="270" r:id="rId5"/>
    <p:sldId id="269" r:id="rId6"/>
    <p:sldId id="273" r:id="rId7"/>
    <p:sldId id="271" r:id="rId8"/>
    <p:sldId id="272" r:id="rId9"/>
    <p:sldId id="274" r:id="rId10"/>
    <p:sldId id="275" r:id="rId11"/>
    <p:sldId id="276" r:id="rId12"/>
    <p:sldId id="277" r:id="rId13"/>
    <p:sldId id="278" r:id="rId14"/>
    <p:sldId id="279" r:id="rId15"/>
    <p:sldId id="280" r:id="rId16"/>
    <p:sldId id="281" r:id="rId17"/>
    <p:sldId id="283" r:id="rId18"/>
    <p:sldId id="282" r:id="rId19"/>
    <p:sldId id="284" r:id="rId20"/>
    <p:sldId id="28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6" autoAdjust="0"/>
    <p:restoredTop sz="94660"/>
  </p:normalViewPr>
  <p:slideViewPr>
    <p:cSldViewPr>
      <p:cViewPr varScale="1">
        <p:scale>
          <a:sx n="111" d="100"/>
          <a:sy n="111" d="100"/>
        </p:scale>
        <p:origin x="139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5808CB-A555-41AE-A369-0D7698FF9310}" type="datetimeFigureOut">
              <a:rPr lang="en-US" smtClean="0"/>
              <a:t>2/2/2021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9BD964-ADA3-4B54-B88C-EE740755B83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2/2/2021 10:27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pic>
        <p:nvPicPr>
          <p:cNvPr id="4" name="Picture 3" descr="Swirl.png"/>
          <p:cNvPicPr>
            <a:picLocks noChangeAspect="1"/>
          </p:cNvPicPr>
          <p:nvPr userDrawn="1"/>
        </p:nvPicPr>
        <p:blipFill>
          <a:blip r:embed="rId3"/>
          <a:stretch>
            <a:fillRect/>
          </a:stretch>
        </p:blipFill>
        <p:spPr>
          <a:xfrm>
            <a:off x="0" y="912118"/>
            <a:ext cx="9144000" cy="3202682"/>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userDrawn="1"/>
        </p:nvPicPr>
        <p:blipFill>
          <a:blip r:embed="rId3"/>
          <a:stretch>
            <a:fillRect/>
          </a:stretch>
        </p:blipFill>
        <p:spPr>
          <a:xfrm>
            <a:off x="0" y="11430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21336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userDrawn="1"/>
        </p:nvPicPr>
        <p:blipFill>
          <a:blip r:embed="rId3"/>
          <a:stretch>
            <a:fillRect/>
          </a:stretch>
        </p:blipFill>
        <p:spPr>
          <a:xfrm>
            <a:off x="0" y="11430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mailto:Jmarley@lancerinsurance.com" TargetMode="Externa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9" y="609600"/>
            <a:ext cx="7681913" cy="1523495"/>
          </a:xfrm>
        </p:spPr>
        <p:txBody>
          <a:bodyPr/>
          <a:lstStyle/>
          <a:p>
            <a:r>
              <a:rPr lang="en-US" dirty="0"/>
              <a:t>Monitoring Driver Performance, Hours of Service and Remedial Driver Training</a:t>
            </a:r>
          </a:p>
        </p:txBody>
      </p:sp>
      <p:sp>
        <p:nvSpPr>
          <p:cNvPr id="3" name="Subtitle 2"/>
          <p:cNvSpPr>
            <a:spLocks noGrp="1"/>
          </p:cNvSpPr>
          <p:nvPr>
            <p:ph type="subTitle" idx="1"/>
          </p:nvPr>
        </p:nvSpPr>
        <p:spPr>
          <a:xfrm>
            <a:off x="730249" y="4344988"/>
            <a:ext cx="7681913" cy="1370012"/>
          </a:xfrm>
        </p:spPr>
        <p:txBody>
          <a:bodyPr>
            <a:normAutofit/>
          </a:bodyPr>
          <a:lstStyle/>
          <a:p>
            <a:r>
              <a:rPr lang="en-US" dirty="0"/>
              <a:t>Mike McDonal and Jeff Marley</a:t>
            </a:r>
          </a:p>
          <a:p>
            <a:r>
              <a:rPr lang="en-US" dirty="0"/>
              <a:t>Bus Industry Safety Council Mentors</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307EC-87A5-41CA-AF20-DED9A1AEEA8E}"/>
              </a:ext>
            </a:extLst>
          </p:cNvPr>
          <p:cNvSpPr>
            <a:spLocks noGrp="1"/>
          </p:cNvSpPr>
          <p:nvPr>
            <p:ph type="title"/>
          </p:nvPr>
        </p:nvSpPr>
        <p:spPr/>
        <p:txBody>
          <a:bodyPr/>
          <a:lstStyle/>
          <a:p>
            <a:r>
              <a:rPr lang="en-US" dirty="0"/>
              <a:t>Training and Retraining Your Drivers</a:t>
            </a:r>
          </a:p>
        </p:txBody>
      </p:sp>
      <p:sp>
        <p:nvSpPr>
          <p:cNvPr id="3" name="Text Placeholder 2">
            <a:extLst>
              <a:ext uri="{FF2B5EF4-FFF2-40B4-BE49-F238E27FC236}">
                <a16:creationId xmlns:a16="http://schemas.microsoft.com/office/drawing/2014/main" id="{56EA35C2-7213-42B2-B41F-84CBDD659007}"/>
              </a:ext>
            </a:extLst>
          </p:cNvPr>
          <p:cNvSpPr>
            <a:spLocks noGrp="1"/>
          </p:cNvSpPr>
          <p:nvPr>
            <p:ph type="body" sz="quarter" idx="10"/>
          </p:nvPr>
        </p:nvSpPr>
        <p:spPr>
          <a:xfrm>
            <a:off x="381000" y="1411552"/>
            <a:ext cx="8229600" cy="5136791"/>
          </a:xfrm>
        </p:spPr>
        <p:txBody>
          <a:bodyPr/>
          <a:lstStyle/>
          <a:p>
            <a:pPr eaLnBrk="1" hangingPunct="1">
              <a:buFontTx/>
              <a:buNone/>
            </a:pPr>
            <a:r>
              <a:rPr lang="en-US" altLang="en-US" sz="4000" b="1" dirty="0"/>
              <a:t> </a:t>
            </a:r>
          </a:p>
          <a:p>
            <a:pPr eaLnBrk="1" hangingPunct="1">
              <a:buFontTx/>
              <a:buNone/>
            </a:pPr>
            <a:endParaRPr lang="en-US" altLang="en-US" sz="4000" b="1" dirty="0">
              <a:solidFill>
                <a:srgbClr val="3333CC"/>
              </a:solidFill>
            </a:endParaRPr>
          </a:p>
          <a:p>
            <a:pPr eaLnBrk="1" hangingPunct="1">
              <a:buFontTx/>
              <a:buNone/>
            </a:pPr>
            <a:endParaRPr lang="en-US" altLang="en-US" sz="4000" b="1" dirty="0">
              <a:solidFill>
                <a:srgbClr val="3333CC"/>
              </a:solidFill>
            </a:endParaRPr>
          </a:p>
          <a:p>
            <a:pPr eaLnBrk="1" hangingPunct="1">
              <a:buFontTx/>
              <a:buNone/>
            </a:pPr>
            <a:r>
              <a:rPr lang="en-US" altLang="en-US" sz="2000" b="1" dirty="0">
                <a:solidFill>
                  <a:schemeClr val="tx2"/>
                </a:solidFill>
              </a:rPr>
              <a:t>Mirror Adjustment</a:t>
            </a:r>
          </a:p>
          <a:p>
            <a:pPr eaLnBrk="1" hangingPunct="1">
              <a:buFontTx/>
              <a:buNone/>
            </a:pPr>
            <a:r>
              <a:rPr lang="en-US" altLang="en-US" sz="1400" b="1" dirty="0"/>
              <a:t>Setting your mirrors will cut down (but doesn't eliminate) blind areas at the sides, front and back of your coach.</a:t>
            </a:r>
          </a:p>
          <a:p>
            <a:pPr eaLnBrk="1" hangingPunct="1">
              <a:buFontTx/>
              <a:buNone/>
            </a:pPr>
            <a:r>
              <a:rPr lang="en-US" altLang="en-US" sz="1400" b="1" dirty="0"/>
              <a:t>The steps for mirror adjustment are very simple:</a:t>
            </a:r>
          </a:p>
          <a:p>
            <a:pPr eaLnBrk="1" hangingPunct="1"/>
            <a:r>
              <a:rPr lang="en-US" altLang="en-US" sz="1400" b="1" dirty="0"/>
              <a:t>If necessary, move the arm holding each mirror so that you have an unobstructed view of the entire mirror.</a:t>
            </a:r>
          </a:p>
          <a:p>
            <a:pPr eaLnBrk="1" hangingPunct="1"/>
            <a:r>
              <a:rPr lang="en-US" altLang="en-US" sz="1400" b="1" dirty="0"/>
              <a:t>Rotate both flat mirrors horizontally until the inside edges pick up the rear corners of the coach body. This is just to permit you to see what is happening right next to the coach. Do not rotate them inward too far.</a:t>
            </a:r>
          </a:p>
          <a:p>
            <a:pPr eaLnBrk="1" hangingPunct="1"/>
            <a:r>
              <a:rPr lang="en-US" altLang="en-US" sz="1400" b="1" dirty="0"/>
              <a:t>Rotate the left flat mirror vertically until the bottom one-third of mirror shows the roadway. That is, the horizon is about one-third of the way from the bottom of the mirror. Left mirror is used to look far behind the coach.</a:t>
            </a:r>
          </a:p>
          <a:p>
            <a:pPr eaLnBrk="1" hangingPunct="1"/>
            <a:r>
              <a:rPr lang="en-US" altLang="en-US" sz="1400" b="1" dirty="0"/>
              <a:t>Rotate the right flat mirror vertically until the bottom two-thirds of mirror shows the roadway. That is, the Horizon is about one-third of the way from the top of the mirror. Right mirror set low to the ground to check blind spots.</a:t>
            </a:r>
          </a:p>
          <a:p>
            <a:pPr eaLnBrk="1" hangingPunct="1">
              <a:buFontTx/>
              <a:buNone/>
            </a:pPr>
            <a:r>
              <a:rPr lang="en-US" altLang="en-US" sz="1400" b="1" dirty="0"/>
              <a:t>                        </a:t>
            </a:r>
            <a:r>
              <a:rPr lang="en-US" altLang="en-US" sz="1400" b="1" dirty="0">
                <a:solidFill>
                  <a:srgbClr val="FF0000"/>
                </a:solidFill>
              </a:rPr>
              <a:t>You never know what you might miss if you don’t have your mirrors adjusted properly! </a:t>
            </a:r>
            <a:endParaRPr lang="en-US" sz="1400" dirty="0"/>
          </a:p>
        </p:txBody>
      </p:sp>
      <p:pic>
        <p:nvPicPr>
          <p:cNvPr id="4" name="Picture 1">
            <a:extLst>
              <a:ext uri="{FF2B5EF4-FFF2-40B4-BE49-F238E27FC236}">
                <a16:creationId xmlns:a16="http://schemas.microsoft.com/office/drawing/2014/main" id="{49297126-0CE1-40EA-B26D-4C7362E6F6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11552"/>
            <a:ext cx="3429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scan0006">
            <a:extLst>
              <a:ext uri="{FF2B5EF4-FFF2-40B4-BE49-F238E27FC236}">
                <a16:creationId xmlns:a16="http://schemas.microsoft.com/office/drawing/2014/main" id="{4FE20B7E-F8D8-449F-9105-798B72A220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411552"/>
            <a:ext cx="37099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55582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A6CB5-4474-48F8-84F6-6297CADC56F7}"/>
              </a:ext>
            </a:extLst>
          </p:cNvPr>
          <p:cNvSpPr>
            <a:spLocks noGrp="1"/>
          </p:cNvSpPr>
          <p:nvPr>
            <p:ph type="title"/>
          </p:nvPr>
        </p:nvSpPr>
        <p:spPr/>
        <p:txBody>
          <a:bodyPr/>
          <a:lstStyle/>
          <a:p>
            <a:r>
              <a:rPr lang="en-US" dirty="0"/>
              <a:t>Training and Retraining Your Drivers</a:t>
            </a:r>
          </a:p>
        </p:txBody>
      </p:sp>
      <p:sp>
        <p:nvSpPr>
          <p:cNvPr id="3" name="Text Placeholder 2">
            <a:extLst>
              <a:ext uri="{FF2B5EF4-FFF2-40B4-BE49-F238E27FC236}">
                <a16:creationId xmlns:a16="http://schemas.microsoft.com/office/drawing/2014/main" id="{6FD7B8A4-CC0D-462D-8FDE-F422C3941291}"/>
              </a:ext>
            </a:extLst>
          </p:cNvPr>
          <p:cNvSpPr>
            <a:spLocks noGrp="1"/>
          </p:cNvSpPr>
          <p:nvPr>
            <p:ph type="body" sz="quarter" idx="10"/>
          </p:nvPr>
        </p:nvSpPr>
        <p:spPr>
          <a:xfrm>
            <a:off x="381000" y="1411552"/>
            <a:ext cx="8382000" cy="5416868"/>
          </a:xfrm>
        </p:spPr>
        <p:txBody>
          <a:bodyPr/>
          <a:lstStyle/>
          <a:p>
            <a:pPr eaLnBrk="1" hangingPunct="1">
              <a:buFontTx/>
              <a:buNone/>
            </a:pPr>
            <a:endParaRPr lang="en-US" altLang="en-US" sz="1400" b="1" dirty="0">
              <a:solidFill>
                <a:srgbClr val="3333CC"/>
              </a:solidFill>
            </a:endParaRPr>
          </a:p>
          <a:p>
            <a:pPr eaLnBrk="1" hangingPunct="1">
              <a:buFontTx/>
              <a:buNone/>
            </a:pPr>
            <a:endParaRPr lang="en-US" altLang="en-US" sz="1400" b="1" dirty="0">
              <a:solidFill>
                <a:srgbClr val="3333CC"/>
              </a:solidFill>
            </a:endParaRPr>
          </a:p>
          <a:p>
            <a:pPr eaLnBrk="1" hangingPunct="1">
              <a:buFontTx/>
              <a:buNone/>
            </a:pPr>
            <a:endParaRPr lang="en-US" altLang="en-US" sz="1400" b="1" dirty="0">
              <a:solidFill>
                <a:srgbClr val="3333CC"/>
              </a:solidFill>
            </a:endParaRPr>
          </a:p>
          <a:p>
            <a:pPr eaLnBrk="1" hangingPunct="1">
              <a:buFontTx/>
              <a:buNone/>
            </a:pPr>
            <a:endParaRPr lang="en-US" altLang="en-US" sz="1400" b="1" dirty="0">
              <a:solidFill>
                <a:srgbClr val="3333CC"/>
              </a:solidFill>
            </a:endParaRPr>
          </a:p>
          <a:p>
            <a:pPr eaLnBrk="1" hangingPunct="1">
              <a:buFontTx/>
              <a:buNone/>
            </a:pPr>
            <a:endParaRPr lang="en-US" altLang="en-US" sz="1400" b="1" dirty="0">
              <a:solidFill>
                <a:srgbClr val="3333CC"/>
              </a:solidFill>
            </a:endParaRPr>
          </a:p>
          <a:p>
            <a:pPr eaLnBrk="1" hangingPunct="1">
              <a:buFontTx/>
              <a:buNone/>
            </a:pPr>
            <a:endParaRPr lang="en-US" altLang="en-US" sz="1400" b="1" dirty="0">
              <a:solidFill>
                <a:srgbClr val="3333CC"/>
              </a:solidFill>
            </a:endParaRPr>
          </a:p>
          <a:p>
            <a:pPr eaLnBrk="1" hangingPunct="1">
              <a:buFontTx/>
              <a:buNone/>
            </a:pPr>
            <a:r>
              <a:rPr lang="en-US" altLang="en-US" sz="2000" b="1" dirty="0">
                <a:solidFill>
                  <a:schemeClr val="tx2"/>
                </a:solidFill>
              </a:rPr>
              <a:t>Blind Spots</a:t>
            </a:r>
          </a:p>
          <a:p>
            <a:pPr eaLnBrk="1" hangingPunct="1">
              <a:buFontTx/>
              <a:buNone/>
            </a:pPr>
            <a:r>
              <a:rPr lang="en-US" altLang="en-US" sz="1400" b="1" dirty="0"/>
              <a:t>Notice that you have four blind areas:</a:t>
            </a:r>
          </a:p>
          <a:p>
            <a:pPr eaLnBrk="1" hangingPunct="1"/>
            <a:r>
              <a:rPr lang="en-US" altLang="en-US" sz="1400" b="1" dirty="0"/>
              <a:t>One at the rear of the coach. It is possible that three or four small vehicles (fixed objects) could be in this spot, and you wouldn't be able to see them.</a:t>
            </a:r>
          </a:p>
          <a:p>
            <a:pPr eaLnBrk="1" hangingPunct="1"/>
            <a:r>
              <a:rPr lang="en-US" altLang="en-US" sz="1400" b="1" dirty="0"/>
              <a:t>One at the right side. Cars (fixed objects) in the right side may not be visible to you, especially close to your door.</a:t>
            </a:r>
          </a:p>
          <a:p>
            <a:pPr eaLnBrk="1" hangingPunct="1"/>
            <a:r>
              <a:rPr lang="en-US" altLang="en-US" sz="1400" b="1" dirty="0"/>
              <a:t>One at the left side. Cars passing or holding position in the left lane may be hidden from your view.</a:t>
            </a:r>
          </a:p>
          <a:p>
            <a:pPr eaLnBrk="1" hangingPunct="1"/>
            <a:r>
              <a:rPr lang="en-US" altLang="en-US" sz="1400" b="1" dirty="0"/>
              <a:t>One Immediately in front of your coach. It is possible for a child, adult, and animal or fixed object to be immediately in front of the coach and hidden from view.</a:t>
            </a:r>
          </a:p>
          <a:p>
            <a:pPr eaLnBrk="1" hangingPunct="1">
              <a:buFontTx/>
              <a:buNone/>
            </a:pPr>
            <a:r>
              <a:rPr lang="en-US" altLang="en-US" sz="1400" b="1" dirty="0"/>
              <a:t>        </a:t>
            </a:r>
            <a:r>
              <a:rPr lang="en-US" altLang="en-US" sz="1800" b="1" dirty="0">
                <a:solidFill>
                  <a:srgbClr val="FF0000"/>
                </a:solidFill>
              </a:rPr>
              <a:t>Convex mirrors can show you areas that the flat mirrors do not cover. They help you see further out to the left and right. And they allow you to see roadway closer to the front of your coach. Because of this, they help to cut down (but they do not eliminate) the left and right blind spots. Never judge distance with convex mirrors.</a:t>
            </a:r>
            <a:r>
              <a:rPr lang="en-US" altLang="en-US" sz="1800" b="1" dirty="0"/>
              <a:t>                                                                </a:t>
            </a:r>
          </a:p>
          <a:p>
            <a:pPr algn="ctr" eaLnBrk="1" hangingPunct="1">
              <a:buFontTx/>
              <a:buNone/>
            </a:pPr>
            <a:r>
              <a:rPr lang="en-US" altLang="en-US" sz="2000" b="1" dirty="0">
                <a:solidFill>
                  <a:schemeClr val="tx2"/>
                </a:solidFill>
              </a:rPr>
              <a:t>You never know what you may see in your blind spots.</a:t>
            </a:r>
          </a:p>
          <a:p>
            <a:pPr marL="0" indent="0">
              <a:buNone/>
            </a:pPr>
            <a:endParaRPr lang="en-US" dirty="0"/>
          </a:p>
        </p:txBody>
      </p:sp>
      <p:pic>
        <p:nvPicPr>
          <p:cNvPr id="4" name="Picture 1">
            <a:extLst>
              <a:ext uri="{FF2B5EF4-FFF2-40B4-BE49-F238E27FC236}">
                <a16:creationId xmlns:a16="http://schemas.microsoft.com/office/drawing/2014/main" id="{06BD801F-DF4A-44EE-B714-ED7D5DA9EB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295400"/>
            <a:ext cx="365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802020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5B97C-41B3-47E2-8EF1-38CED569EC77}"/>
              </a:ext>
            </a:extLst>
          </p:cNvPr>
          <p:cNvSpPr>
            <a:spLocks noGrp="1"/>
          </p:cNvSpPr>
          <p:nvPr>
            <p:ph type="title"/>
          </p:nvPr>
        </p:nvSpPr>
        <p:spPr/>
        <p:txBody>
          <a:bodyPr/>
          <a:lstStyle/>
          <a:p>
            <a:r>
              <a:rPr lang="en-US" dirty="0"/>
              <a:t>Training and Retraining Your Drivers</a:t>
            </a:r>
          </a:p>
        </p:txBody>
      </p:sp>
      <p:sp>
        <p:nvSpPr>
          <p:cNvPr id="3" name="Text Placeholder 2">
            <a:extLst>
              <a:ext uri="{FF2B5EF4-FFF2-40B4-BE49-F238E27FC236}">
                <a16:creationId xmlns:a16="http://schemas.microsoft.com/office/drawing/2014/main" id="{4B50781E-621E-4098-893E-9C1D089F392F}"/>
              </a:ext>
            </a:extLst>
          </p:cNvPr>
          <p:cNvSpPr>
            <a:spLocks noGrp="1"/>
          </p:cNvSpPr>
          <p:nvPr>
            <p:ph type="body" sz="quarter" idx="10"/>
          </p:nvPr>
        </p:nvSpPr>
        <p:spPr/>
        <p:txBody>
          <a:bodyPr/>
          <a:lstStyle/>
          <a:p>
            <a:endParaRPr lang="en-US" dirty="0"/>
          </a:p>
        </p:txBody>
      </p:sp>
      <p:pic>
        <p:nvPicPr>
          <p:cNvPr id="4" name="Picture 7" descr="scan0005">
            <a:extLst>
              <a:ext uri="{FF2B5EF4-FFF2-40B4-BE49-F238E27FC236}">
                <a16:creationId xmlns:a16="http://schemas.microsoft.com/office/drawing/2014/main" id="{F5BB4BBB-C600-44A4-BE96-22A32E8EB8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418741"/>
            <a:ext cx="472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15606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6C3A-1DB0-4FF1-9AAF-A8FC11188556}"/>
              </a:ext>
            </a:extLst>
          </p:cNvPr>
          <p:cNvSpPr>
            <a:spLocks noGrp="1"/>
          </p:cNvSpPr>
          <p:nvPr>
            <p:ph type="title"/>
          </p:nvPr>
        </p:nvSpPr>
        <p:spPr/>
        <p:txBody>
          <a:bodyPr/>
          <a:lstStyle/>
          <a:p>
            <a:r>
              <a:rPr lang="en-US" dirty="0"/>
              <a:t>Training and Retraining Your Drivers</a:t>
            </a:r>
          </a:p>
        </p:txBody>
      </p:sp>
      <p:sp>
        <p:nvSpPr>
          <p:cNvPr id="3" name="Text Placeholder 2">
            <a:extLst>
              <a:ext uri="{FF2B5EF4-FFF2-40B4-BE49-F238E27FC236}">
                <a16:creationId xmlns:a16="http://schemas.microsoft.com/office/drawing/2014/main" id="{D3B17F7F-8958-4EE0-B233-A4B12DF72403}"/>
              </a:ext>
            </a:extLst>
          </p:cNvPr>
          <p:cNvSpPr>
            <a:spLocks noGrp="1"/>
          </p:cNvSpPr>
          <p:nvPr>
            <p:ph type="body" sz="quarter" idx="10"/>
          </p:nvPr>
        </p:nvSpPr>
        <p:spPr>
          <a:xfrm>
            <a:off x="382438" y="1295400"/>
            <a:ext cx="8382000" cy="6764929"/>
          </a:xfrm>
        </p:spPr>
        <p:txBody>
          <a:bodyPr/>
          <a:lstStyle/>
          <a:p>
            <a:pPr eaLnBrk="1" hangingPunct="1">
              <a:lnSpc>
                <a:spcPct val="80000"/>
              </a:lnSpc>
              <a:buFontTx/>
              <a:buNone/>
            </a:pPr>
            <a:r>
              <a:rPr lang="en-US" altLang="en-US" sz="1800" b="1" dirty="0">
                <a:solidFill>
                  <a:schemeClr val="tx2"/>
                </a:solidFill>
              </a:rPr>
              <a:t>Understanding Your Coach Dimensions</a:t>
            </a:r>
          </a:p>
          <a:p>
            <a:pPr eaLnBrk="1" hangingPunct="1">
              <a:lnSpc>
                <a:spcPct val="80000"/>
              </a:lnSpc>
              <a:buFontTx/>
              <a:buNone/>
            </a:pPr>
            <a:r>
              <a:rPr lang="en-US" altLang="en-US" sz="1600" dirty="0"/>
              <a:t>As A coach operator you operate many different Makes of Coaches. Its very important to know the Dimensions of the Make and Model coach you are going to operate.</a:t>
            </a:r>
          </a:p>
          <a:p>
            <a:pPr eaLnBrk="1" hangingPunct="1">
              <a:lnSpc>
                <a:spcPct val="80000"/>
              </a:lnSpc>
              <a:buFontTx/>
              <a:buNone/>
            </a:pPr>
            <a:r>
              <a:rPr lang="en-US" altLang="en-US" sz="1600" dirty="0"/>
              <a:t>          </a:t>
            </a:r>
            <a:r>
              <a:rPr lang="en-US" altLang="en-US" sz="1600" dirty="0">
                <a:solidFill>
                  <a:srgbClr val="FF3300"/>
                </a:solidFill>
              </a:rPr>
              <a:t>Basic Dimensions</a:t>
            </a:r>
          </a:p>
          <a:p>
            <a:pPr eaLnBrk="1" hangingPunct="1">
              <a:lnSpc>
                <a:spcPct val="80000"/>
              </a:lnSpc>
              <a:buFontTx/>
              <a:buNone/>
            </a:pPr>
            <a:r>
              <a:rPr lang="en-US" altLang="en-US" sz="1600" dirty="0"/>
              <a:t>Height (basic height)  11`2 to 12’4 ft. </a:t>
            </a:r>
          </a:p>
          <a:p>
            <a:pPr eaLnBrk="1" hangingPunct="1">
              <a:lnSpc>
                <a:spcPct val="80000"/>
              </a:lnSpc>
              <a:buFontTx/>
              <a:buNone/>
            </a:pPr>
            <a:r>
              <a:rPr lang="en-US" altLang="en-US" sz="1600" dirty="0"/>
              <a:t>Length ( 40 &amp; 45 ft)</a:t>
            </a:r>
          </a:p>
          <a:p>
            <a:pPr eaLnBrk="1" hangingPunct="1">
              <a:lnSpc>
                <a:spcPct val="80000"/>
              </a:lnSpc>
              <a:buFontTx/>
              <a:buNone/>
            </a:pPr>
            <a:r>
              <a:rPr lang="en-US" altLang="en-US" sz="1600" dirty="0"/>
              <a:t>Width (102 inc.)</a:t>
            </a:r>
          </a:p>
          <a:p>
            <a:pPr eaLnBrk="1" hangingPunct="1">
              <a:lnSpc>
                <a:spcPct val="80000"/>
              </a:lnSpc>
              <a:buFontTx/>
              <a:buNone/>
            </a:pPr>
            <a:r>
              <a:rPr lang="en-US" altLang="en-US" sz="1600" dirty="0"/>
              <a:t>Knowing the dimensions will determine how this particular model coach maneuvers. (Instructor will explain).</a:t>
            </a:r>
          </a:p>
          <a:p>
            <a:pPr eaLnBrk="1" hangingPunct="1">
              <a:lnSpc>
                <a:spcPct val="80000"/>
              </a:lnSpc>
              <a:buFontTx/>
              <a:buNone/>
            </a:pPr>
            <a:r>
              <a:rPr lang="en-US" altLang="en-US" sz="1600" dirty="0">
                <a:solidFill>
                  <a:srgbClr val="FF5050"/>
                </a:solidFill>
              </a:rPr>
              <a:t>                      Damage and injuries Cause by not knowing the Dimensions of your Vehicle</a:t>
            </a:r>
          </a:p>
          <a:p>
            <a:pPr eaLnBrk="1" hangingPunct="1">
              <a:lnSpc>
                <a:spcPct val="80000"/>
              </a:lnSpc>
              <a:buFontTx/>
              <a:buNone/>
            </a:pPr>
            <a:r>
              <a:rPr lang="en-US" altLang="en-US" sz="1800" b="1" dirty="0">
                <a:solidFill>
                  <a:schemeClr val="tx2"/>
                </a:solidFill>
              </a:rPr>
              <a:t>Height: </a:t>
            </a:r>
            <a:r>
              <a:rPr lang="en-US" altLang="en-US" sz="1600" dirty="0"/>
              <a:t>The things that cause avoidable damage to coach roofs and sides most often are underpasses, tunnels, canopies, tree limbs, light poles, street signs,  etc..</a:t>
            </a:r>
          </a:p>
          <a:p>
            <a:pPr eaLnBrk="1" hangingPunct="1">
              <a:lnSpc>
                <a:spcPct val="80000"/>
              </a:lnSpc>
              <a:buFontTx/>
              <a:buNone/>
            </a:pPr>
            <a:r>
              <a:rPr lang="en-US" altLang="en-US" sz="1800" b="1" dirty="0">
                <a:solidFill>
                  <a:schemeClr val="tx2"/>
                </a:solidFill>
              </a:rPr>
              <a:t>Width: </a:t>
            </a:r>
            <a:r>
              <a:rPr lang="en-US" altLang="en-US" sz="1600" dirty="0"/>
              <a:t>There are few major roads in the US that Coaches are too wide to travel. The lanes of most highways are 12 to 14 feet wide. However, most states have some narrow roads (Us &amp; Farm to Market Roads). Most parking lots are not designed for wide vehicles (coaches). This applies to churches, schools, restaurants, </a:t>
            </a:r>
            <a:r>
              <a:rPr lang="en-US" altLang="en-US" sz="1600" dirty="0" err="1"/>
              <a:t>ect</a:t>
            </a:r>
            <a:r>
              <a:rPr lang="en-US" altLang="en-US" sz="1600" dirty="0"/>
              <a:t>.</a:t>
            </a:r>
          </a:p>
          <a:p>
            <a:pPr eaLnBrk="1" hangingPunct="1">
              <a:lnSpc>
                <a:spcPct val="80000"/>
              </a:lnSpc>
              <a:buFontTx/>
              <a:buNone/>
            </a:pPr>
            <a:r>
              <a:rPr lang="en-US" altLang="en-US" sz="1800" b="1" dirty="0">
                <a:solidFill>
                  <a:schemeClr val="tx2"/>
                </a:solidFill>
              </a:rPr>
              <a:t>Length: </a:t>
            </a:r>
            <a:r>
              <a:rPr lang="en-US" altLang="en-US" sz="1600" dirty="0"/>
              <a:t>The length of the coach can give the coach operator problems in turns, parking, passing, etc..</a:t>
            </a:r>
          </a:p>
          <a:p>
            <a:pPr eaLnBrk="1" hangingPunct="1">
              <a:lnSpc>
                <a:spcPct val="80000"/>
              </a:lnSpc>
              <a:buFontTx/>
              <a:buNone/>
            </a:pPr>
            <a:r>
              <a:rPr lang="en-US" altLang="en-US" sz="1800" b="1" dirty="0">
                <a:solidFill>
                  <a:srgbClr val="FFFF00"/>
                </a:solidFill>
              </a:rPr>
              <a:t>Weight:: </a:t>
            </a:r>
            <a:r>
              <a:rPr lang="en-US" altLang="en-US" sz="1600" dirty="0"/>
              <a:t>The weight of your coach is also something you always need to keep in mind. Most coaches weight between 28,000 to 36,000 pounds empty. 49,000 to 53,000  pounds maximum weight.</a:t>
            </a:r>
          </a:p>
          <a:p>
            <a:pPr eaLnBrk="1" hangingPunct="1">
              <a:lnSpc>
                <a:spcPct val="80000"/>
              </a:lnSpc>
              <a:buFontTx/>
              <a:buNone/>
            </a:pPr>
            <a:r>
              <a:rPr lang="en-US" altLang="en-US" sz="1600" dirty="0"/>
              <a:t>If you should find yourself on a road, approaching a bridge, and there are signs saying, “</a:t>
            </a:r>
            <a:r>
              <a:rPr lang="en-US" altLang="en-US" sz="1600" dirty="0">
                <a:solidFill>
                  <a:srgbClr val="FF3300"/>
                </a:solidFill>
              </a:rPr>
              <a:t>Weight Limit 10 Tons</a:t>
            </a:r>
            <a:r>
              <a:rPr lang="en-US" altLang="en-US" sz="1600" dirty="0"/>
              <a:t>,” you have a weight problem, even if you are empty. </a:t>
            </a:r>
          </a:p>
          <a:p>
            <a:pPr eaLnBrk="1" hangingPunct="1">
              <a:lnSpc>
                <a:spcPct val="80000"/>
              </a:lnSpc>
              <a:buFontTx/>
              <a:buNone/>
            </a:pPr>
            <a:r>
              <a:rPr lang="en-US" altLang="en-US" sz="1600" dirty="0"/>
              <a:t>Do not drive all the different Make/Models the same. Each Make/Model will maneuver differently. Know the differences of each Make/Model.</a:t>
            </a:r>
          </a:p>
          <a:p>
            <a:pPr eaLnBrk="1" hangingPunct="1">
              <a:lnSpc>
                <a:spcPct val="80000"/>
              </a:lnSpc>
              <a:buFontTx/>
              <a:buNone/>
            </a:pPr>
            <a:r>
              <a:rPr lang="en-US" altLang="en-US" sz="3200" dirty="0"/>
              <a:t> </a:t>
            </a:r>
          </a:p>
          <a:p>
            <a:endParaRPr lang="en-US" dirty="0"/>
          </a:p>
        </p:txBody>
      </p:sp>
    </p:spTree>
    <p:extLst>
      <p:ext uri="{BB962C8B-B14F-4D97-AF65-F5344CB8AC3E}">
        <p14:creationId xmlns:p14="http://schemas.microsoft.com/office/powerpoint/2010/main" val="328791205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356B4-5975-4419-90E4-449F279C360F}"/>
              </a:ext>
            </a:extLst>
          </p:cNvPr>
          <p:cNvSpPr>
            <a:spLocks noGrp="1"/>
          </p:cNvSpPr>
          <p:nvPr>
            <p:ph type="title"/>
          </p:nvPr>
        </p:nvSpPr>
        <p:spPr/>
        <p:txBody>
          <a:bodyPr/>
          <a:lstStyle/>
          <a:p>
            <a:r>
              <a:rPr lang="en-US" dirty="0"/>
              <a:t>Training and Retraining Your Drivers</a:t>
            </a:r>
          </a:p>
        </p:txBody>
      </p:sp>
      <p:sp>
        <p:nvSpPr>
          <p:cNvPr id="3" name="Text Placeholder 2">
            <a:extLst>
              <a:ext uri="{FF2B5EF4-FFF2-40B4-BE49-F238E27FC236}">
                <a16:creationId xmlns:a16="http://schemas.microsoft.com/office/drawing/2014/main" id="{C6E54803-CC91-48BD-A803-C9CCB99B64CD}"/>
              </a:ext>
            </a:extLst>
          </p:cNvPr>
          <p:cNvSpPr>
            <a:spLocks noGrp="1"/>
          </p:cNvSpPr>
          <p:nvPr>
            <p:ph type="body" sz="quarter" idx="10"/>
          </p:nvPr>
        </p:nvSpPr>
        <p:spPr>
          <a:xfrm>
            <a:off x="381000" y="1411552"/>
            <a:ext cx="8382000" cy="2474524"/>
          </a:xfrm>
        </p:spPr>
        <p:txBody>
          <a:bodyPr/>
          <a:lstStyle/>
          <a:p>
            <a:pPr eaLnBrk="1" hangingPunct="1">
              <a:buFontTx/>
              <a:buNone/>
            </a:pPr>
            <a:r>
              <a:rPr lang="en-US" altLang="en-US" sz="4000" b="1" dirty="0">
                <a:solidFill>
                  <a:srgbClr val="6600FF"/>
                </a:solidFill>
              </a:rPr>
              <a:t> </a:t>
            </a:r>
            <a:r>
              <a:rPr lang="en-US" altLang="en-US" sz="2400" b="1" dirty="0">
                <a:solidFill>
                  <a:schemeClr val="tx2"/>
                </a:solidFill>
              </a:rPr>
              <a:t>Off Tracking</a:t>
            </a:r>
          </a:p>
          <a:p>
            <a:pPr eaLnBrk="1" hangingPunct="1">
              <a:buFontTx/>
              <a:buNone/>
            </a:pPr>
            <a:r>
              <a:rPr lang="en-US" altLang="en-US" sz="1600" b="1" dirty="0"/>
              <a:t>          Off-tracking refers to the fact that, when making a turn, the rear wheels of the coach will track inside the front wheels. The longer the vehicle, the greater the off-tracking. Cars also have off-tracking to some degree. But it's so slight in cars that the drivers usually don't have to think about it when making a turn. On the other hand, coach operators typically have to think about off-tracking whenever they are maneuvering the coach.</a:t>
            </a:r>
            <a:r>
              <a:rPr lang="en-US" altLang="en-US" sz="1600" b="1" dirty="0">
                <a:solidFill>
                  <a:srgbClr val="6600FF"/>
                </a:solidFill>
              </a:rPr>
              <a:t> </a:t>
            </a:r>
          </a:p>
          <a:p>
            <a:pPr eaLnBrk="1" hangingPunct="1">
              <a:buFontTx/>
              <a:buNone/>
            </a:pPr>
            <a:endParaRPr lang="en-US" altLang="en-US" sz="1600" b="1" dirty="0">
              <a:solidFill>
                <a:srgbClr val="6600FF"/>
              </a:solidFill>
            </a:endParaRPr>
          </a:p>
          <a:p>
            <a:pPr eaLnBrk="1" hangingPunct="1">
              <a:buFontTx/>
              <a:buNone/>
            </a:pPr>
            <a:r>
              <a:rPr lang="en-US" altLang="en-US" sz="1600" b="1" dirty="0">
                <a:solidFill>
                  <a:srgbClr val="6600FF"/>
                </a:solidFill>
              </a:rPr>
              <a:t>        </a:t>
            </a:r>
            <a:r>
              <a:rPr lang="en-US" altLang="en-US" sz="1600" b="1" dirty="0">
                <a:solidFill>
                  <a:srgbClr val="FF0000"/>
                </a:solidFill>
              </a:rPr>
              <a:t>Key point to remember about off-tracking is to think about how to maneuver the front of the coach to make the back of the coach go where you want it to go. </a:t>
            </a:r>
            <a:endParaRPr lang="en-US" sz="1600" dirty="0"/>
          </a:p>
        </p:txBody>
      </p:sp>
      <p:pic>
        <p:nvPicPr>
          <p:cNvPr id="4" name="Picture 21" descr="scan0007">
            <a:extLst>
              <a:ext uri="{FF2B5EF4-FFF2-40B4-BE49-F238E27FC236}">
                <a16:creationId xmlns:a16="http://schemas.microsoft.com/office/drawing/2014/main" id="{D2967E82-2CEC-4A11-B85E-301860F222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3886076"/>
            <a:ext cx="4876800" cy="274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173538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8ABEA-D410-44D8-9AE9-0DAAC6BFAB49}"/>
              </a:ext>
            </a:extLst>
          </p:cNvPr>
          <p:cNvSpPr>
            <a:spLocks noGrp="1"/>
          </p:cNvSpPr>
          <p:nvPr>
            <p:ph type="title"/>
          </p:nvPr>
        </p:nvSpPr>
        <p:spPr/>
        <p:txBody>
          <a:bodyPr/>
          <a:lstStyle/>
          <a:p>
            <a:r>
              <a:rPr lang="en-US" dirty="0"/>
              <a:t>Training and Retraining Your Drivers</a:t>
            </a:r>
          </a:p>
        </p:txBody>
      </p:sp>
      <p:sp>
        <p:nvSpPr>
          <p:cNvPr id="3" name="Text Placeholder 2">
            <a:extLst>
              <a:ext uri="{FF2B5EF4-FFF2-40B4-BE49-F238E27FC236}">
                <a16:creationId xmlns:a16="http://schemas.microsoft.com/office/drawing/2014/main" id="{BBF3D444-8084-4A99-AB55-8D77C3340301}"/>
              </a:ext>
            </a:extLst>
          </p:cNvPr>
          <p:cNvSpPr>
            <a:spLocks noGrp="1"/>
          </p:cNvSpPr>
          <p:nvPr>
            <p:ph type="body" sz="quarter" idx="10"/>
          </p:nvPr>
        </p:nvSpPr>
        <p:spPr>
          <a:xfrm>
            <a:off x="381000" y="894985"/>
            <a:ext cx="8382000" cy="3926731"/>
          </a:xfrm>
        </p:spPr>
        <p:txBody>
          <a:bodyPr/>
          <a:lstStyle/>
          <a:p>
            <a:pPr eaLnBrk="1" hangingPunct="1">
              <a:buFontTx/>
              <a:buNone/>
            </a:pPr>
            <a:r>
              <a:rPr lang="en-US" altLang="en-US" sz="4000" b="1" dirty="0">
                <a:solidFill>
                  <a:srgbClr val="6600FF"/>
                </a:solidFill>
              </a:rPr>
              <a:t> </a:t>
            </a:r>
            <a:r>
              <a:rPr lang="en-US" altLang="en-US" sz="2400" b="1" dirty="0">
                <a:solidFill>
                  <a:schemeClr val="tx2"/>
                </a:solidFill>
              </a:rPr>
              <a:t>Pivot Point</a:t>
            </a:r>
          </a:p>
          <a:p>
            <a:pPr eaLnBrk="1" hangingPunct="1">
              <a:buFontTx/>
              <a:buNone/>
            </a:pPr>
            <a:r>
              <a:rPr lang="en-US" altLang="en-US" sz="1600" b="1" dirty="0"/>
              <a:t>The Pivot Point is a concept that will help you solve the problem of off-tracking. It's the point around which the rest of your coach turns. It doesn't actually stand still while the rest of your coach moves around it, but it's the point that moves the least. </a:t>
            </a:r>
          </a:p>
          <a:p>
            <a:pPr eaLnBrk="1" hangingPunct="1">
              <a:buFontTx/>
              <a:buNone/>
            </a:pPr>
            <a:r>
              <a:rPr lang="en-US" altLang="en-US" sz="1600" b="1" dirty="0"/>
              <a:t>  The coach has two pivot points. One on the right, and one on the left. Your pivot point on a 45 ft. three axle coach is between  the drive and tag axle. This is the point that the coach has cleared any object and shouldn’t hit it.</a:t>
            </a:r>
          </a:p>
          <a:p>
            <a:pPr eaLnBrk="1" hangingPunct="1">
              <a:buFontTx/>
              <a:buNone/>
            </a:pPr>
            <a:r>
              <a:rPr lang="en-US" altLang="en-US" sz="1600" b="1" dirty="0"/>
              <a:t>In making a right turn, if you were to pull straight out into an intersection until the curb of the street you're turning into is even with the pivot point, you can turn the steering wheel all the way to the right and make the turn without hitting anything or pedestrians. </a:t>
            </a:r>
          </a:p>
          <a:p>
            <a:pPr eaLnBrk="1" hangingPunct="1">
              <a:buFontTx/>
              <a:buNone/>
            </a:pPr>
            <a:r>
              <a:rPr lang="en-US" altLang="en-US" sz="1600" b="1" dirty="0"/>
              <a:t>If you are making a left turn as you approach the corner, you can start the left turn a little earlier. For example, you might start turning when the center line of the intersecting street is about at the second baggage door.</a:t>
            </a:r>
            <a:endParaRPr lang="en-US" sz="1600" dirty="0"/>
          </a:p>
        </p:txBody>
      </p:sp>
      <p:pic>
        <p:nvPicPr>
          <p:cNvPr id="4" name="Picture 10" descr="scan0003">
            <a:extLst>
              <a:ext uri="{FF2B5EF4-FFF2-40B4-BE49-F238E27FC236}">
                <a16:creationId xmlns:a16="http://schemas.microsoft.com/office/drawing/2014/main" id="{FBDDFC17-E748-438E-A3A5-427A6E4785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5643" y="4267313"/>
            <a:ext cx="519271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878557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D1C92-9EFF-4822-AB54-05AB9268A390}"/>
              </a:ext>
            </a:extLst>
          </p:cNvPr>
          <p:cNvSpPr>
            <a:spLocks noGrp="1"/>
          </p:cNvSpPr>
          <p:nvPr>
            <p:ph type="title"/>
          </p:nvPr>
        </p:nvSpPr>
        <p:spPr/>
        <p:txBody>
          <a:bodyPr/>
          <a:lstStyle/>
          <a:p>
            <a:r>
              <a:rPr lang="en-US" dirty="0"/>
              <a:t>Training and Retraining Your Drivers</a:t>
            </a:r>
          </a:p>
        </p:txBody>
      </p:sp>
      <p:sp>
        <p:nvSpPr>
          <p:cNvPr id="3" name="Text Placeholder 2">
            <a:extLst>
              <a:ext uri="{FF2B5EF4-FFF2-40B4-BE49-F238E27FC236}">
                <a16:creationId xmlns:a16="http://schemas.microsoft.com/office/drawing/2014/main" id="{FAED51AE-03F8-4EB6-B9DA-0310D1D20618}"/>
              </a:ext>
            </a:extLst>
          </p:cNvPr>
          <p:cNvSpPr>
            <a:spLocks noGrp="1"/>
          </p:cNvSpPr>
          <p:nvPr>
            <p:ph type="body" sz="quarter" idx="10"/>
          </p:nvPr>
        </p:nvSpPr>
        <p:spPr>
          <a:xfrm>
            <a:off x="381000" y="1411552"/>
            <a:ext cx="8382000" cy="2354491"/>
          </a:xfrm>
        </p:spPr>
        <p:txBody>
          <a:bodyPr/>
          <a:lstStyle/>
          <a:p>
            <a:pPr eaLnBrk="1" hangingPunct="1">
              <a:buFontTx/>
              <a:buNone/>
            </a:pPr>
            <a:r>
              <a:rPr lang="en-US" altLang="en-US" sz="4000" b="1" dirty="0">
                <a:solidFill>
                  <a:srgbClr val="6600FF"/>
                </a:solidFill>
              </a:rPr>
              <a:t> </a:t>
            </a:r>
            <a:r>
              <a:rPr lang="en-US" altLang="en-US" sz="2400" b="1" dirty="0">
                <a:solidFill>
                  <a:schemeClr val="tx2"/>
                </a:solidFill>
              </a:rPr>
              <a:t>Tail Swing</a:t>
            </a:r>
          </a:p>
          <a:p>
            <a:pPr eaLnBrk="1" hangingPunct="1">
              <a:buFontTx/>
              <a:buNone/>
            </a:pPr>
            <a:r>
              <a:rPr lang="en-US" altLang="en-US" sz="1800" b="1" dirty="0">
                <a:solidFill>
                  <a:srgbClr val="333300"/>
                </a:solidFill>
              </a:rPr>
              <a:t>            </a:t>
            </a:r>
            <a:r>
              <a:rPr lang="en-US" altLang="en-US" sz="1800" b="1" dirty="0"/>
              <a:t>Because of the rear overhang, the rear of the coach has a tail swing. A tail swing starts  just past the  pivot point of the coach and ends at the rear of the bumper. You should be aware that tail swing occurs when you turn the coach, whether the coach is moving forward or backwards. Tail swing happens any time that you maneuver the coach.  For example: If you are turning the coach the tail swing will be to the opposite side you are turning. That's why you must watch your mirrors to both side of the coach when  making any maneuver.</a:t>
            </a:r>
            <a:endParaRPr lang="en-US" sz="1800" dirty="0"/>
          </a:p>
        </p:txBody>
      </p:sp>
      <p:pic>
        <p:nvPicPr>
          <p:cNvPr id="4" name="Picture 7" descr="scan0004">
            <a:extLst>
              <a:ext uri="{FF2B5EF4-FFF2-40B4-BE49-F238E27FC236}">
                <a16:creationId xmlns:a16="http://schemas.microsoft.com/office/drawing/2014/main" id="{C22E31BA-B8AD-4BF5-8229-0F66729FA9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3810000"/>
            <a:ext cx="40386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467067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9F5D1-6816-4161-879F-E7029D3CB9E2}"/>
              </a:ext>
            </a:extLst>
          </p:cNvPr>
          <p:cNvSpPr>
            <a:spLocks noGrp="1"/>
          </p:cNvSpPr>
          <p:nvPr>
            <p:ph type="title"/>
          </p:nvPr>
        </p:nvSpPr>
        <p:spPr/>
        <p:txBody>
          <a:bodyPr/>
          <a:lstStyle/>
          <a:p>
            <a:r>
              <a:rPr lang="en-US" dirty="0"/>
              <a:t>Training and Retraining Your Drivers</a:t>
            </a:r>
          </a:p>
        </p:txBody>
      </p:sp>
      <p:sp>
        <p:nvSpPr>
          <p:cNvPr id="3" name="Text Placeholder 2">
            <a:extLst>
              <a:ext uri="{FF2B5EF4-FFF2-40B4-BE49-F238E27FC236}">
                <a16:creationId xmlns:a16="http://schemas.microsoft.com/office/drawing/2014/main" id="{0E56A529-A1F5-4D6D-9BB7-B31CCA46D43C}"/>
              </a:ext>
            </a:extLst>
          </p:cNvPr>
          <p:cNvSpPr>
            <a:spLocks noGrp="1"/>
          </p:cNvSpPr>
          <p:nvPr>
            <p:ph type="body" sz="quarter" idx="10"/>
          </p:nvPr>
        </p:nvSpPr>
        <p:spPr>
          <a:xfrm>
            <a:off x="381000" y="1411552"/>
            <a:ext cx="8382000" cy="5509200"/>
          </a:xfrm>
        </p:spPr>
        <p:txBody>
          <a:bodyPr/>
          <a:lstStyle/>
          <a:p>
            <a:pPr eaLnBrk="1" hangingPunct="1">
              <a:buFontTx/>
              <a:buNone/>
            </a:pPr>
            <a:r>
              <a:rPr lang="en-US" altLang="en-US" sz="4000" b="1" dirty="0">
                <a:solidFill>
                  <a:srgbClr val="3333CC"/>
                </a:solidFill>
              </a:rPr>
              <a:t> </a:t>
            </a:r>
            <a:r>
              <a:rPr lang="en-US" altLang="en-US" sz="2400" b="1" dirty="0">
                <a:solidFill>
                  <a:schemeClr val="tx2"/>
                </a:solidFill>
              </a:rPr>
              <a:t>Backing Accidents</a:t>
            </a:r>
          </a:p>
          <a:p>
            <a:pPr eaLnBrk="1" hangingPunct="1">
              <a:buFontTx/>
              <a:buNone/>
            </a:pPr>
            <a:r>
              <a:rPr lang="en-US" altLang="en-US" sz="1600" b="1" dirty="0"/>
              <a:t>          Backing a coach safely is a hard thing to do. Backing is, by far, the most frequent type of coach accident that involves hitting a fixed object. Both the coach and the fixed object are often heavily damaged. Backing accidents frequently involve pedestrians who are injured because they have walked into the blind spot behind the coach.</a:t>
            </a:r>
          </a:p>
          <a:p>
            <a:pPr eaLnBrk="1" hangingPunct="1">
              <a:buFontTx/>
              <a:buNone/>
            </a:pPr>
            <a:r>
              <a:rPr lang="en-US" altLang="en-US" sz="1600" b="1" dirty="0"/>
              <a:t>                                                             </a:t>
            </a:r>
            <a:r>
              <a:rPr lang="en-US" altLang="en-US" sz="1600" b="1" dirty="0">
                <a:solidFill>
                  <a:srgbClr val="FFFF00"/>
                </a:solidFill>
              </a:rPr>
              <a:t>Guidelines For Backing</a:t>
            </a:r>
          </a:p>
          <a:p>
            <a:pPr eaLnBrk="1" hangingPunct="1"/>
            <a:r>
              <a:rPr lang="en-US" altLang="en-US" sz="1600" b="1" dirty="0"/>
              <a:t>Ask yourself… Is it really necessary?</a:t>
            </a:r>
          </a:p>
          <a:p>
            <a:pPr eaLnBrk="1" hangingPunct="1"/>
            <a:r>
              <a:rPr lang="en-US" altLang="en-US" sz="1600" b="1" dirty="0"/>
              <a:t>Back to the driver's side.</a:t>
            </a:r>
          </a:p>
          <a:p>
            <a:pPr eaLnBrk="1" hangingPunct="1"/>
            <a:r>
              <a:rPr lang="en-US" altLang="en-US" sz="1600" b="1" dirty="0"/>
              <a:t>Back into, not out of.</a:t>
            </a:r>
          </a:p>
          <a:p>
            <a:pPr eaLnBrk="1" hangingPunct="1"/>
            <a:r>
              <a:rPr lang="en-US" altLang="en-US" sz="1600" b="1" dirty="0"/>
              <a:t>Use both mirrors.</a:t>
            </a:r>
          </a:p>
          <a:p>
            <a:pPr eaLnBrk="1" hangingPunct="1"/>
            <a:r>
              <a:rPr lang="en-US" altLang="en-US" sz="1600" b="1" dirty="0"/>
              <a:t>Get out and look over the area before backing if its safe to do so (repeat if necessary).</a:t>
            </a:r>
          </a:p>
          <a:p>
            <a:pPr eaLnBrk="1" hangingPunct="1"/>
            <a:r>
              <a:rPr lang="en-US" altLang="en-US" sz="1600" b="1" dirty="0"/>
              <a:t>Use a guide.</a:t>
            </a:r>
          </a:p>
          <a:p>
            <a:pPr eaLnBrk="1" hangingPunct="1"/>
            <a:r>
              <a:rPr lang="en-US" altLang="en-US" sz="1600" b="1" dirty="0"/>
              <a:t>Back slowly.</a:t>
            </a:r>
          </a:p>
          <a:p>
            <a:pPr eaLnBrk="1" hangingPunct="1"/>
            <a:r>
              <a:rPr lang="en-US" altLang="en-US" sz="1600" b="1" dirty="0"/>
              <a:t>Tap your horn.</a:t>
            </a:r>
          </a:p>
          <a:p>
            <a:pPr eaLnBrk="1" hangingPunct="1"/>
            <a:r>
              <a:rPr lang="en-US" altLang="en-US" sz="1600" b="1" dirty="0"/>
              <a:t>Use emergency flashers when backing.</a:t>
            </a:r>
          </a:p>
          <a:p>
            <a:pPr eaLnBrk="1" hangingPunct="1">
              <a:buFontTx/>
              <a:buNone/>
            </a:pPr>
            <a:endParaRPr lang="en-US" altLang="en-US" sz="1600" b="1" dirty="0"/>
          </a:p>
          <a:p>
            <a:pPr eaLnBrk="1" hangingPunct="1">
              <a:buFontTx/>
              <a:buNone/>
            </a:pPr>
            <a:r>
              <a:rPr lang="en-US" altLang="en-US" sz="1600" b="1" dirty="0">
                <a:solidFill>
                  <a:srgbClr val="FF3300"/>
                </a:solidFill>
              </a:rPr>
              <a:t>   It’s the responsibility of the coach operator not to hit any fixed objects or pedestrians  when backing.</a:t>
            </a:r>
          </a:p>
          <a:p>
            <a:pPr eaLnBrk="1" hangingPunct="1">
              <a:buFontTx/>
              <a:buNone/>
            </a:pPr>
            <a:endParaRPr lang="en-US" altLang="en-US" sz="1600" b="1" dirty="0">
              <a:solidFill>
                <a:srgbClr val="FF3300"/>
              </a:solidFill>
            </a:endParaRPr>
          </a:p>
          <a:p>
            <a:pPr eaLnBrk="1" hangingPunct="1">
              <a:buFontTx/>
              <a:buNone/>
            </a:pPr>
            <a:r>
              <a:rPr lang="en-US" altLang="en-US" sz="1600" b="1" dirty="0">
                <a:solidFill>
                  <a:srgbClr val="FF3300"/>
                </a:solidFill>
                <a:latin typeface="Freestyle Script" panose="030804020302050B0404" pitchFamily="66" charset="0"/>
              </a:rPr>
              <a:t>                                                           </a:t>
            </a:r>
            <a:r>
              <a:rPr lang="en-US" altLang="en-US" sz="1600" b="1" dirty="0">
                <a:solidFill>
                  <a:srgbClr val="FF3300"/>
                </a:solidFill>
                <a:latin typeface="Cooper Black" panose="0208090404030B020404" pitchFamily="18" charset="0"/>
              </a:rPr>
              <a:t>Think Safety Always</a:t>
            </a:r>
            <a:r>
              <a:rPr lang="en-US" altLang="en-US" sz="1600" b="1" dirty="0">
                <a:solidFill>
                  <a:srgbClr val="FF3300"/>
                </a:solidFill>
                <a:latin typeface="Freestyle Script" panose="030804020302050B0404" pitchFamily="66" charset="0"/>
              </a:rPr>
              <a:t>.</a:t>
            </a:r>
            <a:endParaRPr lang="en-US" sz="1600" dirty="0"/>
          </a:p>
        </p:txBody>
      </p:sp>
    </p:spTree>
    <p:extLst>
      <p:ext uri="{BB962C8B-B14F-4D97-AF65-F5344CB8AC3E}">
        <p14:creationId xmlns:p14="http://schemas.microsoft.com/office/powerpoint/2010/main" val="277664611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5364-F363-4E3F-AC14-9AB1CADA70F1}"/>
              </a:ext>
            </a:extLst>
          </p:cNvPr>
          <p:cNvSpPr>
            <a:spLocks noGrp="1"/>
          </p:cNvSpPr>
          <p:nvPr>
            <p:ph type="title"/>
          </p:nvPr>
        </p:nvSpPr>
        <p:spPr/>
        <p:txBody>
          <a:bodyPr/>
          <a:lstStyle/>
          <a:p>
            <a:pPr algn="ctr"/>
            <a:r>
              <a:rPr lang="en-US" dirty="0"/>
              <a:t>WE ARE HERE TO HELP !!</a:t>
            </a:r>
          </a:p>
        </p:txBody>
      </p:sp>
      <p:sp>
        <p:nvSpPr>
          <p:cNvPr id="3" name="Text Placeholder 2">
            <a:extLst>
              <a:ext uri="{FF2B5EF4-FFF2-40B4-BE49-F238E27FC236}">
                <a16:creationId xmlns:a16="http://schemas.microsoft.com/office/drawing/2014/main" id="{FA2127F0-D63E-4228-B388-38FCEDB78D6D}"/>
              </a:ext>
            </a:extLst>
          </p:cNvPr>
          <p:cNvSpPr>
            <a:spLocks noGrp="1"/>
          </p:cNvSpPr>
          <p:nvPr>
            <p:ph type="body" sz="quarter" idx="10"/>
          </p:nvPr>
        </p:nvSpPr>
        <p:spPr>
          <a:xfrm>
            <a:off x="381000" y="1411552"/>
            <a:ext cx="8382000" cy="2905411"/>
          </a:xfrm>
        </p:spPr>
        <p:txBody>
          <a:bodyPr/>
          <a:lstStyle/>
          <a:p>
            <a:pPr marL="0" indent="0">
              <a:buNone/>
            </a:pPr>
            <a:r>
              <a:rPr lang="en-US" sz="2400" dirty="0"/>
              <a:t>Jeff Marley                                               Mike McDonal</a:t>
            </a:r>
          </a:p>
          <a:p>
            <a:pPr marL="0" indent="0">
              <a:buNone/>
            </a:pPr>
            <a:r>
              <a:rPr lang="en-US" sz="2400" dirty="0"/>
              <a:t>Lancer Insurance                                     Saucon Technologies</a:t>
            </a:r>
          </a:p>
          <a:p>
            <a:pPr marL="0" indent="0">
              <a:buNone/>
            </a:pPr>
            <a:r>
              <a:rPr lang="en-US" sz="2400" dirty="0">
                <a:hlinkClick r:id="rId2"/>
              </a:rPr>
              <a:t>Jmarley@lancerinsurance.com</a:t>
            </a:r>
            <a:r>
              <a:rPr lang="en-US" sz="2400" dirty="0"/>
              <a:t>            mmcdonal@saucontech.com</a:t>
            </a:r>
          </a:p>
          <a:p>
            <a:pPr marL="0" indent="0">
              <a:buNone/>
            </a:pPr>
            <a:r>
              <a:rPr lang="en-US" sz="2400" dirty="0"/>
              <a:t>516-519-4807                                           410-245-5525</a:t>
            </a:r>
          </a:p>
          <a:p>
            <a:pPr marL="0" indent="0">
              <a:buNone/>
            </a:pPr>
            <a:endParaRPr lang="en-US" sz="2400" dirty="0"/>
          </a:p>
          <a:p>
            <a:pPr marL="0" indent="0" algn="ctr">
              <a:buNone/>
            </a:pPr>
            <a:r>
              <a:rPr lang="en-US" sz="2400" dirty="0">
                <a:solidFill>
                  <a:srgbClr val="FF0000"/>
                </a:solidFill>
              </a:rPr>
              <a:t>ABA SAFETY AND MAINTENANCE COUNCIL MENTOR PROGRAM</a:t>
            </a:r>
          </a:p>
          <a:p>
            <a:pPr marL="0" indent="0">
              <a:buNone/>
            </a:pPr>
            <a:endParaRPr lang="en-US" dirty="0"/>
          </a:p>
        </p:txBody>
      </p:sp>
      <p:pic>
        <p:nvPicPr>
          <p:cNvPr id="1026" name="Picture 2">
            <a:extLst>
              <a:ext uri="{FF2B5EF4-FFF2-40B4-BE49-F238E27FC236}">
                <a16:creationId xmlns:a16="http://schemas.microsoft.com/office/drawing/2014/main" id="{170DE0CE-A77C-4065-B22D-567E5D764A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626" y="4266067"/>
            <a:ext cx="428625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045474-3E54-4965-9FA6-FF3B30AF09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285045"/>
            <a:ext cx="23622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22346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7B11C-0657-4096-B570-088F303112AD}"/>
              </a:ext>
            </a:extLst>
          </p:cNvPr>
          <p:cNvSpPr>
            <a:spLocks noGrp="1"/>
          </p:cNvSpPr>
          <p:nvPr>
            <p:ph type="title"/>
          </p:nvPr>
        </p:nvSpPr>
        <p:spPr/>
        <p:txBody>
          <a:bodyPr/>
          <a:lstStyle/>
          <a:p>
            <a:r>
              <a:rPr lang="en-US" dirty="0"/>
              <a:t>Monitoring Driver Performance</a:t>
            </a:r>
          </a:p>
        </p:txBody>
      </p:sp>
      <p:sp>
        <p:nvSpPr>
          <p:cNvPr id="3" name="Text Placeholder 2">
            <a:extLst>
              <a:ext uri="{FF2B5EF4-FFF2-40B4-BE49-F238E27FC236}">
                <a16:creationId xmlns:a16="http://schemas.microsoft.com/office/drawing/2014/main" id="{97E0297E-6B8C-4349-B82A-3A9BC775705B}"/>
              </a:ext>
            </a:extLst>
          </p:cNvPr>
          <p:cNvSpPr>
            <a:spLocks noGrp="1"/>
          </p:cNvSpPr>
          <p:nvPr>
            <p:ph type="body" sz="quarter" idx="10"/>
          </p:nvPr>
        </p:nvSpPr>
        <p:spPr>
          <a:xfrm>
            <a:off x="381000" y="1411552"/>
            <a:ext cx="8382000" cy="3693319"/>
          </a:xfrm>
        </p:spPr>
        <p:txBody>
          <a:bodyPr/>
          <a:lstStyle/>
          <a:p>
            <a:r>
              <a:rPr lang="en-US" dirty="0"/>
              <a:t>What are we monitoring</a:t>
            </a:r>
          </a:p>
          <a:p>
            <a:r>
              <a:rPr lang="en-US" dirty="0"/>
              <a:t>Speed </a:t>
            </a:r>
          </a:p>
          <a:p>
            <a:r>
              <a:rPr lang="en-US" dirty="0"/>
              <a:t>Idling</a:t>
            </a:r>
          </a:p>
          <a:p>
            <a:r>
              <a:rPr lang="en-US" dirty="0"/>
              <a:t>Hard turns and Stops</a:t>
            </a:r>
          </a:p>
          <a:p>
            <a:r>
              <a:rPr lang="en-US" dirty="0"/>
              <a:t>Interaction with passengers</a:t>
            </a:r>
          </a:p>
          <a:p>
            <a:r>
              <a:rPr lang="en-US" dirty="0"/>
              <a:t>Vehicle inspections</a:t>
            </a:r>
          </a:p>
          <a:p>
            <a:r>
              <a:rPr lang="en-US" dirty="0"/>
              <a:t>Hours of service violations</a:t>
            </a:r>
          </a:p>
        </p:txBody>
      </p:sp>
    </p:spTree>
    <p:extLst>
      <p:ext uri="{BB962C8B-B14F-4D97-AF65-F5344CB8AC3E}">
        <p14:creationId xmlns:p14="http://schemas.microsoft.com/office/powerpoint/2010/main" val="281056933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7B11C-0657-4096-B570-088F303112AD}"/>
              </a:ext>
            </a:extLst>
          </p:cNvPr>
          <p:cNvSpPr>
            <a:spLocks noGrp="1"/>
          </p:cNvSpPr>
          <p:nvPr>
            <p:ph type="title"/>
          </p:nvPr>
        </p:nvSpPr>
        <p:spPr/>
        <p:txBody>
          <a:bodyPr/>
          <a:lstStyle/>
          <a:p>
            <a:r>
              <a:rPr lang="en-US" dirty="0"/>
              <a:t>Monitoring Driver Performance</a:t>
            </a:r>
          </a:p>
        </p:txBody>
      </p:sp>
      <p:sp>
        <p:nvSpPr>
          <p:cNvPr id="3" name="Text Placeholder 2">
            <a:extLst>
              <a:ext uri="{FF2B5EF4-FFF2-40B4-BE49-F238E27FC236}">
                <a16:creationId xmlns:a16="http://schemas.microsoft.com/office/drawing/2014/main" id="{97E0297E-6B8C-4349-B82A-3A9BC775705B}"/>
              </a:ext>
            </a:extLst>
          </p:cNvPr>
          <p:cNvSpPr>
            <a:spLocks noGrp="1"/>
          </p:cNvSpPr>
          <p:nvPr>
            <p:ph type="body" sz="quarter" idx="10"/>
          </p:nvPr>
        </p:nvSpPr>
        <p:spPr>
          <a:xfrm>
            <a:off x="381000" y="1411552"/>
            <a:ext cx="8382000" cy="3693319"/>
          </a:xfrm>
        </p:spPr>
        <p:txBody>
          <a:bodyPr/>
          <a:lstStyle/>
          <a:p>
            <a:r>
              <a:rPr lang="en-US" dirty="0"/>
              <a:t>How are we measuring this?</a:t>
            </a:r>
          </a:p>
          <a:p>
            <a:r>
              <a:rPr lang="en-US" dirty="0"/>
              <a:t>What thresholds do we use?</a:t>
            </a:r>
          </a:p>
          <a:p>
            <a:r>
              <a:rPr lang="en-US" dirty="0"/>
              <a:t>What is the standard of acceptable behavior ?</a:t>
            </a:r>
          </a:p>
          <a:p>
            <a:r>
              <a:rPr lang="en-US" dirty="0"/>
              <a:t>Are all drivers measured the same?</a:t>
            </a:r>
          </a:p>
          <a:p>
            <a:r>
              <a:rPr lang="en-US" dirty="0"/>
              <a:t>Level playing field for full time versus part time</a:t>
            </a:r>
          </a:p>
          <a:p>
            <a:endParaRPr lang="en-US" dirty="0"/>
          </a:p>
          <a:p>
            <a:endParaRPr lang="en-US" dirty="0"/>
          </a:p>
        </p:txBody>
      </p:sp>
    </p:spTree>
    <p:extLst>
      <p:ext uri="{BB962C8B-B14F-4D97-AF65-F5344CB8AC3E}">
        <p14:creationId xmlns:p14="http://schemas.microsoft.com/office/powerpoint/2010/main" val="71384037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7B11C-0657-4096-B570-088F303112AD}"/>
              </a:ext>
            </a:extLst>
          </p:cNvPr>
          <p:cNvSpPr>
            <a:spLocks noGrp="1"/>
          </p:cNvSpPr>
          <p:nvPr>
            <p:ph type="title"/>
          </p:nvPr>
        </p:nvSpPr>
        <p:spPr/>
        <p:txBody>
          <a:bodyPr/>
          <a:lstStyle/>
          <a:p>
            <a:r>
              <a:rPr lang="en-US" dirty="0"/>
              <a:t>Monitoring Driver Performance</a:t>
            </a:r>
          </a:p>
        </p:txBody>
      </p:sp>
      <p:sp>
        <p:nvSpPr>
          <p:cNvPr id="3" name="Text Placeholder 2">
            <a:extLst>
              <a:ext uri="{FF2B5EF4-FFF2-40B4-BE49-F238E27FC236}">
                <a16:creationId xmlns:a16="http://schemas.microsoft.com/office/drawing/2014/main" id="{97E0297E-6B8C-4349-B82A-3A9BC775705B}"/>
              </a:ext>
            </a:extLst>
          </p:cNvPr>
          <p:cNvSpPr>
            <a:spLocks noGrp="1"/>
          </p:cNvSpPr>
          <p:nvPr>
            <p:ph type="body" sz="quarter" idx="10"/>
          </p:nvPr>
        </p:nvSpPr>
        <p:spPr>
          <a:xfrm>
            <a:off x="381000" y="1411552"/>
            <a:ext cx="8382000" cy="443198"/>
          </a:xfrm>
        </p:spPr>
        <p:txBody>
          <a:bodyPr/>
          <a:lstStyle/>
          <a:p>
            <a:endParaRPr lang="en-US" dirty="0"/>
          </a:p>
        </p:txBody>
      </p:sp>
      <p:pic>
        <p:nvPicPr>
          <p:cNvPr id="5" name="Picture 4">
            <a:extLst>
              <a:ext uri="{FF2B5EF4-FFF2-40B4-BE49-F238E27FC236}">
                <a16:creationId xmlns:a16="http://schemas.microsoft.com/office/drawing/2014/main" id="{FE6872FD-2688-41EC-BCFE-6DBA9A5E1F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2538"/>
            <a:ext cx="9144000" cy="4532923"/>
          </a:xfrm>
          <a:prstGeom prst="rect">
            <a:avLst/>
          </a:prstGeom>
        </p:spPr>
      </p:pic>
    </p:spTree>
    <p:extLst>
      <p:ext uri="{BB962C8B-B14F-4D97-AF65-F5344CB8AC3E}">
        <p14:creationId xmlns:p14="http://schemas.microsoft.com/office/powerpoint/2010/main" val="36445639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7B11C-0657-4096-B570-088F303112AD}"/>
              </a:ext>
            </a:extLst>
          </p:cNvPr>
          <p:cNvSpPr>
            <a:spLocks noGrp="1"/>
          </p:cNvSpPr>
          <p:nvPr>
            <p:ph type="title"/>
          </p:nvPr>
        </p:nvSpPr>
        <p:spPr/>
        <p:txBody>
          <a:bodyPr/>
          <a:lstStyle/>
          <a:p>
            <a:r>
              <a:rPr lang="en-US" dirty="0"/>
              <a:t>Monitoring Driver Performance</a:t>
            </a:r>
          </a:p>
        </p:txBody>
      </p:sp>
      <p:sp>
        <p:nvSpPr>
          <p:cNvPr id="3" name="Text Placeholder 2">
            <a:extLst>
              <a:ext uri="{FF2B5EF4-FFF2-40B4-BE49-F238E27FC236}">
                <a16:creationId xmlns:a16="http://schemas.microsoft.com/office/drawing/2014/main" id="{97E0297E-6B8C-4349-B82A-3A9BC775705B}"/>
              </a:ext>
            </a:extLst>
          </p:cNvPr>
          <p:cNvSpPr>
            <a:spLocks noGrp="1"/>
          </p:cNvSpPr>
          <p:nvPr>
            <p:ph type="body" sz="quarter" idx="10"/>
          </p:nvPr>
        </p:nvSpPr>
        <p:spPr>
          <a:xfrm>
            <a:off x="381000" y="1411552"/>
            <a:ext cx="8382000" cy="2511457"/>
          </a:xfrm>
        </p:spPr>
        <p:txBody>
          <a:bodyPr/>
          <a:lstStyle/>
          <a:p>
            <a:r>
              <a:rPr lang="en-US" dirty="0"/>
              <a:t>Telematics</a:t>
            </a:r>
          </a:p>
          <a:p>
            <a:r>
              <a:rPr lang="en-US" dirty="0"/>
              <a:t>Is the information easy to find and understand</a:t>
            </a:r>
          </a:p>
          <a:p>
            <a:r>
              <a:rPr lang="en-US" dirty="0"/>
              <a:t>Is the information available to the drivers real time</a:t>
            </a:r>
          </a:p>
          <a:p>
            <a:r>
              <a:rPr lang="en-US" dirty="0"/>
              <a:t>Can drivers challenge the information?</a:t>
            </a:r>
          </a:p>
        </p:txBody>
      </p:sp>
    </p:spTree>
    <p:extLst>
      <p:ext uri="{BB962C8B-B14F-4D97-AF65-F5344CB8AC3E}">
        <p14:creationId xmlns:p14="http://schemas.microsoft.com/office/powerpoint/2010/main" val="173937923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7B11C-0657-4096-B570-088F303112AD}"/>
              </a:ext>
            </a:extLst>
          </p:cNvPr>
          <p:cNvSpPr>
            <a:spLocks noGrp="1"/>
          </p:cNvSpPr>
          <p:nvPr>
            <p:ph type="title"/>
          </p:nvPr>
        </p:nvSpPr>
        <p:spPr/>
        <p:txBody>
          <a:bodyPr/>
          <a:lstStyle/>
          <a:p>
            <a:r>
              <a:rPr lang="en-US" dirty="0"/>
              <a:t>Monitoring Driver Performance</a:t>
            </a:r>
          </a:p>
        </p:txBody>
      </p:sp>
      <p:sp>
        <p:nvSpPr>
          <p:cNvPr id="3" name="Text Placeholder 2">
            <a:extLst>
              <a:ext uri="{FF2B5EF4-FFF2-40B4-BE49-F238E27FC236}">
                <a16:creationId xmlns:a16="http://schemas.microsoft.com/office/drawing/2014/main" id="{97E0297E-6B8C-4349-B82A-3A9BC775705B}"/>
              </a:ext>
            </a:extLst>
          </p:cNvPr>
          <p:cNvSpPr>
            <a:spLocks noGrp="1"/>
          </p:cNvSpPr>
          <p:nvPr>
            <p:ph type="body" sz="quarter" idx="10"/>
          </p:nvPr>
        </p:nvSpPr>
        <p:spPr>
          <a:xfrm>
            <a:off x="381000" y="1411552"/>
            <a:ext cx="8382000" cy="4481227"/>
          </a:xfrm>
        </p:spPr>
        <p:txBody>
          <a:bodyPr/>
          <a:lstStyle/>
          <a:p>
            <a:r>
              <a:rPr lang="en-US" dirty="0"/>
              <a:t>How do we handle drivers with poor performance matrix?</a:t>
            </a:r>
          </a:p>
          <a:p>
            <a:r>
              <a:rPr lang="en-US" dirty="0"/>
              <a:t>Coaching</a:t>
            </a:r>
          </a:p>
          <a:p>
            <a:r>
              <a:rPr lang="en-US" dirty="0"/>
              <a:t>Retraining</a:t>
            </a:r>
          </a:p>
          <a:p>
            <a:r>
              <a:rPr lang="en-US" dirty="0"/>
              <a:t>At what point does a disciplinary action possibly take place?</a:t>
            </a:r>
          </a:p>
          <a:p>
            <a:r>
              <a:rPr lang="en-US" dirty="0"/>
              <a:t>What are your company policies for the infractions you are monitoring?</a:t>
            </a:r>
          </a:p>
          <a:p>
            <a:r>
              <a:rPr lang="en-US" dirty="0"/>
              <a:t>Are the policies in writing and kept up to date ?</a:t>
            </a:r>
          </a:p>
        </p:txBody>
      </p:sp>
    </p:spTree>
    <p:extLst>
      <p:ext uri="{BB962C8B-B14F-4D97-AF65-F5344CB8AC3E}">
        <p14:creationId xmlns:p14="http://schemas.microsoft.com/office/powerpoint/2010/main" val="4036671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7B11C-0657-4096-B570-088F303112AD}"/>
              </a:ext>
            </a:extLst>
          </p:cNvPr>
          <p:cNvSpPr>
            <a:spLocks noGrp="1"/>
          </p:cNvSpPr>
          <p:nvPr>
            <p:ph type="title"/>
          </p:nvPr>
        </p:nvSpPr>
        <p:spPr/>
        <p:txBody>
          <a:bodyPr/>
          <a:lstStyle/>
          <a:p>
            <a:r>
              <a:rPr lang="en-US" dirty="0"/>
              <a:t>Monitoring Driver Performance</a:t>
            </a:r>
          </a:p>
        </p:txBody>
      </p:sp>
      <p:sp>
        <p:nvSpPr>
          <p:cNvPr id="3" name="Text Placeholder 2">
            <a:extLst>
              <a:ext uri="{FF2B5EF4-FFF2-40B4-BE49-F238E27FC236}">
                <a16:creationId xmlns:a16="http://schemas.microsoft.com/office/drawing/2014/main" id="{97E0297E-6B8C-4349-B82A-3A9BC775705B}"/>
              </a:ext>
            </a:extLst>
          </p:cNvPr>
          <p:cNvSpPr>
            <a:spLocks noGrp="1"/>
          </p:cNvSpPr>
          <p:nvPr>
            <p:ph type="body" sz="quarter" idx="10"/>
          </p:nvPr>
        </p:nvSpPr>
        <p:spPr>
          <a:xfrm>
            <a:off x="381000" y="1411552"/>
            <a:ext cx="8382000" cy="5022914"/>
          </a:xfrm>
        </p:spPr>
        <p:txBody>
          <a:bodyPr/>
          <a:lstStyle/>
          <a:p>
            <a:r>
              <a:rPr lang="en-US" dirty="0"/>
              <a:t>Hours of Service</a:t>
            </a:r>
          </a:p>
          <a:p>
            <a:r>
              <a:rPr lang="en-US" dirty="0"/>
              <a:t>Training is definitely the key for new as well as returning drivers</a:t>
            </a:r>
          </a:p>
          <a:p>
            <a:r>
              <a:rPr lang="en-US" dirty="0"/>
              <a:t>Remember the basics 8, 10, 15, 7/60, 8/70</a:t>
            </a:r>
          </a:p>
          <a:p>
            <a:r>
              <a:rPr lang="en-US" dirty="0"/>
              <a:t>Be mindful of unassigned movements</a:t>
            </a:r>
          </a:p>
          <a:p>
            <a:r>
              <a:rPr lang="en-US" dirty="0"/>
              <a:t>Check daily for violations</a:t>
            </a:r>
          </a:p>
          <a:p>
            <a:r>
              <a:rPr lang="en-US" dirty="0"/>
              <a:t>Personal conveyance to allow or not allow and the monitoring that goes along with it</a:t>
            </a:r>
          </a:p>
          <a:p>
            <a:r>
              <a:rPr lang="en-US" dirty="0"/>
              <a:t>Remind returning drivers of the HOS changes from last September</a:t>
            </a:r>
          </a:p>
        </p:txBody>
      </p:sp>
    </p:spTree>
    <p:extLst>
      <p:ext uri="{BB962C8B-B14F-4D97-AF65-F5344CB8AC3E}">
        <p14:creationId xmlns:p14="http://schemas.microsoft.com/office/powerpoint/2010/main" val="359221464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7B11C-0657-4096-B570-088F303112AD}"/>
              </a:ext>
            </a:extLst>
          </p:cNvPr>
          <p:cNvSpPr>
            <a:spLocks noGrp="1"/>
          </p:cNvSpPr>
          <p:nvPr>
            <p:ph type="title"/>
          </p:nvPr>
        </p:nvSpPr>
        <p:spPr/>
        <p:txBody>
          <a:bodyPr/>
          <a:lstStyle/>
          <a:p>
            <a:r>
              <a:rPr lang="en-US" dirty="0"/>
              <a:t>Monitoring Driver Performance</a:t>
            </a:r>
          </a:p>
        </p:txBody>
      </p:sp>
      <p:sp>
        <p:nvSpPr>
          <p:cNvPr id="3" name="Text Placeholder 2">
            <a:extLst>
              <a:ext uri="{FF2B5EF4-FFF2-40B4-BE49-F238E27FC236}">
                <a16:creationId xmlns:a16="http://schemas.microsoft.com/office/drawing/2014/main" id="{97E0297E-6B8C-4349-B82A-3A9BC775705B}"/>
              </a:ext>
            </a:extLst>
          </p:cNvPr>
          <p:cNvSpPr>
            <a:spLocks noGrp="1"/>
          </p:cNvSpPr>
          <p:nvPr>
            <p:ph type="body" sz="quarter" idx="10"/>
          </p:nvPr>
        </p:nvSpPr>
        <p:spPr>
          <a:xfrm>
            <a:off x="381000" y="1411552"/>
            <a:ext cx="8382000" cy="5121402"/>
          </a:xfrm>
        </p:spPr>
        <p:txBody>
          <a:bodyPr/>
          <a:lstStyle/>
          <a:p>
            <a:r>
              <a:rPr lang="en-US" dirty="0"/>
              <a:t>Short haul exemption  150 air mile radius</a:t>
            </a:r>
          </a:p>
          <a:p>
            <a:r>
              <a:rPr lang="en-US"/>
              <a:t>14 </a:t>
            </a:r>
            <a:r>
              <a:rPr lang="en-US" dirty="0"/>
              <a:t>consecutive hours</a:t>
            </a:r>
          </a:p>
          <a:p>
            <a:r>
              <a:rPr lang="en-US" dirty="0"/>
              <a:t>Still only 10 hours driving</a:t>
            </a:r>
          </a:p>
          <a:p>
            <a:r>
              <a:rPr lang="en-US" dirty="0"/>
              <a:t>Must return to the place of dispatch</a:t>
            </a:r>
          </a:p>
          <a:p>
            <a:endParaRPr lang="en-US" dirty="0"/>
          </a:p>
          <a:p>
            <a:r>
              <a:rPr lang="en-US" dirty="0"/>
              <a:t>Adverse Conditions</a:t>
            </a:r>
          </a:p>
          <a:p>
            <a:r>
              <a:rPr lang="en-US" dirty="0"/>
              <a:t>Still </a:t>
            </a:r>
            <a:r>
              <a:rPr lang="en-US" dirty="0" err="1"/>
              <a:t>unforessen</a:t>
            </a:r>
            <a:r>
              <a:rPr lang="en-US" dirty="0"/>
              <a:t> prior to dispatch</a:t>
            </a:r>
          </a:p>
          <a:p>
            <a:r>
              <a:rPr lang="en-US" dirty="0"/>
              <a:t>Extends drive time as well as on duty time for an additional up to 2 hours each to get to a safe place</a:t>
            </a:r>
          </a:p>
        </p:txBody>
      </p:sp>
    </p:spTree>
    <p:extLst>
      <p:ext uri="{BB962C8B-B14F-4D97-AF65-F5344CB8AC3E}">
        <p14:creationId xmlns:p14="http://schemas.microsoft.com/office/powerpoint/2010/main" val="162242673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98BB8-EFAB-45CD-98C9-F036E99817AF}"/>
              </a:ext>
            </a:extLst>
          </p:cNvPr>
          <p:cNvSpPr>
            <a:spLocks noGrp="1"/>
          </p:cNvSpPr>
          <p:nvPr>
            <p:ph type="title"/>
          </p:nvPr>
        </p:nvSpPr>
        <p:spPr/>
        <p:txBody>
          <a:bodyPr/>
          <a:lstStyle/>
          <a:p>
            <a:r>
              <a:rPr lang="en-US" dirty="0"/>
              <a:t>Training and Retraining Your Drivers</a:t>
            </a:r>
          </a:p>
        </p:txBody>
      </p:sp>
      <p:sp>
        <p:nvSpPr>
          <p:cNvPr id="3" name="Text Placeholder 2">
            <a:extLst>
              <a:ext uri="{FF2B5EF4-FFF2-40B4-BE49-F238E27FC236}">
                <a16:creationId xmlns:a16="http://schemas.microsoft.com/office/drawing/2014/main" id="{9DD9C4F9-88BC-48AB-9E5E-E148377AAD71}"/>
              </a:ext>
            </a:extLst>
          </p:cNvPr>
          <p:cNvSpPr>
            <a:spLocks noGrp="1"/>
          </p:cNvSpPr>
          <p:nvPr>
            <p:ph type="body" sz="quarter" idx="10"/>
          </p:nvPr>
        </p:nvSpPr>
        <p:spPr>
          <a:xfrm>
            <a:off x="381000" y="1411552"/>
            <a:ext cx="8382000" cy="984885"/>
          </a:xfrm>
        </p:spPr>
        <p:txBody>
          <a:bodyPr/>
          <a:lstStyle/>
          <a:p>
            <a:endParaRPr lang="en-US" dirty="0"/>
          </a:p>
          <a:p>
            <a:endParaRPr lang="en-US" dirty="0"/>
          </a:p>
        </p:txBody>
      </p:sp>
      <p:pic>
        <p:nvPicPr>
          <p:cNvPr id="4" name="Picture 1">
            <a:extLst>
              <a:ext uri="{FF2B5EF4-FFF2-40B4-BE49-F238E27FC236}">
                <a16:creationId xmlns:a16="http://schemas.microsoft.com/office/drawing/2014/main" id="{AF21B2F1-7F71-41E5-96B0-0678EE2CA13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411552"/>
            <a:ext cx="34290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423B4FE-A1A9-4249-AE14-564040BE8104}"/>
              </a:ext>
            </a:extLst>
          </p:cNvPr>
          <p:cNvSpPr txBox="1"/>
          <p:nvPr/>
        </p:nvSpPr>
        <p:spPr>
          <a:xfrm>
            <a:off x="990600" y="3428999"/>
            <a:ext cx="6934200" cy="2246769"/>
          </a:xfrm>
          <a:prstGeom prst="rect">
            <a:avLst/>
          </a:prstGeom>
          <a:noFill/>
        </p:spPr>
        <p:txBody>
          <a:bodyPr wrap="square">
            <a:spAutoFit/>
          </a:bodyPr>
          <a:lstStyle/>
          <a:p>
            <a:pPr algn="ctr" eaLnBrk="1" hangingPunct="1">
              <a:buFontTx/>
              <a:buNone/>
            </a:pPr>
            <a:r>
              <a:rPr lang="en-US" altLang="en-US" dirty="0"/>
              <a:t>     </a:t>
            </a:r>
            <a:r>
              <a:rPr lang="en-US" altLang="en-US" sz="2800" b="1" u="sng" dirty="0"/>
              <a:t>Fixed Object Accidents</a:t>
            </a:r>
          </a:p>
          <a:p>
            <a:pPr algn="ctr" eaLnBrk="1" hangingPunct="1">
              <a:buFontTx/>
              <a:buNone/>
            </a:pPr>
            <a:r>
              <a:rPr lang="en-US" altLang="en-US" sz="2800" dirty="0"/>
              <a:t>      </a:t>
            </a:r>
            <a:r>
              <a:rPr lang="en-US" altLang="en-US" sz="2800" dirty="0">
                <a:solidFill>
                  <a:srgbClr val="FF0000"/>
                </a:solidFill>
              </a:rPr>
              <a:t>Why Do they Happen?</a:t>
            </a:r>
          </a:p>
          <a:p>
            <a:pPr algn="ctr" eaLnBrk="1" hangingPunct="1">
              <a:buFontTx/>
              <a:buNone/>
            </a:pPr>
            <a:r>
              <a:rPr lang="en-US" altLang="en-US" sz="2800" b="1" dirty="0">
                <a:solidFill>
                  <a:schemeClr val="tx2"/>
                </a:solidFill>
              </a:rPr>
              <a:t>In this session we will discuss some of the most common errors that Coach Operators   </a:t>
            </a:r>
          </a:p>
          <a:p>
            <a:pPr algn="ctr" eaLnBrk="1" hangingPunct="1">
              <a:buFontTx/>
              <a:buNone/>
            </a:pPr>
            <a:r>
              <a:rPr lang="en-US" altLang="en-US" sz="2800" b="1" dirty="0">
                <a:solidFill>
                  <a:schemeClr val="tx2"/>
                </a:solidFill>
              </a:rPr>
              <a:t> make resulting in Fixed Object Accidents.</a:t>
            </a:r>
            <a:endParaRPr lang="en-US" sz="2800" dirty="0">
              <a:solidFill>
                <a:schemeClr val="tx2"/>
              </a:solidFill>
            </a:endParaRPr>
          </a:p>
        </p:txBody>
      </p:sp>
    </p:spTree>
    <p:extLst>
      <p:ext uri="{BB962C8B-B14F-4D97-AF65-F5344CB8AC3E}">
        <p14:creationId xmlns:p14="http://schemas.microsoft.com/office/powerpoint/2010/main" val="2829071820"/>
      </p:ext>
    </p:extLst>
  </p:cSld>
  <p:clrMapOvr>
    <a:masterClrMapping/>
  </p:clrMapOvr>
  <p:transition>
    <p:fade/>
  </p:transition>
</p:sld>
</file>

<file path=ppt/theme/theme1.xml><?xml version="1.0" encoding="utf-8"?>
<a:theme xmlns:a="http://schemas.openxmlformats.org/drawingml/2006/main" name="Blue Segoe 4-3 template-template_April-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1469121-656B-4F26-9082-91D6158FEF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(Blue swoosh design)</Template>
  <TotalTime>263</TotalTime>
  <Words>1862</Words>
  <Application>Microsoft Office PowerPoint</Application>
  <PresentationFormat>On-screen Show (4:3)</PresentationFormat>
  <Paragraphs>138</Paragraphs>
  <Slides>18</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Cooper Black</vt:lpstr>
      <vt:lpstr>Courier New</vt:lpstr>
      <vt:lpstr>Freestyle Script</vt:lpstr>
      <vt:lpstr>Wingdings</vt:lpstr>
      <vt:lpstr>Blue Segoe 4-3 template-template_April-17-2007</vt:lpstr>
      <vt:lpstr>White with Courier font for code slides</vt:lpstr>
      <vt:lpstr>Monitoring Driver Performance, Hours of Service and Remedial Driver Training</vt:lpstr>
      <vt:lpstr>Monitoring Driver Performance</vt:lpstr>
      <vt:lpstr>Monitoring Driver Performance</vt:lpstr>
      <vt:lpstr>Monitoring Driver Performance</vt:lpstr>
      <vt:lpstr>Monitoring Driver Performance</vt:lpstr>
      <vt:lpstr>Monitoring Driver Performance</vt:lpstr>
      <vt:lpstr>Monitoring Driver Performance</vt:lpstr>
      <vt:lpstr>Monitoring Driver Performance</vt:lpstr>
      <vt:lpstr>Training and Retraining Your Drivers</vt:lpstr>
      <vt:lpstr>Training and Retraining Your Drivers</vt:lpstr>
      <vt:lpstr>Training and Retraining Your Drivers</vt:lpstr>
      <vt:lpstr>Training and Retraining Your Drivers</vt:lpstr>
      <vt:lpstr>Training and Retraining Your Drivers</vt:lpstr>
      <vt:lpstr>Training and Retraining Your Drivers</vt:lpstr>
      <vt:lpstr>Training and Retraining Your Drivers</vt:lpstr>
      <vt:lpstr>Training and Retraining Your Drivers</vt:lpstr>
      <vt:lpstr>Training and Retraining Your Drivers</vt:lpstr>
      <vt:lpstr>WE ARE HERE TO HELP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Driver Performance, Hours of Service and Remedial Driver Training</dc:title>
  <dc:creator>Mike McDonal</dc:creator>
  <cp:keywords/>
  <cp:lastModifiedBy>Mike McDonal</cp:lastModifiedBy>
  <cp:revision>7</cp:revision>
  <dcterms:created xsi:type="dcterms:W3CDTF">2021-02-01T15:43:25Z</dcterms:created>
  <dcterms:modified xsi:type="dcterms:W3CDTF">2021-02-02T15:27:42Z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TC102867169990</vt:lpwstr>
  </property>
</Properties>
</file>