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handoutMasterIdLst>
    <p:handoutMasterId r:id="rId23"/>
  </p:handoutMasterIdLst>
  <p:sldIdLst>
    <p:sldId id="257" r:id="rId5"/>
    <p:sldId id="26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4" r:id="rId19"/>
    <p:sldId id="303" r:id="rId20"/>
    <p:sldId id="302" r:id="rId21"/>
    <p:sldId id="30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1937"/>
    <a:srgbClr val="002B5C"/>
    <a:srgbClr val="FDB525"/>
    <a:srgbClr val="004684"/>
    <a:srgbClr val="E1B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ADE2D9-CDA1-4C6E-8777-AC0DEB0B415E}" v="212" dt="2020-06-23T15:02:54.096"/>
    <p1510:client id="{EFFA4DB3-9DED-4A1A-B370-57B32884DA57}" v="5" dt="2020-06-23T19:33:12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5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ki Osman" userId="2f9a8ef2-bb54-4f6b-88b6-e0e92581b3f4" providerId="ADAL" clId="{EFFA4DB3-9DED-4A1A-B370-57B32884DA57}"/>
    <pc:docChg chg="custSel modSld">
      <pc:chgData name="Vicki Osman" userId="2f9a8ef2-bb54-4f6b-88b6-e0e92581b3f4" providerId="ADAL" clId="{EFFA4DB3-9DED-4A1A-B370-57B32884DA57}" dt="2020-06-23T19:35:07.180" v="298" actId="115"/>
      <pc:docMkLst>
        <pc:docMk/>
      </pc:docMkLst>
      <pc:sldChg chg="addSp modSp mod">
        <pc:chgData name="Vicki Osman" userId="2f9a8ef2-bb54-4f6b-88b6-e0e92581b3f4" providerId="ADAL" clId="{EFFA4DB3-9DED-4A1A-B370-57B32884DA57}" dt="2020-06-23T19:31:09.614" v="110" actId="1076"/>
        <pc:sldMkLst>
          <pc:docMk/>
          <pc:sldMk cId="246361178" sldId="292"/>
        </pc:sldMkLst>
        <pc:spChg chg="add mod">
          <ac:chgData name="Vicki Osman" userId="2f9a8ef2-bb54-4f6b-88b6-e0e92581b3f4" providerId="ADAL" clId="{EFFA4DB3-9DED-4A1A-B370-57B32884DA57}" dt="2020-06-23T19:30:59.428" v="109" actId="1076"/>
          <ac:spMkLst>
            <pc:docMk/>
            <pc:sldMk cId="246361178" sldId="292"/>
            <ac:spMk id="2" creationId="{7966D475-AF9C-4577-9C5D-20705B7668D3}"/>
          </ac:spMkLst>
        </pc:spChg>
        <pc:spChg chg="add mod">
          <ac:chgData name="Vicki Osman" userId="2f9a8ef2-bb54-4f6b-88b6-e0e92581b3f4" providerId="ADAL" clId="{EFFA4DB3-9DED-4A1A-B370-57B32884DA57}" dt="2020-06-23T19:29:51.714" v="22" actId="207"/>
          <ac:spMkLst>
            <pc:docMk/>
            <pc:sldMk cId="246361178" sldId="292"/>
            <ac:spMk id="12" creationId="{FD2944CF-5FA0-479B-9E03-CC2209BB1248}"/>
          </ac:spMkLst>
        </pc:spChg>
        <pc:graphicFrameChg chg="mod">
          <ac:chgData name="Vicki Osman" userId="2f9a8ef2-bb54-4f6b-88b6-e0e92581b3f4" providerId="ADAL" clId="{EFFA4DB3-9DED-4A1A-B370-57B32884DA57}" dt="2020-06-23T19:31:09.614" v="110" actId="1076"/>
          <ac:graphicFrameMkLst>
            <pc:docMk/>
            <pc:sldMk cId="246361178" sldId="292"/>
            <ac:graphicFrameMk id="26" creationId="{3564C7FC-AFD0-4289-B2CF-2B2ED4917780}"/>
          </ac:graphicFrameMkLst>
        </pc:graphicFrameChg>
        <pc:picChg chg="mod">
          <ac:chgData name="Vicki Osman" userId="2f9a8ef2-bb54-4f6b-88b6-e0e92581b3f4" providerId="ADAL" clId="{EFFA4DB3-9DED-4A1A-B370-57B32884DA57}" dt="2020-06-23T19:29:05.086" v="17" actId="1076"/>
          <ac:picMkLst>
            <pc:docMk/>
            <pc:sldMk cId="246361178" sldId="292"/>
            <ac:picMk id="3" creationId="{1E448D4D-C6A4-4E30-B62C-ABD114D796D8}"/>
          </ac:picMkLst>
        </pc:picChg>
        <pc:picChg chg="mod">
          <ac:chgData name="Vicki Osman" userId="2f9a8ef2-bb54-4f6b-88b6-e0e92581b3f4" providerId="ADAL" clId="{EFFA4DB3-9DED-4A1A-B370-57B32884DA57}" dt="2020-06-23T19:29:01.944" v="16" actId="1076"/>
          <ac:picMkLst>
            <pc:docMk/>
            <pc:sldMk cId="246361178" sldId="292"/>
            <ac:picMk id="7" creationId="{7F91B717-23DA-4949-8C68-E3B083AB5EEC}"/>
          </ac:picMkLst>
        </pc:picChg>
        <pc:picChg chg="mod">
          <ac:chgData name="Vicki Osman" userId="2f9a8ef2-bb54-4f6b-88b6-e0e92581b3f4" providerId="ADAL" clId="{EFFA4DB3-9DED-4A1A-B370-57B32884DA57}" dt="2020-06-23T19:28:57.743" v="15" actId="1076"/>
          <ac:picMkLst>
            <pc:docMk/>
            <pc:sldMk cId="246361178" sldId="292"/>
            <ac:picMk id="11" creationId="{74C50149-974D-4D2E-B4ED-3CF5F289905E}"/>
          </ac:picMkLst>
        </pc:picChg>
        <pc:picChg chg="mod">
          <ac:chgData name="Vicki Osman" userId="2f9a8ef2-bb54-4f6b-88b6-e0e92581b3f4" providerId="ADAL" clId="{EFFA4DB3-9DED-4A1A-B370-57B32884DA57}" dt="2020-06-23T19:28:53.775" v="14" actId="1076"/>
          <ac:picMkLst>
            <pc:docMk/>
            <pc:sldMk cId="246361178" sldId="292"/>
            <ac:picMk id="13" creationId="{BB0F1C79-DF29-4A3C-8120-471169F23695}"/>
          </ac:picMkLst>
        </pc:picChg>
        <pc:picChg chg="mod">
          <ac:chgData name="Vicki Osman" userId="2f9a8ef2-bb54-4f6b-88b6-e0e92581b3f4" providerId="ADAL" clId="{EFFA4DB3-9DED-4A1A-B370-57B32884DA57}" dt="2020-06-23T19:28:51.845" v="13" actId="1076"/>
          <ac:picMkLst>
            <pc:docMk/>
            <pc:sldMk cId="246361178" sldId="292"/>
            <ac:picMk id="15" creationId="{9ACD6C81-B3D4-4DBE-AD73-C1CA422E6B79}"/>
          </ac:picMkLst>
        </pc:picChg>
        <pc:picChg chg="mod">
          <ac:chgData name="Vicki Osman" userId="2f9a8ef2-bb54-4f6b-88b6-e0e92581b3f4" providerId="ADAL" clId="{EFFA4DB3-9DED-4A1A-B370-57B32884DA57}" dt="2020-06-23T19:28:47.923" v="12" actId="688"/>
          <ac:picMkLst>
            <pc:docMk/>
            <pc:sldMk cId="246361178" sldId="292"/>
            <ac:picMk id="18" creationId="{EA5155BA-2E0D-41B7-AB88-031B871765D2}"/>
          </ac:picMkLst>
        </pc:picChg>
      </pc:sldChg>
      <pc:sldChg chg="modSp mod">
        <pc:chgData name="Vicki Osman" userId="2f9a8ef2-bb54-4f6b-88b6-e0e92581b3f4" providerId="ADAL" clId="{EFFA4DB3-9DED-4A1A-B370-57B32884DA57}" dt="2020-06-23T19:32:07.597" v="189" actId="1076"/>
        <pc:sldMkLst>
          <pc:docMk/>
          <pc:sldMk cId="3366264658" sldId="294"/>
        </pc:sldMkLst>
        <pc:graphicFrameChg chg="mod modGraphic">
          <ac:chgData name="Vicki Osman" userId="2f9a8ef2-bb54-4f6b-88b6-e0e92581b3f4" providerId="ADAL" clId="{EFFA4DB3-9DED-4A1A-B370-57B32884DA57}" dt="2020-06-23T19:32:07.597" v="189" actId="1076"/>
          <ac:graphicFrameMkLst>
            <pc:docMk/>
            <pc:sldMk cId="3366264658" sldId="294"/>
            <ac:graphicFrameMk id="26" creationId="{3564C7FC-AFD0-4289-B2CF-2B2ED4917780}"/>
          </ac:graphicFrameMkLst>
        </pc:graphicFrameChg>
      </pc:sldChg>
      <pc:sldChg chg="modSp mod">
        <pc:chgData name="Vicki Osman" userId="2f9a8ef2-bb54-4f6b-88b6-e0e92581b3f4" providerId="ADAL" clId="{EFFA4DB3-9DED-4A1A-B370-57B32884DA57}" dt="2020-06-23T19:35:07.180" v="298" actId="115"/>
        <pc:sldMkLst>
          <pc:docMk/>
          <pc:sldMk cId="3231550664" sldId="296"/>
        </pc:sldMkLst>
        <pc:graphicFrameChg chg="mod modGraphic">
          <ac:chgData name="Vicki Osman" userId="2f9a8ef2-bb54-4f6b-88b6-e0e92581b3f4" providerId="ADAL" clId="{EFFA4DB3-9DED-4A1A-B370-57B32884DA57}" dt="2020-06-23T19:35:07.180" v="298" actId="115"/>
          <ac:graphicFrameMkLst>
            <pc:docMk/>
            <pc:sldMk cId="3231550664" sldId="296"/>
            <ac:graphicFrameMk id="26" creationId="{3564C7FC-AFD0-4289-B2CF-2B2ED491778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23C55389-19F6-4127-AAE8-B929F3E4B7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2C24294-C2DB-4B86-8B90-F6E941D9D5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A4622-785E-4436-AD8B-C5F2B362D3EA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B5B3F6B-6A6F-4311-A0D1-3282A48840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FA553D-E9CC-4F42-8E72-3B7E928EFD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B0513-B0E4-4E6D-B9D0-522E88FA2B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34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97D2F9-991F-4C66-A375-39CC6BA04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A63E87-6E65-49A0-A6E9-872821D8A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1B49A5-7147-4E15-9D8B-64CE73F71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5E1856-E83F-4692-9DB5-46186747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B212FD-D516-40D3-8A1B-0BDADA0B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64B6DC-65BA-4B3E-B935-FA39427B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79CDA83-4FCA-496A-9B33-B44AA949B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DAAAD3-2914-4369-9CD2-94A96B79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523D23-80B8-4F18-AAC9-A538AB90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4A1EC9-151F-46A7-8B2E-FAC43E15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7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B161F47-4E21-4908-8741-A7B4283E3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7EBB2B3-B848-46EE-8903-AB1EF2354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2E939C-DA8D-4D4B-98BD-D55DE623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ED62B7-87A5-4F09-ADE8-021ED46A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3BF010-64E4-4F34-8A80-452402DAC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423DD1-BD0B-4AD7-84AA-176BD4F96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DB6969-118E-49F5-9B1B-A54A335D2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E27C09-530B-4794-BEC0-BD27A5E1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280F57-6A2C-4745-B2BA-049D8F1AF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5D69DB-C466-49B5-BF07-31A42EAB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2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9CEA2-609A-4D51-8B99-48794A0F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F475B8-CB70-4ADE-B610-98C5D9DCD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6CDC9C-6FF2-4EA3-A793-3CE66422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3BEF88-26CB-4DA2-9C17-4F58BC81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2976E7-58EA-4C05-8D9E-1EC47138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2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300C85-26F2-4519-8741-34B5FC07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46E3EB-45DA-47B7-A0CD-C0CCD6A3A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303D8F-0227-46D3-9BB4-D44B8734B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894349-F7E9-49EC-8E1E-EAE676C9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D84139-E922-4BED-8B34-B1B90940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D865D6-D241-4D06-BE54-042FFE3F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B627A7-88BE-4CE5-AFF1-8823DF241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17EB4BA-76B5-4D56-BD1D-8209BC50E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AD77D06-DA3D-4D4B-B251-6381F3D88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3BFBACE-5736-4DFE-8A43-F1A8DFA99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C63319F-DD6C-47C8-9E66-28FFBC76F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439A7BA-F14F-478A-B9B6-407B36F5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DAB972F-A036-4DD6-8FB4-C279A784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56C19A0-00B8-49C6-8ED7-CC02AD80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6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3BCD4-8B12-410B-AA9B-E30E970B9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86F0EA5-9DDC-43BD-8FBF-5D2AE9EC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EBC514C-0D14-433C-8C68-91B96FD9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0D99537-4BB9-4761-B6CA-AE8364F8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4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215F11F-1FCC-423D-BCE3-E0A00F154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2BA6E64-356A-4F0B-B2F3-9F6EA7357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465C672-AFA8-466D-A45F-C103A4CF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7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0A4ABE-5F6E-4154-A371-7FF3D7AA8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A1121C-BD98-4A76-8A9B-41BDD75D7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10C9A7-C4EE-4FBE-9424-534AF5F5A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D82A86-2F66-4D93-8417-BC5456EE2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990163-3767-4A63-B514-AD04DBFF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F10AEE-BDB1-4E62-B7AE-F7596E9F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8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2CE970-9765-4D5F-A9BC-ADB164700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73E410A-4D8A-454E-A342-7555C7F34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9898E0F-FC9B-4704-84C2-E885AA1B0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B89EF0-C237-4B71-AC11-DABE42D9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C81E96-0059-4317-94B5-FB0C322D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82169D-4845-4504-9E90-2FFEAA70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20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34A6169-F18D-4B59-B340-6EF3A915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9678C1-69A8-44DD-87EC-5FF48D94B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D7303E-6170-4A3D-B73B-26ABFDBA5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61CE7-6069-4B1E-9773-8640762F7961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E85E36-5926-4CA8-BCD7-13B0EF52A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D8A8F8-C6C7-411A-9186-A6A3E8707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CBA8F-2EF7-4DE0-B91E-02A6BAB9D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25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htsa.gov/coronavirus" TargetMode="External"/><Relationship Id="rId13" Type="http://schemas.openxmlformats.org/officeDocument/2006/relationships/hyperlink" Target="https://www.transit.dot.gov/coronavirus" TargetMode="External"/><Relationship Id="rId3" Type="http://schemas.openxmlformats.org/officeDocument/2006/relationships/hyperlink" Target="https://www.cdc.gov/coronavirus/2019-nCoV/index.html" TargetMode="External"/><Relationship Id="rId7" Type="http://schemas.openxmlformats.org/officeDocument/2006/relationships/hyperlink" Target="https://www.fhwa.dot.gov/coronavirus/" TargetMode="External"/><Relationship Id="rId12" Type="http://schemas.openxmlformats.org/officeDocument/2006/relationships/hyperlink" Target="https://www.cisa.gov/coronavirus" TargetMode="External"/><Relationship Id="rId2" Type="http://schemas.openxmlformats.org/officeDocument/2006/relationships/image" Target="../media/image3.png"/><Relationship Id="rId16" Type="http://schemas.openxmlformats.org/officeDocument/2006/relationships/hyperlink" Target="https://www.nih.gov/coronavir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mcsa.dot.gov/COVID-19" TargetMode="External"/><Relationship Id="rId11" Type="http://schemas.openxmlformats.org/officeDocument/2006/relationships/hyperlink" Target="https://www.dol.gov/coronavirus" TargetMode="External"/><Relationship Id="rId5" Type="http://schemas.openxmlformats.org/officeDocument/2006/relationships/hyperlink" Target="https://www.transportation.gov/coronavirus" TargetMode="External"/><Relationship Id="rId15" Type="http://schemas.openxmlformats.org/officeDocument/2006/relationships/hyperlink" Target="https://www.who.int/emergencies/diseases/novel-coronavirus-2019" TargetMode="External"/><Relationship Id="rId10" Type="http://schemas.openxmlformats.org/officeDocument/2006/relationships/hyperlink" Target="https://www.osha.gov/SLTC/covid-19/" TargetMode="External"/><Relationship Id="rId4" Type="http://schemas.openxmlformats.org/officeDocument/2006/relationships/hyperlink" Target="https://www.cdc.gov/coronavirus/2019-ncov/community/organizations/bus-transit-operator.html" TargetMode="External"/><Relationship Id="rId9" Type="http://schemas.openxmlformats.org/officeDocument/2006/relationships/hyperlink" Target="https://www.fema.gov/media-library/assets/documents/188203" TargetMode="External"/><Relationship Id="rId14" Type="http://schemas.openxmlformats.org/officeDocument/2006/relationships/hyperlink" Target="https://www.epa.gov/pesticide-registration/list-n-disinfectants-use-against-sars-cov-2-covid-1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5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3F01A8-BF6B-4F00-A921-B3F18B558ED5}"/>
              </a:ext>
            </a:extLst>
          </p:cNvPr>
          <p:cNvSpPr txBox="1"/>
          <p:nvPr/>
        </p:nvSpPr>
        <p:spPr>
          <a:xfrm>
            <a:off x="901256" y="1563043"/>
            <a:ext cx="10111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2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WAY FORWARD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51674D6-64DE-4BE3-B1D5-DD764CD89079}"/>
              </a:ext>
            </a:extLst>
          </p:cNvPr>
          <p:cNvSpPr txBox="1"/>
          <p:nvPr/>
        </p:nvSpPr>
        <p:spPr>
          <a:xfrm>
            <a:off x="1040295" y="2613907"/>
            <a:ext cx="10111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B5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ABA’s Resources for Recovery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24E46479-4384-4A82-ABD7-E6404D629724}"/>
              </a:ext>
            </a:extLst>
          </p:cNvPr>
          <p:cNvCxnSpPr>
            <a:cxnSpLocks/>
          </p:cNvCxnSpPr>
          <p:nvPr/>
        </p:nvCxnSpPr>
        <p:spPr>
          <a:xfrm>
            <a:off x="1089946" y="2581352"/>
            <a:ext cx="7378193" cy="0"/>
          </a:xfrm>
          <a:prstGeom prst="line">
            <a:avLst/>
          </a:prstGeom>
          <a:ln w="57150">
            <a:solidFill>
              <a:srgbClr val="002B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E149F23-0037-47B2-8D82-506443275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895" y="1430476"/>
            <a:ext cx="2159733" cy="215973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12EACF6-821B-4478-AF38-9783DE14BD98}"/>
              </a:ext>
            </a:extLst>
          </p:cNvPr>
          <p:cNvSpPr/>
          <p:nvPr/>
        </p:nvSpPr>
        <p:spPr>
          <a:xfrm>
            <a:off x="1089947" y="3643866"/>
            <a:ext cx="9783681" cy="1015663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5AD23BF-2832-4FF9-AC87-88CA588DF852}"/>
              </a:ext>
            </a:extLst>
          </p:cNvPr>
          <p:cNvSpPr txBox="1"/>
          <p:nvPr/>
        </p:nvSpPr>
        <p:spPr>
          <a:xfrm>
            <a:off x="1089946" y="3645114"/>
            <a:ext cx="9734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dirty="0">
                <a:solidFill>
                  <a:schemeClr val="bg1"/>
                </a:solidFill>
              </a:rPr>
              <a:t>Post-Pandemic Cleanliness and Safety Protocols Taskforce Findings</a:t>
            </a:r>
          </a:p>
        </p:txBody>
      </p:sp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xmlns="" id="{75FE00BE-DF41-449C-844F-FD25233991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302" y="5139589"/>
            <a:ext cx="2063326" cy="92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8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-467180" y="278777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CUSTOMER CARE | PRE-TRIP COMMUNICATIONS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88884"/>
              </p:ext>
            </p:extLst>
          </p:nvPr>
        </p:nvGraphicFramePr>
        <p:xfrm>
          <a:off x="754976" y="1426111"/>
          <a:ext cx="1068204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755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08293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149572">
                <a:tc>
                  <a:txBody>
                    <a:bodyPr/>
                    <a:lstStyle/>
                    <a:p>
                      <a:endParaRPr lang="en-US" sz="54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CLEANING PROTOCOLS FOR COACHES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EMPLOYEE PROTOCOLS</a:t>
                      </a:r>
                    </a:p>
                    <a:p>
                      <a:pPr rtl="0"/>
                      <a:endParaRPr lang="en-US" sz="3600" b="1" i="0" u="none" strike="noStrike" kern="1200" baseline="30000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ENCOURAGE CUSTOMERS TO BRING OWN SANITIZERS, WIPES AND MASKS, EVEN WHEN AVAILABLE ON COACHES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SIGNAGE SHOULD TELL WHEN COACH IS CLEANED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  <a:tr h="573421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EXPLAIN PROTOCOLS FOR MOTORCOACH OPERATOR AND/OR TOUR OPERATOR IF SOMEONE ON THE TRIP BECOMES ILL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23703915"/>
                  </a:ext>
                </a:extLst>
              </a:tr>
            </a:tbl>
          </a:graphicData>
        </a:graphic>
      </p:graphicFrame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AF45D850-7DD4-456C-A806-48BADC5367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70" y="1426111"/>
            <a:ext cx="895719" cy="895719"/>
          </a:xfrm>
          <a:prstGeom prst="rect">
            <a:avLst/>
          </a:prstGeom>
        </p:spPr>
      </p:pic>
      <p:pic>
        <p:nvPicPr>
          <p:cNvPr id="10" name="Picture 9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3490DC22-875D-4291-8859-2370D65CB0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355" y="2370023"/>
            <a:ext cx="698747" cy="698747"/>
          </a:xfrm>
          <a:prstGeom prst="rect">
            <a:avLst/>
          </a:prstGeom>
        </p:spPr>
      </p:pic>
      <p:pic>
        <p:nvPicPr>
          <p:cNvPr id="14" name="Picture 13" descr="A picture containing bird, food, flower&#10;&#10;Description automatically generated">
            <a:extLst>
              <a:ext uri="{FF2B5EF4-FFF2-40B4-BE49-F238E27FC236}">
                <a16:creationId xmlns:a16="http://schemas.microsoft.com/office/drawing/2014/main" xmlns="" id="{61DEAA9A-666E-4162-B790-D10D82957B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54" y="3144970"/>
            <a:ext cx="1205948" cy="1205948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AB499BBC-3B76-4EEF-9D3F-DE1DEC7F8EF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355" y="4383147"/>
            <a:ext cx="790911" cy="790911"/>
          </a:xfrm>
          <a:prstGeom prst="rect">
            <a:avLst/>
          </a:prstGeom>
        </p:spPr>
      </p:pic>
      <p:pic>
        <p:nvPicPr>
          <p:cNvPr id="22" name="Picture 21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xmlns="" id="{4D7F4631-6C26-4F77-A402-6F8CAD9554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972" y="5270557"/>
            <a:ext cx="998730" cy="9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8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CUSTOMER CARE | ON THE BUS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8435"/>
              </p:ext>
            </p:extLst>
          </p:nvPr>
        </p:nvGraphicFramePr>
        <p:xfrm>
          <a:off x="754976" y="1546274"/>
          <a:ext cx="10682048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755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08293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BOARDING PROCEDURES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PASSENGERS SHOULD LOAD OWN LUGGAGE OR DRIVER SHOULDWEAR GLOVES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BOARDING PROCEDURES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FILL THE SEATS FROM BACK TO FRONT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BOARD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HAVE HAND SANITIZERS/WIPES AVAILABLE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BOARD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REGULARLY DISINFECT VISIBLE TOUCHPOINTS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  <a:tr h="573421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BOARD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INSTITUTE ASSIGNED SEATING PROCEDURES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23703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3600" b="1" i="0" u="none" strike="noStrike" kern="1200" baseline="30000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513515"/>
                  </a:ext>
                </a:extLst>
              </a:tr>
            </a:tbl>
          </a:graphicData>
        </a:graphic>
      </p:graphicFrame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6D1B9FFA-80A1-46AE-B66F-1343BC2D70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670" y="1470483"/>
            <a:ext cx="662304" cy="66230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ADCDFE4-39F2-4B8E-9F49-DFC01E171C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51" y="3585821"/>
            <a:ext cx="662304" cy="662304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AEDE175F-B7D5-4D4D-B6C5-DADCD7A95C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152" y="4467507"/>
            <a:ext cx="740160" cy="740160"/>
          </a:xfrm>
          <a:prstGeom prst="rect">
            <a:avLst/>
          </a:prstGeom>
        </p:spPr>
      </p:pic>
      <p:pic>
        <p:nvPicPr>
          <p:cNvPr id="20" name="Picture 19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680B1A48-5A03-442A-B81A-4D450907F4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91" y="5403165"/>
            <a:ext cx="874338" cy="874338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2A3EBF50-3521-4CBC-AF86-CA86A47A4A0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160" y="2702762"/>
            <a:ext cx="768152" cy="7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3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3936"/>
              </p:ext>
            </p:extLst>
          </p:nvPr>
        </p:nvGraphicFramePr>
        <p:xfrm>
          <a:off x="754976" y="1626091"/>
          <a:ext cx="1068204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349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97699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AMEND CUSTOMER CONTRACTS TO INCLUDE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LANGUAGE ABOUT COVID-19 AND ILLNESS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DECIDE WHAT TYPE OF PRE-TRIP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SCREENINGS YOU WILL PERFORM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DRIVER SHOULD KNOW THE LOCATION OF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SERVICE STOPS &amp; WHAT TYPES OF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CLEANING PROGRAMS THEY OFFER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DRIVER MUST BE TRAINED IN THE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CLEANING &amp; DISINFECTING METHODS IN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COMPANY’S PROTOCOL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REMOTE TRAVEL INCIDENTS|PRE-TRIP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6D5F8915-E57D-4B6D-A05C-295E8DD54E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583" y="1736033"/>
            <a:ext cx="1004745" cy="1004745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xmlns="" id="{B6AE4DA6-69E0-409C-8FC3-1D19A4C58D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583" y="2926627"/>
            <a:ext cx="1004745" cy="1004745"/>
          </a:xfrm>
          <a:prstGeom prst="rect">
            <a:avLst/>
          </a:prstGeom>
        </p:spPr>
      </p:pic>
      <p:pic>
        <p:nvPicPr>
          <p:cNvPr id="14" name="Picture 13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791D9A43-030A-4825-8425-09A48CC38B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331" y="4077785"/>
            <a:ext cx="1123415" cy="1123415"/>
          </a:xfrm>
          <a:prstGeom prst="rect">
            <a:avLst/>
          </a:prstGeom>
        </p:spPr>
      </p:pic>
      <p:pic>
        <p:nvPicPr>
          <p:cNvPr id="17" name="Picture 16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ECF0292C-6546-4830-97DF-B5B9B5B183C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247" y="5236365"/>
            <a:ext cx="1123415" cy="112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1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003038"/>
              </p:ext>
            </p:extLst>
          </p:nvPr>
        </p:nvGraphicFramePr>
        <p:xfrm>
          <a:off x="754976" y="1461180"/>
          <a:ext cx="1068204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349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97699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REMOVE PASSENGER FROM GROUP TO ISOLATE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NEED TO TRACE WHO THEY HAVE BEEN NEAR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PASSENGER WILL HAVE TO DEPART THE TOUR AT THEIR OWN EXPENSE AND USE THEIR INSURANCE TO TAKE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CARE OF THEMSELVES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INFORM OTHER PASSENGERS AND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QUARANTINE GROUP IF IT LOOKS WIDESPREAD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REMOTE TRAVEL INCIDENTS|ILLNESS ON THE TRIP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2D9EC587-87A6-412E-9107-96F117A142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09" y="1548389"/>
            <a:ext cx="1059868" cy="1059868"/>
          </a:xfrm>
          <a:prstGeom prst="rect">
            <a:avLst/>
          </a:prstGeom>
        </p:spPr>
      </p:pic>
      <p:pic>
        <p:nvPicPr>
          <p:cNvPr id="11" name="Picture 10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xmlns="" id="{76D9C9B3-3CD7-490A-8929-3C43C832D6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732" y="2779580"/>
            <a:ext cx="958821" cy="958821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xmlns="" id="{9ACCDAFE-7866-4916-A00A-BA6D3BCD8B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167" y="3990160"/>
            <a:ext cx="1169950" cy="1169950"/>
          </a:xfrm>
          <a:prstGeom prst="rect">
            <a:avLst/>
          </a:prstGeom>
        </p:spPr>
      </p:pic>
      <p:pic>
        <p:nvPicPr>
          <p:cNvPr id="16" name="Picture 15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E7D6B5BC-5E69-4D8D-BFA7-44D07DD41C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476" y="5309611"/>
            <a:ext cx="1356323" cy="135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22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EMERGENCY EVACUATIONS | CONSIDERATIONS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93C9183-E22F-42C9-93CB-5983D46E027A}"/>
              </a:ext>
            </a:extLst>
          </p:cNvPr>
          <p:cNvSpPr/>
          <p:nvPr/>
        </p:nvSpPr>
        <p:spPr>
          <a:xfrm>
            <a:off x="9210261" y="1789043"/>
            <a:ext cx="2690191" cy="2668885"/>
          </a:xfrm>
          <a:prstGeom prst="ellipse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9537D82-0A78-432E-BEE9-4E22C01CB552}"/>
              </a:ext>
            </a:extLst>
          </p:cNvPr>
          <p:cNvSpPr/>
          <p:nvPr/>
        </p:nvSpPr>
        <p:spPr>
          <a:xfrm>
            <a:off x="424070" y="2195770"/>
            <a:ext cx="87861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What vehicles do you have available to supply?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If social distancing is mandatory, do you have enough </a:t>
            </a:r>
            <a:b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drivers to accommodate additional vehicles needed?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What exemptions have been allotted the industry during </a:t>
            </a:r>
            <a:b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this time? Know your HOS rules before committing drivers and personnel.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How will you keep your drivers safe? Provide safety kits.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Should you install a driver shield to protect your driver during this time?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How will you conduct wellness check-ins with your drivers?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If your driver becomes ill during evacuations, can you supply a relief driver immediately?</a:t>
            </a:r>
          </a:p>
          <a:p>
            <a:endParaRPr lang="en-US" sz="3200" dirty="0">
              <a:latin typeface="Century Gothic" panose="020B0502020202020204" pitchFamily="34" charset="0"/>
            </a:endParaRPr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3C6B42A5-BBDB-4711-BC4B-4CE52A8D2F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224" y="2195770"/>
            <a:ext cx="1719165" cy="171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92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374492"/>
            <a:ext cx="11180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EMERGENCY EVACUATIONS | FEMA &amp; PARTNER QUESTIONS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93C9183-E22F-42C9-93CB-5983D46E027A}"/>
              </a:ext>
            </a:extLst>
          </p:cNvPr>
          <p:cNvSpPr/>
          <p:nvPr/>
        </p:nvSpPr>
        <p:spPr>
          <a:xfrm>
            <a:off x="9210261" y="1789043"/>
            <a:ext cx="2690191" cy="2668885"/>
          </a:xfrm>
          <a:prstGeom prst="ellipse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9537D82-0A78-432E-BEE9-4E22C01CB552}"/>
              </a:ext>
            </a:extLst>
          </p:cNvPr>
          <p:cNvSpPr/>
          <p:nvPr/>
        </p:nvSpPr>
        <p:spPr>
          <a:xfrm>
            <a:off x="732434" y="1789043"/>
            <a:ext cx="8786191" cy="485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Who will supply PPE for evacuees?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How will drivers be protected health-wise?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Will there be a cleaning station during evacuation runs? </a:t>
            </a:r>
            <a:b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Who is in charge of cleaning the bus?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Who will communicate rules with passengers?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What is the guidance on evacuating nursing homes vs general population?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What has the industry been exempted from during emergency evacuations?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Will partner have a wellness center to check driver wellness?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Will drivers need to fill out checklists on health before driving?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What accommodations will be provided to drivers? i.e., will drivers have to sleep on the bus? Hotel? Encampment?</a:t>
            </a:r>
          </a:p>
          <a:p>
            <a:endParaRPr lang="en-US" sz="3200" dirty="0">
              <a:solidFill>
                <a:srgbClr val="002B5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7F26760-9227-4E2D-9891-8EF85EB398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90" y="2356668"/>
            <a:ext cx="1533634" cy="153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3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COMMUNICATING WITH PUBLIC &amp; PARTNERS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AFF6CC8-0D08-4E61-A838-F46FD43406BB}"/>
              </a:ext>
            </a:extLst>
          </p:cNvPr>
          <p:cNvSpPr/>
          <p:nvPr/>
        </p:nvSpPr>
        <p:spPr>
          <a:xfrm>
            <a:off x="675861" y="1626091"/>
            <a:ext cx="991794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WE ARE READY FOR YOU AND YOUR FAMILY TO </a:t>
            </a:r>
            <a:b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TRAVEL AGAIN – WE CAN TAKE YOU ANYWHERE </a:t>
            </a:r>
            <a:b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YOU WANT TO GO!</a:t>
            </a:r>
          </a:p>
          <a:p>
            <a:endParaRPr lang="en-US" sz="3600" b="1" baseline="30000" dirty="0">
              <a:solidFill>
                <a:srgbClr val="002B5C"/>
              </a:solidFill>
              <a:latin typeface="Century Gothic" panose="020B0502020202020204" pitchFamily="34" charset="0"/>
            </a:endParaRPr>
          </a:p>
          <a:p>
            <a: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MOTORCOACHES ARE THE SAFEST AND CLEANEST </a:t>
            </a:r>
            <a:b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(INSIDE THE COACH AND THE ENVIRONMENT) MODE OF </a:t>
            </a:r>
            <a:b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</a:br>
            <a:r>
              <a:rPr lang="en-US" sz="3600" b="1" baseline="30000" dirty="0">
                <a:solidFill>
                  <a:srgbClr val="002B5C"/>
                </a:solidFill>
                <a:latin typeface="Century Gothic" panose="020B0502020202020204" pitchFamily="34" charset="0"/>
              </a:rPr>
              <a:t>TRANSPORTATION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2CACFFF-6297-4EE4-A75C-C5D2A2F6FD6F}"/>
              </a:ext>
            </a:extLst>
          </p:cNvPr>
          <p:cNvSpPr/>
          <p:nvPr/>
        </p:nvSpPr>
        <p:spPr>
          <a:xfrm>
            <a:off x="1598194" y="4457928"/>
            <a:ext cx="991794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  <a:t>WE REGULARLY DISINFECT AND CLEAN BETWEEN </a:t>
            </a:r>
            <a:b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</a:br>
            <a: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  <a:t>ROUTES AND DURING LONG TRIPS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  <a:t>OUR MOTORCOACHES FILTER FRESH AIR THROUGHOUT YOUR RIDE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  <a:t>OUR DRIVERS ARE TRAINED TO BE SAFE AND HEALTHY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  <a:t>WE HAVE PROTOCOLS IN PLACE TO SAFELY DISTANCE PASSENGERS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baseline="30000" dirty="0">
                <a:solidFill>
                  <a:srgbClr val="002B5C"/>
                </a:solidFill>
                <a:latin typeface="Arial" panose="020B0604020202020204" pitchFamily="34" charset="0"/>
              </a:rPr>
              <a:t>WE HAVE PROTOCOLS IN PLACE IN CASE ILLNESS HAPPENS ON A TRIP</a:t>
            </a:r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93C9183-E22F-42C9-93CB-5983D46E027A}"/>
              </a:ext>
            </a:extLst>
          </p:cNvPr>
          <p:cNvSpPr/>
          <p:nvPr/>
        </p:nvSpPr>
        <p:spPr>
          <a:xfrm>
            <a:off x="9210261" y="1789043"/>
            <a:ext cx="2690191" cy="2668885"/>
          </a:xfrm>
          <a:prstGeom prst="ellipse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15D4B0B-60A5-4DF1-BB0E-E5173CD46F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055" y="2275591"/>
            <a:ext cx="1665503" cy="166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72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MARKETING YOUR MESSAGES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9696"/>
              </p:ext>
            </p:extLst>
          </p:nvPr>
        </p:nvGraphicFramePr>
        <p:xfrm>
          <a:off x="847741" y="1426111"/>
          <a:ext cx="1068204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755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08293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FACTSHEETS ABOUT CLEANING AND PROTOCOLS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STICKERS ON BUSES STATING THE BUS HAS BEEN CLEANED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PRESS RELEASES ANNOUNCING YOU ARE OPEN FOR BUSINESS &amp; HAVE ADDED ENHANCED SAFETY AND CLEANING PROTOCOLS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DEDICATED SECTION ON YOUR WEBSITE HIGHLIGHTING YOUR PROCEDURES &amp; PROTOCOLS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  <a:tr h="573421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SOCIAL MEDIA POSTS/GRAPHICS PROMOTING YOUR CLEAN BUSES AND HOW YOU CLEAN THEM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23703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rgbClr val="002B5C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THIS IS A TIME TO BE CREATIVE AND OPEN WITH YOUR CUSTOMERS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513515"/>
                  </a:ext>
                </a:extLst>
              </a:tr>
            </a:tbl>
          </a:graphicData>
        </a:graphic>
      </p:graphicFrame>
      <p:pic>
        <p:nvPicPr>
          <p:cNvPr id="14" name="Picture 1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F7F4FB31-495E-4949-BFD9-451A77DA28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58" y="1426111"/>
            <a:ext cx="650861" cy="650861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75971452-B49B-494C-A772-C977D5CB21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194" y="2076972"/>
            <a:ext cx="507388" cy="507388"/>
          </a:xfrm>
          <a:prstGeom prst="rect">
            <a:avLst/>
          </a:prstGeom>
        </p:spPr>
      </p:pic>
      <p:pic>
        <p:nvPicPr>
          <p:cNvPr id="20" name="Picture 19" descr="A picture containing drawing, table&#10;&#10;Description automatically generated">
            <a:extLst>
              <a:ext uri="{FF2B5EF4-FFF2-40B4-BE49-F238E27FC236}">
                <a16:creationId xmlns:a16="http://schemas.microsoft.com/office/drawing/2014/main" xmlns="" id="{796D64FC-F454-4381-A506-7A07D39E23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56" y="2727833"/>
            <a:ext cx="950187" cy="950187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72A3AF38-018D-45CD-A7D8-76B55F73F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58" y="3831922"/>
            <a:ext cx="713675" cy="713675"/>
          </a:xfrm>
          <a:prstGeom prst="rect">
            <a:avLst/>
          </a:prstGeom>
        </p:spPr>
      </p:pic>
      <p:pic>
        <p:nvPicPr>
          <p:cNvPr id="27" name="Picture 26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xmlns="" id="{4330B618-5B39-4F5C-8F52-6FA0512675B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353" y="4621797"/>
            <a:ext cx="755069" cy="755069"/>
          </a:xfrm>
          <a:prstGeom prst="rect">
            <a:avLst/>
          </a:prstGeom>
        </p:spPr>
      </p:pic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xmlns="" id="{D8A1A60F-BAF7-4C12-83E7-0E211FB590A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58" y="5489374"/>
            <a:ext cx="713675" cy="71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87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414130" y="174438"/>
            <a:ext cx="9734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ADDITIONAL RESOURCES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253" y="-77705"/>
            <a:ext cx="1427617" cy="1427617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8A4B4A6D-2582-486F-AEAB-779273F63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613853"/>
              </p:ext>
            </p:extLst>
          </p:nvPr>
        </p:nvGraphicFramePr>
        <p:xfrm>
          <a:off x="414131" y="1524350"/>
          <a:ext cx="11459818" cy="4774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2805">
                  <a:extLst>
                    <a:ext uri="{9D8B030D-6E8A-4147-A177-3AD203B41FA5}">
                      <a16:colId xmlns:a16="http://schemas.microsoft.com/office/drawing/2014/main" xmlns="" val="3116750380"/>
                    </a:ext>
                  </a:extLst>
                </a:gridCol>
                <a:gridCol w="6537013">
                  <a:extLst>
                    <a:ext uri="{9D8B030D-6E8A-4147-A177-3AD203B41FA5}">
                      <a16:colId xmlns:a16="http://schemas.microsoft.com/office/drawing/2014/main" xmlns="" val="986023754"/>
                    </a:ext>
                  </a:extLst>
                </a:gridCol>
              </a:tblGrid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CDC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https://www.cdc.gov/coronavirus/2019-nCoV/index.html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9751076"/>
                  </a:ext>
                </a:extLst>
              </a:tr>
              <a:tr h="3673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CDC Transit Driver Guidance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https://www.cdc.gov/coronavirus/2019-ncov/community/organizations/bus-transit-operator.html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0107735"/>
                  </a:ext>
                </a:extLst>
              </a:tr>
              <a:tr h="1760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Department of Transportation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https://www.transportation.gov/coronavirus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1705154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Federal Motor Carrier Safety Administration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https://www.fmcsa.dot.gov/COVID-19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38120676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Federal Highway Administration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https://www.fhwa.dot.gov/coronavirus/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0828332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National Highway Traffic Safety Administration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https://www.nhtsa.gov/coronavirus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4894488"/>
                  </a:ext>
                </a:extLst>
              </a:tr>
              <a:tr h="3575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Federal Emergency Management Administration Hurricane Guidance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https://www.fema.gov/media-library/assets/documents/188203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3759195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Occupation Safety and Health Administration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https://www.osha.gov/SLTC/covid-19/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783443"/>
                  </a:ext>
                </a:extLst>
              </a:tr>
              <a:tr h="1760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Department of Labor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https://www.dol.gov/coronavirus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5492239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Cybersecurity &amp; Infrastructure Security Agency Guidance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https://www.cisa.gov/coronavirus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32044672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Federal Transit Agency Guidance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https://www.transit.dot.gov/coronavirus</a:t>
                      </a: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   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62911444"/>
                  </a:ext>
                </a:extLst>
              </a:tr>
              <a:tr h="3673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Environmental Protection Agency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https://www.epa.gov/pesticide-registration/list-n-disinfectants-use-against-sars-cov-2-covid-19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14935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World Health Organization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https://www.who.int/emergencies/diseases/novel-coronavirus-2019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6880722"/>
                  </a:ext>
                </a:extLst>
              </a:tr>
              <a:tr h="1760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National Institutes of Health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https://www.nih.gov/coronavirus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5252684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National Institute of Allergy and Infectious Diseases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https://www.niaid.nih.gov/diseases-conditions/coronaviruses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42073081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National Park Service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https://www.nps.gov/aboutus/news/public-health-update.htm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2988718"/>
                  </a:ext>
                </a:extLst>
              </a:tr>
              <a:tr h="3673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Council of State Governments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https://web.csg.org/covid19/state-covid-19-websites-and-related-resources/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4693725"/>
                  </a:ext>
                </a:extLst>
              </a:tr>
              <a:tr h="3673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Health Canada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B5C"/>
                          </a:solidFill>
                          <a:effectLst/>
                          <a:latin typeface="Century Gothic" panose="020B0502020202020204" pitchFamily="34" charset="0"/>
                        </a:rPr>
                        <a:t>https://www.canada.ca/en/public-health/services/diseases/coronavirus-disease-covid-19.html</a:t>
                      </a:r>
                      <a:endParaRPr lang="en-US" sz="1200" b="1" dirty="0">
                        <a:solidFill>
                          <a:srgbClr val="002B5C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48" marR="43448" marT="0" marB="0">
                    <a:lnL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19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7330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414130" y="174438"/>
            <a:ext cx="9734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TASKFORCE BACKGROUND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253" y="-77705"/>
            <a:ext cx="1427617" cy="14276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A997A0F-5BCD-4CD5-8CAD-FC76A156263C}"/>
              </a:ext>
            </a:extLst>
          </p:cNvPr>
          <p:cNvSpPr/>
          <p:nvPr/>
        </p:nvSpPr>
        <p:spPr>
          <a:xfrm>
            <a:off x="191069" y="2403447"/>
            <a:ext cx="5904931" cy="5767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u="sng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Co-Chairmen</a:t>
            </a: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Don DeVivo, DATTCO, Inc.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Terry Fischer, Transportation Charter Service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endParaRPr lang="en-US" sz="2000" dirty="0">
              <a:solidFill>
                <a:srgbClr val="002B5C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Doug Anderson, Anderson Coach &amp; Travel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Ben Blunt, Concord Coach Lines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Dave Bolen, Academy Bus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Pete Borowsky, Starr Bus Charters &amp; Tours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Stephanie Brooks, Globus Family of Brands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Luke </a:t>
            </a:r>
            <a:r>
              <a:rPr lang="en-US" sz="2000" dirty="0" err="1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Busskohl</a:t>
            </a: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, Arrow Stage Lines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Roman Cornell, ABC Companies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Patrick Dean, Dean Trailways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endParaRPr lang="en-US" sz="2000" dirty="0">
              <a:solidFill>
                <a:srgbClr val="002B5C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708A07F-3EB7-43ED-A633-827EEA6E4F8E}"/>
              </a:ext>
            </a:extLst>
          </p:cNvPr>
          <p:cNvSpPr/>
          <p:nvPr/>
        </p:nvSpPr>
        <p:spPr>
          <a:xfrm>
            <a:off x="6829122" y="2403447"/>
            <a:ext cx="53628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Brent Danielson, MCI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Jeff Gagne, Prevost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Jeff Goldwasser, Amaya Astron Seating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Louis Hotard, ABC Companies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Tom JeBran, Trans-Bridge Lines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Pam Martinez, DATTCO, Inc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Mike </a:t>
            </a:r>
            <a:r>
              <a:rPr lang="en-US" sz="2000" dirty="0" err="1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McDonal</a:t>
            </a: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, Saucon Technologies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John Meier, Badger Bus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Eddie Serrano, Empire Coach Line 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Jeff Shanker, Black Tie Transportation and Bus Charters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Al Smith, Greyhound </a:t>
            </a:r>
          </a:p>
          <a:p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Buddy Young, Capitol Bus Lines, Inc. </a:t>
            </a:r>
          </a:p>
          <a:p>
            <a: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  <a:br>
              <a:rPr lang="en-US" sz="2000" dirty="0">
                <a:solidFill>
                  <a:srgbClr val="002B5C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endParaRPr lang="en-US" sz="2000" dirty="0">
              <a:solidFill>
                <a:srgbClr val="002B5C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76F1F4A-A9EC-4C05-ADD1-6EE2C2D05C09}"/>
              </a:ext>
            </a:extLst>
          </p:cNvPr>
          <p:cNvSpPr/>
          <p:nvPr/>
        </p:nvSpPr>
        <p:spPr>
          <a:xfrm>
            <a:off x="191069" y="1526745"/>
            <a:ext cx="11809862" cy="72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002B5C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 thanks the following members for their guidance and recommendations, which shaped the way forward for the industry to be successful in a post-pandemic world. </a:t>
            </a:r>
          </a:p>
        </p:txBody>
      </p:sp>
    </p:spTree>
    <p:extLst>
      <p:ext uri="{BB962C8B-B14F-4D97-AF65-F5344CB8AC3E}">
        <p14:creationId xmlns:p14="http://schemas.microsoft.com/office/powerpoint/2010/main" val="196570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3104321" y="174438"/>
            <a:ext cx="9734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REPORT AREAS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253" y="-77705"/>
            <a:ext cx="1427617" cy="1427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5608F7E-7152-4566-8BEB-0CF3654A410B}"/>
              </a:ext>
            </a:extLst>
          </p:cNvPr>
          <p:cNvSpPr/>
          <p:nvPr/>
        </p:nvSpPr>
        <p:spPr>
          <a:xfrm>
            <a:off x="516835" y="1923725"/>
            <a:ext cx="114995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2B5C"/>
                </a:solidFill>
                <a:latin typeface="Century Gothic" panose="020B0502020202020204" pitchFamily="34" charset="0"/>
              </a:rPr>
              <a:t>Employee Care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2B5C"/>
                </a:solidFill>
                <a:latin typeface="Century Gothic" panose="020B0502020202020204" pitchFamily="34" charset="0"/>
              </a:rPr>
              <a:t>Bus Maintenance &amp; Cleaning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2B5C"/>
                </a:solidFill>
                <a:latin typeface="Century Gothic" panose="020B0502020202020204" pitchFamily="34" charset="0"/>
              </a:rPr>
              <a:t>Customer Care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2B5C"/>
                </a:solidFill>
                <a:latin typeface="Century Gothic" panose="020B0502020202020204" pitchFamily="34" charset="0"/>
              </a:rPr>
              <a:t>Remote Travel Incidents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2B5C"/>
                </a:solidFill>
                <a:latin typeface="Century Gothic" panose="020B0502020202020204" pitchFamily="34" charset="0"/>
              </a:rPr>
              <a:t>Emergency Evacuations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2B5C"/>
                </a:solidFill>
                <a:latin typeface="Century Gothic" panose="020B0502020202020204" pitchFamily="34" charset="0"/>
              </a:rPr>
              <a:t>Communicating with the Public &amp; Partners About Clean Buses</a:t>
            </a:r>
          </a:p>
        </p:txBody>
      </p:sp>
    </p:spTree>
    <p:extLst>
      <p:ext uri="{BB962C8B-B14F-4D97-AF65-F5344CB8AC3E}">
        <p14:creationId xmlns:p14="http://schemas.microsoft.com/office/powerpoint/2010/main" val="138665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AED81B4-524D-4719-AC2F-77AC7546B0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389" y="1539044"/>
            <a:ext cx="1080767" cy="1080767"/>
          </a:xfrm>
          <a:prstGeom prst="rect">
            <a:avLst/>
          </a:prstGeom>
        </p:spPr>
      </p:pic>
      <p:pic>
        <p:nvPicPr>
          <p:cNvPr id="17" name="Picture 16" descr="A picture containing bird, food, flower&#10;&#10;Description automatically generated">
            <a:extLst>
              <a:ext uri="{FF2B5EF4-FFF2-40B4-BE49-F238E27FC236}">
                <a16:creationId xmlns:a16="http://schemas.microsoft.com/office/drawing/2014/main" xmlns="" id="{E101284B-76BF-4AB3-939F-0F012AEE8D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67" y="3983896"/>
            <a:ext cx="1080768" cy="1080768"/>
          </a:xfrm>
          <a:prstGeom prst="rect">
            <a:avLst/>
          </a:prstGeom>
        </p:spPr>
      </p:pic>
      <p:pic>
        <p:nvPicPr>
          <p:cNvPr id="19" name="Picture 18" descr="A picture containing screenshot, drawing, clock&#10;&#10;Description automatically generated">
            <a:extLst>
              <a:ext uri="{FF2B5EF4-FFF2-40B4-BE49-F238E27FC236}">
                <a16:creationId xmlns:a16="http://schemas.microsoft.com/office/drawing/2014/main" xmlns="" id="{3918A5BE-392B-48FF-B9CC-10AAAF7000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243" y="5140317"/>
            <a:ext cx="1078730" cy="1078730"/>
          </a:xfrm>
          <a:prstGeom prst="rect">
            <a:avLst/>
          </a:prstGeom>
        </p:spPr>
      </p:pic>
      <p:pic>
        <p:nvPicPr>
          <p:cNvPr id="25" name="Picture 24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xmlns="" id="{7569CD9F-BFDA-4E3E-A750-BD7217726B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243" y="2845323"/>
            <a:ext cx="913061" cy="913061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882600"/>
              </p:ext>
            </p:extLst>
          </p:nvPr>
        </p:nvGraphicFramePr>
        <p:xfrm>
          <a:off x="937147" y="1503774"/>
          <a:ext cx="1068204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357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44691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</a:rPr>
                        <a:t>SOCIAL DISTANCE WITH CO-WORKERS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</a:rPr>
                        <a:t>DON’T CONGREGATE  IN OPEN AREAS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</a:rPr>
                        <a:t>WEAR MASKS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</a:rPr>
                        <a:t>WASH HANDS REGULARLY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EMPLOYEE CARE | IN OFFICE FOR EMPLOYEES</a:t>
            </a:r>
          </a:p>
        </p:txBody>
      </p:sp>
    </p:spTree>
    <p:extLst>
      <p:ext uri="{BB962C8B-B14F-4D97-AF65-F5344CB8AC3E}">
        <p14:creationId xmlns:p14="http://schemas.microsoft.com/office/powerpoint/2010/main" val="304022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0D4289-C465-4762-904A-C5D4C7B969DA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EMPLOYEE CARE | IN OFFICE FOR EMPLOYERS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26608"/>
              </p:ext>
            </p:extLst>
          </p:nvPr>
        </p:nvGraphicFramePr>
        <p:xfrm>
          <a:off x="890908" y="1729462"/>
          <a:ext cx="1068204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755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08293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CONSIDER SURVEYING OR SCREENING  EMPLOYEES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CREATE A PROCEDURE AND CHECKLIST FOR CLEANING STAFF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SHARED WORK SPACES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EMPLOYEES WITH FACEMSKS AND GLOVES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  <a:tr h="573421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HAVE SUPPLIES OF APPLICABLE CLEANING SOLUTIONS EASILY ACCESSIBLE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23703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APPROPRIATE VENTILATION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513515"/>
                  </a:ext>
                </a:extLst>
              </a:tr>
            </a:tbl>
          </a:graphicData>
        </a:graphic>
      </p:graphicFrame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xmlns="" id="{1E448D4D-C6A4-4E30-B62C-ABD114D796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94" y="1637912"/>
            <a:ext cx="816819" cy="816819"/>
          </a:xfrm>
          <a:prstGeom prst="rect">
            <a:avLst/>
          </a:prstGeom>
        </p:spPr>
      </p:pic>
      <p:pic>
        <p:nvPicPr>
          <p:cNvPr id="7" name="Picture 6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7F91B717-23DA-4949-8C68-E3B083AB5E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155" y="2530345"/>
            <a:ext cx="700558" cy="700558"/>
          </a:xfrm>
          <a:prstGeom prst="rect">
            <a:avLst/>
          </a:prstGeom>
        </p:spPr>
      </p:pic>
      <p:pic>
        <p:nvPicPr>
          <p:cNvPr id="11" name="Picture 10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74C50149-974D-4D2E-B4ED-3CF5F28990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155" y="3341135"/>
            <a:ext cx="774196" cy="774196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B0F1C79-DF29-4A3C-8120-471169F236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58" y="4182474"/>
            <a:ext cx="774196" cy="774196"/>
          </a:xfrm>
          <a:prstGeom prst="rect">
            <a:avLst/>
          </a:prstGeom>
        </p:spPr>
      </p:pic>
      <p:pic>
        <p:nvPicPr>
          <p:cNvPr id="15" name="Picture 14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xmlns="" id="{9ACD6C81-B3D4-4DBE-AD73-C1CA422E6B7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58" y="5037749"/>
            <a:ext cx="774197" cy="774197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EA5155BA-2E0D-41B7-AB88-031B871765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58" y="5893025"/>
            <a:ext cx="774197" cy="77419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D2944CF-5FA0-479B-9E03-CC2209BB1248}"/>
              </a:ext>
            </a:extLst>
          </p:cNvPr>
          <p:cNvSpPr/>
          <p:nvPr/>
        </p:nvSpPr>
        <p:spPr>
          <a:xfrm>
            <a:off x="1490471" y="1311059"/>
            <a:ext cx="9211057" cy="282566"/>
          </a:xfrm>
          <a:prstGeom prst="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966D475-AF9C-4577-9C5D-20705B7668D3}"/>
              </a:ext>
            </a:extLst>
          </p:cNvPr>
          <p:cNvSpPr txBox="1"/>
          <p:nvPr/>
        </p:nvSpPr>
        <p:spPr>
          <a:xfrm>
            <a:off x="1870058" y="1267676"/>
            <a:ext cx="872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COMPANIES SHOULD FOLLOW GUIDELINES FOR RE-OPENING FROM THEIR STATE</a:t>
            </a:r>
          </a:p>
        </p:txBody>
      </p:sp>
    </p:spTree>
    <p:extLst>
      <p:ext uri="{BB962C8B-B14F-4D97-AF65-F5344CB8AC3E}">
        <p14:creationId xmlns:p14="http://schemas.microsoft.com/office/powerpoint/2010/main" val="24636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31688"/>
              </p:ext>
            </p:extLst>
          </p:nvPr>
        </p:nvGraphicFramePr>
        <p:xfrm>
          <a:off x="754976" y="1626091"/>
          <a:ext cx="1068204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349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97699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DRIVERS WITH CLEANING MATERIALS AND REQUIRE THEM TO DISINFECT HIGH-TOUCH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AREAS DURING STOPS AND LAYOVERS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ENSURE THE DRIVER HAS ENOUGH FACE MASKS AND GLOVES FOR THE TRIP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PASSENGERS SHOULD LOAD OWN LUGGAGE OR DRIVER SHOULD WEAR GLOVES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MAINTAIN SPACE FROM PASSENGERS WHEN OFF AND ON THE BUS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EMPLOYEE CARE | ON THE BUS FOR DRIVERS</a:t>
            </a:r>
          </a:p>
        </p:txBody>
      </p:sp>
      <p:pic>
        <p:nvPicPr>
          <p:cNvPr id="3" name="Picture 2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xmlns="" id="{0F9B8881-AF4E-4B02-82DE-AE583EF1AC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39" y="1736035"/>
            <a:ext cx="910782" cy="910782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9183E6B0-89E9-49BA-BF79-1E4ACCE268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39" y="2905691"/>
            <a:ext cx="1046617" cy="104661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8A1A4064-B2D1-4A86-BDB6-A318BED0BC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39" y="4066246"/>
            <a:ext cx="1046617" cy="1046617"/>
          </a:xfrm>
          <a:prstGeom prst="rect">
            <a:avLst/>
          </a:prstGeom>
        </p:spPr>
      </p:pic>
      <p:pic>
        <p:nvPicPr>
          <p:cNvPr id="12" name="Picture 11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6A035B5F-A876-48F1-9E7D-B871AD82589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39" y="5260665"/>
            <a:ext cx="1046618" cy="104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0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04340"/>
              </p:ext>
            </p:extLst>
          </p:nvPr>
        </p:nvGraphicFramePr>
        <p:xfrm>
          <a:off x="754976" y="1775791"/>
          <a:ext cx="106820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349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97699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CUSTOMERS SHOULD WEAR MASKS WHILE RIDING THE BUS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LIMIT NUMBER ON BUS TO ADHERE TO STATE REQUIREMENTS OR SPECIFIC GROUP NEEDS AND WHAT THEY ARE COMFORTABLE WITH ON THE COACH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BATHROOMS ARE OPTIONAL USE FOR CHARTERS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BATHROOM USE FOR LINE RUNS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328325"/>
            <a:ext cx="111802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EMPLOYEE CARE | ON THE BUS FOR PASSENGERS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91E89DB7-3317-4A8F-A9E3-9D7926670E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564" y="1775791"/>
            <a:ext cx="1012314" cy="1012314"/>
          </a:xfrm>
          <a:prstGeom prst="rect">
            <a:avLst/>
          </a:prstGeom>
        </p:spPr>
      </p:pic>
      <p:pic>
        <p:nvPicPr>
          <p:cNvPr id="9" name="Picture 8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2EB4C219-665D-4365-AFFE-A1BAFFAD76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564" y="2938007"/>
            <a:ext cx="1046617" cy="1046617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CD75AAD9-F546-4D40-AEAF-57C5D440E1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564" y="4134526"/>
            <a:ext cx="1081911" cy="108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6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207821"/>
              </p:ext>
            </p:extLst>
          </p:nvPr>
        </p:nvGraphicFramePr>
        <p:xfrm>
          <a:off x="754976" y="1626091"/>
          <a:ext cx="1068204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349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97699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JUST CLEANED STICKER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VISIBLE TO THE CUSTOMERS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SHARE CLEANING METHODS WITH CUSTOMERS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INSTALLING SAFETY BARRIERS? MAKE CERTAIN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 DOESN’T IMPACT THE INTEGRITY OF THE BUS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ENSURE ALL CHANGES DO NOT INTERFERE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WITH EXITS, AISLES OR WINDOWS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BUS MAINTENANCE &amp; CLEANING|PRE-TRIP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DB7C55F6-B6AE-440E-A3A7-31D3BD5054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712" y="1720054"/>
            <a:ext cx="1043401" cy="1043401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31650D7-64AB-4C26-BCAA-60BDC3A8EC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96" y="2857418"/>
            <a:ext cx="1122817" cy="1122817"/>
          </a:xfrm>
          <a:prstGeom prst="rect">
            <a:avLst/>
          </a:prstGeom>
        </p:spPr>
      </p:pic>
      <p:pic>
        <p:nvPicPr>
          <p:cNvPr id="13" name="Picture 12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xmlns="" id="{CFA15171-8F24-4B82-8CB7-3A92CD02DC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96" y="4057785"/>
            <a:ext cx="1122817" cy="1122817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556B9A0E-05E6-4585-B857-4F0B3EF837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189" y="5275324"/>
            <a:ext cx="1010924" cy="101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63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AA8242-13FF-4874-A2BA-A039915D973C}"/>
              </a:ext>
            </a:extLst>
          </p:cNvPr>
          <p:cNvSpPr/>
          <p:nvPr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xmlns="" id="{856387F7-6324-445A-B277-08B929E74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07" y="-77706"/>
            <a:ext cx="1427617" cy="1427617"/>
          </a:xfrm>
          <a:prstGeom prst="rect">
            <a:avLst/>
          </a:prstGeom>
        </p:spPr>
      </p:pic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3564C7FC-AFD0-4289-B2CF-2B2ED4917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095364"/>
              </p:ext>
            </p:extLst>
          </p:nvPr>
        </p:nvGraphicFramePr>
        <p:xfrm>
          <a:off x="754976" y="1557715"/>
          <a:ext cx="1068204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349">
                  <a:extLst>
                    <a:ext uri="{9D8B030D-6E8A-4147-A177-3AD203B41FA5}">
                      <a16:colId xmlns:a16="http://schemas.microsoft.com/office/drawing/2014/main" xmlns="" val="3556298409"/>
                    </a:ext>
                  </a:extLst>
                </a:gridCol>
                <a:gridCol w="8597699">
                  <a:extLst>
                    <a:ext uri="{9D8B030D-6E8A-4147-A177-3AD203B41FA5}">
                      <a16:colId xmlns:a16="http://schemas.microsoft.com/office/drawing/2014/main" xmlns="" val="3671699335"/>
                    </a:ext>
                  </a:extLst>
                </a:gridCol>
              </a:tblGrid>
              <a:tr h="34702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DRIVER SHOULD KNOW THE LOCATION OF SERVICE STOPS &amp; WHAT TYPES OF CLEANING PROGRAMS THEY OFFER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03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RECOMMENDED DAILY CLEANING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10-POINT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DISINFECTING WIPE SEVERAL TIMES A </a:t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DAY WHEN PASSENGERS ARE OFF THE BUS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5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RECOMMENDED DAILY CLEANING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32-POINT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INVASIVE DEEP CLEANING ONCE A 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07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600" b="1" i="0" u="none" strike="noStrike" kern="1200" baseline="30000" dirty="0">
                          <a:solidFill>
                            <a:srgbClr val="E31937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BUS RETURN </a:t>
                      </a:r>
                      <a:r>
                        <a:rPr lang="en-US" sz="3600" b="1" i="0" u="none" strike="noStrike" kern="1200" baseline="30000" dirty="0">
                          <a:solidFill>
                            <a:srgbClr val="002B5C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THOROUGH CLEANING INCLUDING HVAC AND VENTILATION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515034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EC4991-725A-477F-A279-4E40EA5A9375}"/>
              </a:ext>
            </a:extLst>
          </p:cNvPr>
          <p:cNvSpPr txBox="1"/>
          <p:nvPr/>
        </p:nvSpPr>
        <p:spPr>
          <a:xfrm>
            <a:off x="-586450" y="276180"/>
            <a:ext cx="1118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BUS MAINTENANCE &amp; CLEANING|ON THE ROAD</a:t>
            </a:r>
          </a:p>
        </p:txBody>
      </p:sp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748FD6F0-D50F-4AA5-8460-38C4293B4B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764" y="1548389"/>
            <a:ext cx="1162573" cy="1162573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74821105-1EFD-4A27-B965-E850A48F70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226" y="2849473"/>
            <a:ext cx="1020111" cy="1020111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728E5C7E-AC0C-44B4-9775-1F8316A2C8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7" y="4014974"/>
            <a:ext cx="993608" cy="993608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xmlns="" id="{D3B87278-398E-4541-8F4C-B735F90EC5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29" y="5216386"/>
            <a:ext cx="993608" cy="99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55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6DB09C978BB44CB9786E8BB8176C32" ma:contentTypeVersion="9" ma:contentTypeDescription="Create a new document." ma:contentTypeScope="" ma:versionID="93b362d0b54169b1e4680bc2777e8efb">
  <xsd:schema xmlns:xsd="http://www.w3.org/2001/XMLSchema" xmlns:xs="http://www.w3.org/2001/XMLSchema" xmlns:p="http://schemas.microsoft.com/office/2006/metadata/properties" xmlns:ns3="31292a09-29dc-412b-ae07-02d5bdb57922" targetNamespace="http://schemas.microsoft.com/office/2006/metadata/properties" ma:root="true" ma:fieldsID="6410f3ed79cd4cb87ba10813861f03b8" ns3:_="">
    <xsd:import namespace="31292a09-29dc-412b-ae07-02d5bdb579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292a09-29dc-412b-ae07-02d5bdb579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E1C919-CAD4-461F-9341-6CE45EA65FB0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31292a09-29dc-412b-ae07-02d5bdb57922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704B0F-54EE-4EE7-9FCE-BF5C07C2BE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292a09-29dc-412b-ae07-02d5bdb579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19660A-6DFF-4087-8706-717A50019B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19422</TotalTime>
  <Words>703</Words>
  <Application>Microsoft Office PowerPoint</Application>
  <PresentationFormat>Widescreen</PresentationFormat>
  <Paragraphs>196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Osman</dc:creator>
  <cp:lastModifiedBy>Brandon Buchanan</cp:lastModifiedBy>
  <cp:revision>32</cp:revision>
  <dcterms:created xsi:type="dcterms:W3CDTF">2020-05-14T20:47:32Z</dcterms:created>
  <dcterms:modified xsi:type="dcterms:W3CDTF">2020-07-07T15:21:31Z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0x010100A06DB09C978BB44CB9786E8BB8176C32</vt:lpwstr>
  </property>
</Properties>
</file>