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39"/>
  </p:notesMasterIdLst>
  <p:sldIdLst>
    <p:sldId id="257" r:id="rId4"/>
    <p:sldId id="258" r:id="rId5"/>
    <p:sldId id="259" r:id="rId6"/>
    <p:sldId id="260" r:id="rId7"/>
    <p:sldId id="261" r:id="rId8"/>
    <p:sldId id="262" r:id="rId9"/>
    <p:sldId id="263" r:id="rId10"/>
    <p:sldId id="265" r:id="rId11"/>
    <p:sldId id="266" r:id="rId12"/>
    <p:sldId id="264"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11" d="100"/>
          <a:sy n="111" d="100"/>
        </p:scale>
        <p:origin x="1512"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notesMaster" Target="notesMasters/notesMaster1.xml"/><Relationship Id="rId3" Type="http://schemas.openxmlformats.org/officeDocument/2006/relationships/slideMaster" Target="slideMasters/slideMaster2.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FE145F-C6F0-452B-9CF7-C100BE1F2A06}" type="datetimeFigureOut">
              <a:rPr lang="en-US" smtClean="0"/>
              <a:t>4/20/2020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8E01FD-62BB-4B2C-AFCF-21ACFDA91745}"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4/20/2020 10:17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rPr>
            </a:br>
            <a:r>
              <a:rPr lang="en-US" sz="500" dirty="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4/20/2020 10:17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722313" y="1905000"/>
            <a:ext cx="8040688" cy="2209800"/>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a:t>Click to edit Master title style</a:t>
            </a:r>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mailto:MMCDONAL@SAUCONTECH.COM" TargetMode="External"/><Relationship Id="rId1" Type="http://schemas.openxmlformats.org/officeDocument/2006/relationships/slideLayout" Target="../slideLayouts/slideLayout3.xml"/><Relationship Id="rId5" Type="http://schemas.openxmlformats.org/officeDocument/2006/relationships/image" Target="../media/image7.jpe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Show Must Go On</a:t>
            </a:r>
          </a:p>
        </p:txBody>
      </p:sp>
      <p:sp>
        <p:nvSpPr>
          <p:cNvPr id="3" name="Subtitle 2"/>
          <p:cNvSpPr>
            <a:spLocks noGrp="1"/>
          </p:cNvSpPr>
          <p:nvPr>
            <p:ph type="subTitle" idx="1"/>
          </p:nvPr>
        </p:nvSpPr>
        <p:spPr>
          <a:xfrm>
            <a:off x="730249" y="4344988"/>
            <a:ext cx="7681913" cy="1293812"/>
          </a:xfrm>
        </p:spPr>
        <p:txBody>
          <a:bodyPr>
            <a:normAutofit lnSpcReduction="10000"/>
          </a:bodyPr>
          <a:lstStyle/>
          <a:p>
            <a:r>
              <a:rPr lang="en-US" dirty="0"/>
              <a:t>Mike McDonal</a:t>
            </a:r>
          </a:p>
          <a:p>
            <a:r>
              <a:rPr lang="en-US" dirty="0"/>
              <a:t>Director, Regulatory Compliance and Industry Relations</a:t>
            </a:r>
          </a:p>
          <a:p>
            <a:endParaRPr lang="en-US" dirty="0"/>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275AA-9B4A-47BF-B262-FFBB152E7602}"/>
              </a:ext>
            </a:extLst>
          </p:cNvPr>
          <p:cNvSpPr>
            <a:spLocks noGrp="1"/>
          </p:cNvSpPr>
          <p:nvPr>
            <p:ph type="title"/>
          </p:nvPr>
        </p:nvSpPr>
        <p:spPr/>
        <p:txBody>
          <a:bodyPr/>
          <a:lstStyle/>
          <a:p>
            <a:r>
              <a:rPr lang="en-US" dirty="0"/>
              <a:t>DRIVERS FULL EMPLOYMENT</a:t>
            </a:r>
          </a:p>
        </p:txBody>
      </p:sp>
      <p:sp>
        <p:nvSpPr>
          <p:cNvPr id="3" name="Text Placeholder 2">
            <a:extLst>
              <a:ext uri="{FF2B5EF4-FFF2-40B4-BE49-F238E27FC236}">
                <a16:creationId xmlns:a16="http://schemas.microsoft.com/office/drawing/2014/main" id="{45952DE8-F07C-4EED-B10D-8A922CA5BCE3}"/>
              </a:ext>
            </a:extLst>
          </p:cNvPr>
          <p:cNvSpPr>
            <a:spLocks noGrp="1"/>
          </p:cNvSpPr>
          <p:nvPr>
            <p:ph type="body" sz="quarter" idx="10"/>
          </p:nvPr>
        </p:nvSpPr>
        <p:spPr>
          <a:xfrm>
            <a:off x="381000" y="1411552"/>
            <a:ext cx="8382000" cy="3496342"/>
          </a:xfrm>
        </p:spPr>
        <p:txBody>
          <a:bodyPr/>
          <a:lstStyle/>
          <a:p>
            <a:r>
              <a:rPr lang="en-US" dirty="0"/>
              <a:t>WE ALL KNOW THE SHORTAGE THAT EXISTS</a:t>
            </a:r>
          </a:p>
          <a:p>
            <a:r>
              <a:rPr lang="en-US" dirty="0"/>
              <a:t> THIS MAY SOLVE SOME OF THE DRIVER SHORTAGE AS COMPANIES WILL NOT RETURN</a:t>
            </a:r>
          </a:p>
          <a:p>
            <a:r>
              <a:rPr lang="en-US" dirty="0"/>
              <a:t>OPEN LINES OF COMMUNICATION ALL THE TIME</a:t>
            </a:r>
          </a:p>
          <a:p>
            <a:endParaRPr lang="en-US" dirty="0"/>
          </a:p>
          <a:p>
            <a:endParaRPr lang="en-US" dirty="0"/>
          </a:p>
        </p:txBody>
      </p:sp>
    </p:spTree>
    <p:extLst>
      <p:ext uri="{BB962C8B-B14F-4D97-AF65-F5344CB8AC3E}">
        <p14:creationId xmlns:p14="http://schemas.microsoft.com/office/powerpoint/2010/main" val="1600903441"/>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EC378-317B-4E9D-A6FA-D74873199DDC}"/>
              </a:ext>
            </a:extLst>
          </p:cNvPr>
          <p:cNvSpPr>
            <a:spLocks noGrp="1"/>
          </p:cNvSpPr>
          <p:nvPr>
            <p:ph type="title"/>
          </p:nvPr>
        </p:nvSpPr>
        <p:spPr/>
        <p:txBody>
          <a:bodyPr/>
          <a:lstStyle/>
          <a:p>
            <a:r>
              <a:rPr lang="en-US" dirty="0"/>
              <a:t>OPERATIONS NOW</a:t>
            </a:r>
          </a:p>
        </p:txBody>
      </p:sp>
      <p:sp>
        <p:nvSpPr>
          <p:cNvPr id="3" name="Text Placeholder 2">
            <a:extLst>
              <a:ext uri="{FF2B5EF4-FFF2-40B4-BE49-F238E27FC236}">
                <a16:creationId xmlns:a16="http://schemas.microsoft.com/office/drawing/2014/main" id="{E5FC55E4-7926-45E4-AB91-ADBE62AD6E29}"/>
              </a:ext>
            </a:extLst>
          </p:cNvPr>
          <p:cNvSpPr>
            <a:spLocks noGrp="1"/>
          </p:cNvSpPr>
          <p:nvPr>
            <p:ph type="body" sz="quarter" idx="10"/>
          </p:nvPr>
        </p:nvSpPr>
        <p:spPr>
          <a:xfrm>
            <a:off x="381000" y="1411552"/>
            <a:ext cx="8382000" cy="4136517"/>
          </a:xfrm>
        </p:spPr>
        <p:txBody>
          <a:bodyPr/>
          <a:lstStyle/>
          <a:p>
            <a:r>
              <a:rPr lang="en-US" dirty="0"/>
              <a:t>WHAT TASKS MUST CONTINUE</a:t>
            </a:r>
          </a:p>
          <a:p>
            <a:r>
              <a:rPr lang="en-US" dirty="0"/>
              <a:t>IFTA REPORTING  GET YOUR $$$</a:t>
            </a:r>
          </a:p>
          <a:p>
            <a:r>
              <a:rPr lang="en-US" dirty="0"/>
              <a:t>IFTA EXTENSIONS IF YOU OWE</a:t>
            </a:r>
          </a:p>
          <a:p>
            <a:r>
              <a:rPr lang="en-US" dirty="0"/>
              <a:t>NOT ALL STAFFING IS GOING TO RETURN AT THE SAME TIME</a:t>
            </a:r>
          </a:p>
          <a:p>
            <a:r>
              <a:rPr lang="en-US" dirty="0"/>
              <a:t>SOME MAY NOT RETURN AT ALL</a:t>
            </a:r>
          </a:p>
          <a:p>
            <a:r>
              <a:rPr lang="en-US" dirty="0"/>
              <a:t>SHARING THE LOAD</a:t>
            </a:r>
          </a:p>
          <a:p>
            <a:r>
              <a:rPr lang="en-US" dirty="0"/>
              <a:t>CROSS TRAINING</a:t>
            </a:r>
          </a:p>
        </p:txBody>
      </p:sp>
    </p:spTree>
    <p:extLst>
      <p:ext uri="{BB962C8B-B14F-4D97-AF65-F5344CB8AC3E}">
        <p14:creationId xmlns:p14="http://schemas.microsoft.com/office/powerpoint/2010/main" val="2179760257"/>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7FD93-4D61-429E-BE7B-B2AD7A0A58AC}"/>
              </a:ext>
            </a:extLst>
          </p:cNvPr>
          <p:cNvSpPr>
            <a:spLocks noGrp="1"/>
          </p:cNvSpPr>
          <p:nvPr>
            <p:ph type="title"/>
          </p:nvPr>
        </p:nvSpPr>
        <p:spPr/>
        <p:txBody>
          <a:bodyPr/>
          <a:lstStyle/>
          <a:p>
            <a:r>
              <a:rPr lang="en-US" dirty="0"/>
              <a:t>OPERATIONS NOW</a:t>
            </a:r>
          </a:p>
        </p:txBody>
      </p:sp>
      <p:sp>
        <p:nvSpPr>
          <p:cNvPr id="3" name="Text Placeholder 2">
            <a:extLst>
              <a:ext uri="{FF2B5EF4-FFF2-40B4-BE49-F238E27FC236}">
                <a16:creationId xmlns:a16="http://schemas.microsoft.com/office/drawing/2014/main" id="{FEC83582-81FD-4B5C-B473-09F9DC0BBC37}"/>
              </a:ext>
            </a:extLst>
          </p:cNvPr>
          <p:cNvSpPr>
            <a:spLocks noGrp="1"/>
          </p:cNvSpPr>
          <p:nvPr>
            <p:ph type="body" sz="quarter" idx="10"/>
          </p:nvPr>
        </p:nvSpPr>
        <p:spPr>
          <a:xfrm>
            <a:off x="381000" y="1411552"/>
            <a:ext cx="8382000" cy="4579715"/>
          </a:xfrm>
        </p:spPr>
        <p:txBody>
          <a:bodyPr/>
          <a:lstStyle/>
          <a:p>
            <a:r>
              <a:rPr lang="en-US" dirty="0"/>
              <a:t>PREPARING FOR NEW ROLES AND RESPONSIBILITIES</a:t>
            </a:r>
          </a:p>
          <a:p>
            <a:r>
              <a:rPr lang="en-US" dirty="0"/>
              <a:t>REACH OUT FOR HELP</a:t>
            </a:r>
          </a:p>
          <a:p>
            <a:r>
              <a:rPr lang="en-US" dirty="0"/>
              <a:t>I AM ALWAYS GLAD TO PITCH IN AND HELP WHERE POSSIBLE</a:t>
            </a:r>
          </a:p>
          <a:p>
            <a:r>
              <a:rPr lang="en-US" dirty="0"/>
              <a:t>MENTORS ARE AVAILABLE</a:t>
            </a:r>
          </a:p>
          <a:p>
            <a:r>
              <a:rPr lang="en-US" dirty="0"/>
              <a:t>OUTSTANDING PROJECTS</a:t>
            </a:r>
          </a:p>
          <a:p>
            <a:r>
              <a:rPr lang="en-US" dirty="0"/>
              <a:t>REVIEW COMPANY POLICIES</a:t>
            </a:r>
          </a:p>
          <a:p>
            <a:r>
              <a:rPr lang="en-US" dirty="0"/>
              <a:t>REVIEW AND UPDATE EMPLOYEE HANDBOOK</a:t>
            </a:r>
          </a:p>
        </p:txBody>
      </p:sp>
    </p:spTree>
    <p:extLst>
      <p:ext uri="{BB962C8B-B14F-4D97-AF65-F5344CB8AC3E}">
        <p14:creationId xmlns:p14="http://schemas.microsoft.com/office/powerpoint/2010/main" val="3069180830"/>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6DC47-1BAD-40E4-98E5-221437898D5D}"/>
              </a:ext>
            </a:extLst>
          </p:cNvPr>
          <p:cNvSpPr>
            <a:spLocks noGrp="1"/>
          </p:cNvSpPr>
          <p:nvPr>
            <p:ph type="title"/>
          </p:nvPr>
        </p:nvSpPr>
        <p:spPr>
          <a:xfrm>
            <a:off x="381000" y="230188"/>
            <a:ext cx="8382000" cy="1329595"/>
          </a:xfrm>
        </p:spPr>
        <p:txBody>
          <a:bodyPr/>
          <a:lstStyle/>
          <a:p>
            <a:r>
              <a:rPr lang="en-US" dirty="0"/>
              <a:t>OPERATIONS NOW</a:t>
            </a:r>
            <a:br>
              <a:rPr lang="en-US" dirty="0"/>
            </a:br>
            <a:endParaRPr lang="en-US" dirty="0"/>
          </a:p>
        </p:txBody>
      </p:sp>
      <p:sp>
        <p:nvSpPr>
          <p:cNvPr id="3" name="Text Placeholder 2">
            <a:extLst>
              <a:ext uri="{FF2B5EF4-FFF2-40B4-BE49-F238E27FC236}">
                <a16:creationId xmlns:a16="http://schemas.microsoft.com/office/drawing/2014/main" id="{8AE65FCC-5F13-4A0D-9AE9-775E245DED1C}"/>
              </a:ext>
            </a:extLst>
          </p:cNvPr>
          <p:cNvSpPr>
            <a:spLocks noGrp="1"/>
          </p:cNvSpPr>
          <p:nvPr>
            <p:ph type="body" sz="quarter" idx="10"/>
          </p:nvPr>
        </p:nvSpPr>
        <p:spPr>
          <a:xfrm>
            <a:off x="381000" y="1411552"/>
            <a:ext cx="8382000" cy="4382738"/>
          </a:xfrm>
        </p:spPr>
        <p:txBody>
          <a:bodyPr/>
          <a:lstStyle/>
          <a:p>
            <a:r>
              <a:rPr lang="en-US" dirty="0"/>
              <a:t>REVIEW DRIVER AND TECHNICIAN CREDENTIALS</a:t>
            </a:r>
          </a:p>
          <a:p>
            <a:r>
              <a:rPr lang="en-US" dirty="0"/>
              <a:t>JUST BECAUSE THE WHEELS AREN’T TURNING DOESN’T MEAN THERE ISN’T ANYTHING TO LOOK AT</a:t>
            </a:r>
          </a:p>
          <a:p>
            <a:r>
              <a:rPr lang="en-US" dirty="0"/>
              <a:t>REVIEW DRIVER LIST</a:t>
            </a:r>
          </a:p>
          <a:p>
            <a:r>
              <a:rPr lang="en-US" dirty="0"/>
              <a:t>REVIEW DRUG TESTING LISTS AND CENSUS</a:t>
            </a:r>
          </a:p>
          <a:p>
            <a:r>
              <a:rPr lang="en-US" dirty="0"/>
              <a:t>MAKE SURE YOU DO NOT REMOVE ANY SAFETY SENSITIVE CDL EMPLOYEES FROM YOUR DRUG POOL IF YOU PLAN ON KEEPING THEM</a:t>
            </a:r>
          </a:p>
        </p:txBody>
      </p:sp>
    </p:spTree>
    <p:extLst>
      <p:ext uri="{BB962C8B-B14F-4D97-AF65-F5344CB8AC3E}">
        <p14:creationId xmlns:p14="http://schemas.microsoft.com/office/powerpoint/2010/main" val="3797094338"/>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6C499-E420-4F71-9FEA-F2841F1B2FE5}"/>
              </a:ext>
            </a:extLst>
          </p:cNvPr>
          <p:cNvSpPr>
            <a:spLocks noGrp="1"/>
          </p:cNvSpPr>
          <p:nvPr>
            <p:ph type="title"/>
          </p:nvPr>
        </p:nvSpPr>
        <p:spPr/>
        <p:txBody>
          <a:bodyPr/>
          <a:lstStyle/>
          <a:p>
            <a:r>
              <a:rPr lang="en-US" dirty="0"/>
              <a:t>OPERATIONS NOW</a:t>
            </a:r>
          </a:p>
        </p:txBody>
      </p:sp>
      <p:sp>
        <p:nvSpPr>
          <p:cNvPr id="3" name="Text Placeholder 2">
            <a:extLst>
              <a:ext uri="{FF2B5EF4-FFF2-40B4-BE49-F238E27FC236}">
                <a16:creationId xmlns:a16="http://schemas.microsoft.com/office/drawing/2014/main" id="{FB82971A-001E-413B-9D63-BE8BB4B357F9}"/>
              </a:ext>
            </a:extLst>
          </p:cNvPr>
          <p:cNvSpPr>
            <a:spLocks noGrp="1"/>
          </p:cNvSpPr>
          <p:nvPr>
            <p:ph type="body" sz="quarter" idx="10"/>
          </p:nvPr>
        </p:nvSpPr>
        <p:spPr>
          <a:xfrm>
            <a:off x="381000" y="1411552"/>
            <a:ext cx="8382000" cy="5170646"/>
          </a:xfrm>
        </p:spPr>
        <p:txBody>
          <a:bodyPr/>
          <a:lstStyle/>
          <a:p>
            <a:r>
              <a:rPr lang="en-US" dirty="0"/>
              <a:t>MAKE SURE YOU STAY UP TO DO DATE ON YOUR RESPONISIBILITIES FOR DRUG TESTING DURING THE EXEMPTION PERIODS</a:t>
            </a:r>
          </a:p>
          <a:p>
            <a:r>
              <a:rPr lang="en-US" dirty="0"/>
              <a:t>YOU MAKE THE DETERMINATION IF A REFUSAL OF A DRUG TEST IS BECAUSE THE EMPLOYEE IS TRULY FEARFUL OF GOING TO A MEDICAL CLINIC OR SIMPLY BUYING TIME</a:t>
            </a:r>
          </a:p>
          <a:p>
            <a:r>
              <a:rPr lang="en-US" dirty="0"/>
              <a:t>POST ACCIDENTS ARE DO YOUR BEST TO COMPLY AS QUICKLY AS POSSIBLE</a:t>
            </a:r>
          </a:p>
          <a:p>
            <a:r>
              <a:rPr lang="en-US" dirty="0"/>
              <a:t>PREEMPLOYMENT HAS A PARTICULAR SET OF STANDARDS TO FOLLOW</a:t>
            </a:r>
          </a:p>
        </p:txBody>
      </p:sp>
    </p:spTree>
    <p:extLst>
      <p:ext uri="{BB962C8B-B14F-4D97-AF65-F5344CB8AC3E}">
        <p14:creationId xmlns:p14="http://schemas.microsoft.com/office/powerpoint/2010/main" val="3843286948"/>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F1CC3-D96E-4CB4-8C48-D6A4AD31A08A}"/>
              </a:ext>
            </a:extLst>
          </p:cNvPr>
          <p:cNvSpPr>
            <a:spLocks noGrp="1"/>
          </p:cNvSpPr>
          <p:nvPr>
            <p:ph type="title"/>
          </p:nvPr>
        </p:nvSpPr>
        <p:spPr/>
        <p:txBody>
          <a:bodyPr/>
          <a:lstStyle/>
          <a:p>
            <a:r>
              <a:rPr lang="en-US" dirty="0"/>
              <a:t>OPERATIONS NOW</a:t>
            </a:r>
          </a:p>
        </p:txBody>
      </p:sp>
      <p:sp>
        <p:nvSpPr>
          <p:cNvPr id="3" name="Text Placeholder 2">
            <a:extLst>
              <a:ext uri="{FF2B5EF4-FFF2-40B4-BE49-F238E27FC236}">
                <a16:creationId xmlns:a16="http://schemas.microsoft.com/office/drawing/2014/main" id="{FA5EA278-F45C-4A69-A513-6906FF3782B0}"/>
              </a:ext>
            </a:extLst>
          </p:cNvPr>
          <p:cNvSpPr>
            <a:spLocks noGrp="1"/>
          </p:cNvSpPr>
          <p:nvPr>
            <p:ph type="body" sz="quarter" idx="10"/>
          </p:nvPr>
        </p:nvSpPr>
        <p:spPr>
          <a:xfrm>
            <a:off x="381000" y="1411552"/>
            <a:ext cx="8382000" cy="4727448"/>
          </a:xfrm>
        </p:spPr>
        <p:txBody>
          <a:bodyPr/>
          <a:lstStyle/>
          <a:p>
            <a:r>
              <a:rPr lang="en-US" dirty="0"/>
              <a:t>RETURN TO WORK TESTING CAN BE DONE BUT THE SUBSEQUENT 6 MONTHS OF TESTING NEEDS TO BE REVIEWED IN THE DOCUMENTS WE PROVIDED FROM FMCSA AND IS ON THE WELCOME PAGE</a:t>
            </a:r>
          </a:p>
          <a:p>
            <a:r>
              <a:rPr lang="en-US" dirty="0"/>
              <a:t>COMPLIANCE REVIEWS ARE COMING BACK</a:t>
            </a:r>
          </a:p>
          <a:p>
            <a:r>
              <a:rPr lang="en-US" dirty="0"/>
              <a:t>THE COMPLIANCE REVIEWS WILL RETURN STATE BY STATE AS STATES OF EMERGENCY ARE LIFTED</a:t>
            </a:r>
          </a:p>
          <a:p>
            <a:r>
              <a:rPr lang="en-US" dirty="0"/>
              <a:t>THE FIRST PRIORITY IS GOING TO BE HIGH RISK CARRIERS WITH UNSATS AND CONDITIONALS</a:t>
            </a:r>
          </a:p>
        </p:txBody>
      </p:sp>
    </p:spTree>
    <p:extLst>
      <p:ext uri="{BB962C8B-B14F-4D97-AF65-F5344CB8AC3E}">
        <p14:creationId xmlns:p14="http://schemas.microsoft.com/office/powerpoint/2010/main" val="2824808100"/>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B036A-EAC2-4E56-BC56-A190ACAF97A6}"/>
              </a:ext>
            </a:extLst>
          </p:cNvPr>
          <p:cNvSpPr>
            <a:spLocks noGrp="1"/>
          </p:cNvSpPr>
          <p:nvPr>
            <p:ph type="title"/>
          </p:nvPr>
        </p:nvSpPr>
        <p:spPr/>
        <p:txBody>
          <a:bodyPr/>
          <a:lstStyle/>
          <a:p>
            <a:r>
              <a:rPr lang="en-US" dirty="0"/>
              <a:t>OPERATIONS NOW</a:t>
            </a:r>
          </a:p>
        </p:txBody>
      </p:sp>
      <p:sp>
        <p:nvSpPr>
          <p:cNvPr id="3" name="Text Placeholder 2">
            <a:extLst>
              <a:ext uri="{FF2B5EF4-FFF2-40B4-BE49-F238E27FC236}">
                <a16:creationId xmlns:a16="http://schemas.microsoft.com/office/drawing/2014/main" id="{FC92D54F-4E35-4183-B447-68D6F98CD9A9}"/>
              </a:ext>
            </a:extLst>
          </p:cNvPr>
          <p:cNvSpPr>
            <a:spLocks noGrp="1"/>
          </p:cNvSpPr>
          <p:nvPr>
            <p:ph type="body" sz="quarter" idx="10"/>
          </p:nvPr>
        </p:nvSpPr>
        <p:spPr>
          <a:xfrm>
            <a:off x="381000" y="1411552"/>
            <a:ext cx="8382000" cy="4727448"/>
          </a:xfrm>
        </p:spPr>
        <p:txBody>
          <a:bodyPr/>
          <a:lstStyle/>
          <a:p>
            <a:r>
              <a:rPr lang="en-US" dirty="0"/>
              <a:t>AFTER THE HIGH RISK WILL BE THE MAP – 21 REQUIRED ( PASSENGER CARRIERS )</a:t>
            </a:r>
          </a:p>
          <a:p>
            <a:r>
              <a:rPr lang="en-US" dirty="0"/>
              <a:t>THERE IS A FAR REACH BETWEEN HIGH RISK AND THEN THE PASSENGER CARRIERS</a:t>
            </a:r>
          </a:p>
          <a:p>
            <a:r>
              <a:rPr lang="en-US" dirty="0"/>
              <a:t>THERE IS CONTINUING TO BE OFF SITE FOCUSED REVIEWS</a:t>
            </a:r>
          </a:p>
          <a:p>
            <a:r>
              <a:rPr lang="en-US" dirty="0"/>
              <a:t>PLANS ARE IN PLACE TO GIVE EXTENSIONS TO CARRIERS THAT ARE PREPARING SAFETY ACTION PLANS FROM CONDITIONAL AND UNSAT REVIEWS</a:t>
            </a:r>
          </a:p>
        </p:txBody>
      </p:sp>
    </p:spTree>
    <p:extLst>
      <p:ext uri="{BB962C8B-B14F-4D97-AF65-F5344CB8AC3E}">
        <p14:creationId xmlns:p14="http://schemas.microsoft.com/office/powerpoint/2010/main" val="224218333"/>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DFA35-E509-4EC6-B2BB-6A2B5CEDFAF5}"/>
              </a:ext>
            </a:extLst>
          </p:cNvPr>
          <p:cNvSpPr>
            <a:spLocks noGrp="1"/>
          </p:cNvSpPr>
          <p:nvPr>
            <p:ph type="title"/>
          </p:nvPr>
        </p:nvSpPr>
        <p:spPr/>
        <p:txBody>
          <a:bodyPr/>
          <a:lstStyle/>
          <a:p>
            <a:r>
              <a:rPr lang="en-US" dirty="0"/>
              <a:t>OPERATIONS NOW</a:t>
            </a:r>
          </a:p>
        </p:txBody>
      </p:sp>
      <p:sp>
        <p:nvSpPr>
          <p:cNvPr id="3" name="Text Placeholder 2">
            <a:extLst>
              <a:ext uri="{FF2B5EF4-FFF2-40B4-BE49-F238E27FC236}">
                <a16:creationId xmlns:a16="http://schemas.microsoft.com/office/drawing/2014/main" id="{4D8B09AC-4BF1-4270-ABAF-8800C695B1D7}"/>
              </a:ext>
            </a:extLst>
          </p:cNvPr>
          <p:cNvSpPr>
            <a:spLocks noGrp="1"/>
          </p:cNvSpPr>
          <p:nvPr>
            <p:ph type="body" sz="quarter" idx="10"/>
          </p:nvPr>
        </p:nvSpPr>
        <p:spPr>
          <a:xfrm>
            <a:off x="381000" y="1411552"/>
            <a:ext cx="8382000" cy="3200876"/>
          </a:xfrm>
        </p:spPr>
        <p:txBody>
          <a:bodyPr/>
          <a:lstStyle/>
          <a:p>
            <a:r>
              <a:rPr lang="en-US" dirty="0"/>
              <a:t>PLANS ARE IN PLACE TO REVIEW ALL EMPLOYEE BASED COMPLAINTS TO FMCSA AS THEY KNOW THERE MAY BE AN UPTICK IN THESE COMPLAINTS</a:t>
            </a:r>
          </a:p>
          <a:p>
            <a:r>
              <a:rPr lang="en-US" dirty="0"/>
              <a:t>THEY WILL ALL BE REVIEWED THOROUGHLY BEFORE AN INVESTIGATION MAY BE WARRANTED</a:t>
            </a:r>
          </a:p>
        </p:txBody>
      </p:sp>
    </p:spTree>
    <p:extLst>
      <p:ext uri="{BB962C8B-B14F-4D97-AF65-F5344CB8AC3E}">
        <p14:creationId xmlns:p14="http://schemas.microsoft.com/office/powerpoint/2010/main" val="214922052"/>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8C6FB-4FBC-4670-B264-1B883601460D}"/>
              </a:ext>
            </a:extLst>
          </p:cNvPr>
          <p:cNvSpPr>
            <a:spLocks noGrp="1"/>
          </p:cNvSpPr>
          <p:nvPr>
            <p:ph type="title"/>
          </p:nvPr>
        </p:nvSpPr>
        <p:spPr/>
        <p:txBody>
          <a:bodyPr/>
          <a:lstStyle/>
          <a:p>
            <a:r>
              <a:rPr lang="en-US" dirty="0"/>
              <a:t>OPERATIONS NOW</a:t>
            </a:r>
          </a:p>
        </p:txBody>
      </p:sp>
      <p:sp>
        <p:nvSpPr>
          <p:cNvPr id="3" name="Text Placeholder 2">
            <a:extLst>
              <a:ext uri="{FF2B5EF4-FFF2-40B4-BE49-F238E27FC236}">
                <a16:creationId xmlns:a16="http://schemas.microsoft.com/office/drawing/2014/main" id="{53B9C2C5-B046-4170-8B65-98EA353541EB}"/>
              </a:ext>
            </a:extLst>
          </p:cNvPr>
          <p:cNvSpPr>
            <a:spLocks noGrp="1"/>
          </p:cNvSpPr>
          <p:nvPr>
            <p:ph type="body" sz="quarter" idx="10"/>
          </p:nvPr>
        </p:nvSpPr>
        <p:spPr>
          <a:xfrm>
            <a:off x="381000" y="1411552"/>
            <a:ext cx="8382000" cy="4825937"/>
          </a:xfrm>
        </p:spPr>
        <p:txBody>
          <a:bodyPr/>
          <a:lstStyle/>
          <a:p>
            <a:r>
              <a:rPr lang="en-US" dirty="0"/>
              <a:t>REVIEW ALL OF YOUR DQ FILES   ANOTHER GREAT WAY TO FIND EXPIRED OR EXPIRING CREDENTIALS CONSIDER DIGITALIZING THESE</a:t>
            </a:r>
          </a:p>
          <a:p>
            <a:r>
              <a:rPr lang="en-US" dirty="0"/>
              <a:t>REVIEW YOUR ACCIDENT REGISTER</a:t>
            </a:r>
          </a:p>
          <a:p>
            <a:r>
              <a:rPr lang="en-US" dirty="0"/>
              <a:t>MAKE SURE YOU UPDATE YOUR DRUG TEST POOL FOR ANY DRIVERS THAT WILL NOT BE RETURNING</a:t>
            </a:r>
          </a:p>
          <a:p>
            <a:r>
              <a:rPr lang="en-US" dirty="0"/>
              <a:t>MAKE SURE YOU HAVE A PLAN TO CATCH UP MISSED RANDOM TESTS</a:t>
            </a:r>
          </a:p>
          <a:p>
            <a:endParaRPr lang="en-US" dirty="0"/>
          </a:p>
        </p:txBody>
      </p:sp>
    </p:spTree>
    <p:extLst>
      <p:ext uri="{BB962C8B-B14F-4D97-AF65-F5344CB8AC3E}">
        <p14:creationId xmlns:p14="http://schemas.microsoft.com/office/powerpoint/2010/main" val="3225357971"/>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0098F-C4C1-4434-AAC2-2E4946DEF736}"/>
              </a:ext>
            </a:extLst>
          </p:cNvPr>
          <p:cNvSpPr>
            <a:spLocks noGrp="1"/>
          </p:cNvSpPr>
          <p:nvPr>
            <p:ph type="title"/>
          </p:nvPr>
        </p:nvSpPr>
        <p:spPr/>
        <p:txBody>
          <a:bodyPr/>
          <a:lstStyle/>
          <a:p>
            <a:r>
              <a:rPr lang="en-US" dirty="0"/>
              <a:t>OPERATIONS NOW</a:t>
            </a:r>
          </a:p>
        </p:txBody>
      </p:sp>
      <p:sp>
        <p:nvSpPr>
          <p:cNvPr id="3" name="Text Placeholder 2">
            <a:extLst>
              <a:ext uri="{FF2B5EF4-FFF2-40B4-BE49-F238E27FC236}">
                <a16:creationId xmlns:a16="http://schemas.microsoft.com/office/drawing/2014/main" id="{D4E71D99-54F3-4377-98C3-8FF35396B1DB}"/>
              </a:ext>
            </a:extLst>
          </p:cNvPr>
          <p:cNvSpPr>
            <a:spLocks noGrp="1"/>
          </p:cNvSpPr>
          <p:nvPr>
            <p:ph type="body" sz="quarter" idx="10"/>
          </p:nvPr>
        </p:nvSpPr>
        <p:spPr>
          <a:xfrm>
            <a:off x="381000" y="1411552"/>
            <a:ext cx="8382000" cy="4284250"/>
          </a:xfrm>
        </p:spPr>
        <p:txBody>
          <a:bodyPr/>
          <a:lstStyle/>
          <a:p>
            <a:r>
              <a:rPr lang="en-US" dirty="0"/>
              <a:t>REVIEW OPEN INSURANCE CLAIMS ESPECIALLY THOSE OVER $25K IN RESERVE OR CLAIM</a:t>
            </a:r>
          </a:p>
          <a:p>
            <a:r>
              <a:rPr lang="en-US" dirty="0"/>
              <a:t>REVIEW MAINTENANCE RECORDS   DVIRS, WORK ORDERS, 90 DAY WINDOW INSPECTIONS, ANNUAL INSPECTIONS</a:t>
            </a:r>
          </a:p>
          <a:p>
            <a:r>
              <a:rPr lang="en-US" dirty="0"/>
              <a:t>DRIVER ANNUAL REVIEWS AND ACCESSIBILITY TO MVRS WITH STATE AGENCIES POSSIBLY BEING CLOSED</a:t>
            </a:r>
          </a:p>
          <a:p>
            <a:endParaRPr lang="en-US" dirty="0"/>
          </a:p>
        </p:txBody>
      </p:sp>
    </p:spTree>
    <p:extLst>
      <p:ext uri="{BB962C8B-B14F-4D97-AF65-F5344CB8AC3E}">
        <p14:creationId xmlns:p14="http://schemas.microsoft.com/office/powerpoint/2010/main" val="3474740035"/>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Topics</a:t>
            </a:r>
          </a:p>
        </p:txBody>
      </p:sp>
      <p:sp>
        <p:nvSpPr>
          <p:cNvPr id="3" name="Text Placeholder 2"/>
          <p:cNvSpPr>
            <a:spLocks noGrp="1"/>
          </p:cNvSpPr>
          <p:nvPr>
            <p:ph type="body" sz="quarter" idx="10"/>
          </p:nvPr>
        </p:nvSpPr>
        <p:spPr>
          <a:xfrm>
            <a:off x="381000" y="1411552"/>
            <a:ext cx="8382000" cy="4235006"/>
          </a:xfrm>
        </p:spPr>
        <p:txBody>
          <a:bodyPr/>
          <a:lstStyle/>
          <a:p>
            <a:r>
              <a:rPr lang="en-US" dirty="0"/>
              <a:t>DRIVERS</a:t>
            </a:r>
          </a:p>
          <a:p>
            <a:r>
              <a:rPr lang="en-US" dirty="0"/>
              <a:t>NOW, TRANSITION, FULL EMPLOYMENT</a:t>
            </a:r>
          </a:p>
          <a:p>
            <a:endParaRPr lang="en-US" dirty="0"/>
          </a:p>
          <a:p>
            <a:r>
              <a:rPr lang="en-US" dirty="0"/>
              <a:t>OPERATIONS</a:t>
            </a:r>
          </a:p>
          <a:p>
            <a:r>
              <a:rPr lang="en-US" dirty="0"/>
              <a:t>NOW, TRANSITION, FULL EMPLOYMENT</a:t>
            </a:r>
          </a:p>
          <a:p>
            <a:endParaRPr lang="en-US" dirty="0"/>
          </a:p>
          <a:p>
            <a:r>
              <a:rPr lang="en-US" dirty="0"/>
              <a:t>VEHICLES</a:t>
            </a:r>
          </a:p>
          <a:p>
            <a:r>
              <a:rPr lang="en-US" dirty="0"/>
              <a:t>NOW, TRANSITION, FULL EMPLOYMENT</a:t>
            </a:r>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D2D55-754B-4D03-838E-6D2F87E6A6A0}"/>
              </a:ext>
            </a:extLst>
          </p:cNvPr>
          <p:cNvSpPr>
            <a:spLocks noGrp="1"/>
          </p:cNvSpPr>
          <p:nvPr>
            <p:ph type="title"/>
          </p:nvPr>
        </p:nvSpPr>
        <p:spPr/>
        <p:txBody>
          <a:bodyPr/>
          <a:lstStyle/>
          <a:p>
            <a:r>
              <a:rPr lang="en-US" dirty="0"/>
              <a:t>OPERATIONS NOW</a:t>
            </a:r>
          </a:p>
        </p:txBody>
      </p:sp>
      <p:sp>
        <p:nvSpPr>
          <p:cNvPr id="3" name="Text Placeholder 2">
            <a:extLst>
              <a:ext uri="{FF2B5EF4-FFF2-40B4-BE49-F238E27FC236}">
                <a16:creationId xmlns:a16="http://schemas.microsoft.com/office/drawing/2014/main" id="{9C1487E0-818A-4A15-8647-6B0387A784B5}"/>
              </a:ext>
            </a:extLst>
          </p:cNvPr>
          <p:cNvSpPr>
            <a:spLocks noGrp="1"/>
          </p:cNvSpPr>
          <p:nvPr>
            <p:ph type="body" sz="quarter" idx="10"/>
          </p:nvPr>
        </p:nvSpPr>
        <p:spPr>
          <a:xfrm>
            <a:off x="381000" y="1411552"/>
            <a:ext cx="8382000" cy="2954655"/>
          </a:xfrm>
        </p:spPr>
        <p:txBody>
          <a:bodyPr/>
          <a:lstStyle/>
          <a:p>
            <a:r>
              <a:rPr lang="en-US" dirty="0"/>
              <a:t>REVIEW HOURS OF SERVICE</a:t>
            </a:r>
          </a:p>
          <a:p>
            <a:r>
              <a:rPr lang="en-US" dirty="0"/>
              <a:t>HOW DO YOU RESTART YOUR ELD PROGRAM</a:t>
            </a:r>
          </a:p>
          <a:p>
            <a:r>
              <a:rPr lang="en-US" dirty="0"/>
              <a:t>CAN YOU STILL AUDIT AND EDIT WHILE SERVICE IS SUSPENDED</a:t>
            </a:r>
          </a:p>
          <a:p>
            <a:r>
              <a:rPr lang="en-US" dirty="0"/>
              <a:t>BE PREPARED TO EDIT THEM PRIOR TO WORKING THAT DRIVER AGAIN</a:t>
            </a:r>
          </a:p>
        </p:txBody>
      </p:sp>
    </p:spTree>
    <p:extLst>
      <p:ext uri="{BB962C8B-B14F-4D97-AF65-F5344CB8AC3E}">
        <p14:creationId xmlns:p14="http://schemas.microsoft.com/office/powerpoint/2010/main" val="257641311"/>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75F41-848B-4B77-9497-F46132720479}"/>
              </a:ext>
            </a:extLst>
          </p:cNvPr>
          <p:cNvSpPr>
            <a:spLocks noGrp="1"/>
          </p:cNvSpPr>
          <p:nvPr>
            <p:ph type="title"/>
          </p:nvPr>
        </p:nvSpPr>
        <p:spPr/>
        <p:txBody>
          <a:bodyPr/>
          <a:lstStyle/>
          <a:p>
            <a:r>
              <a:rPr lang="en-US" dirty="0"/>
              <a:t>OPERATIONS NOW</a:t>
            </a:r>
          </a:p>
        </p:txBody>
      </p:sp>
      <p:sp>
        <p:nvSpPr>
          <p:cNvPr id="3" name="Text Placeholder 2">
            <a:extLst>
              <a:ext uri="{FF2B5EF4-FFF2-40B4-BE49-F238E27FC236}">
                <a16:creationId xmlns:a16="http://schemas.microsoft.com/office/drawing/2014/main" id="{6D101205-266C-4AFB-BD56-05151FCF4F0F}"/>
              </a:ext>
            </a:extLst>
          </p:cNvPr>
          <p:cNvSpPr>
            <a:spLocks noGrp="1"/>
          </p:cNvSpPr>
          <p:nvPr>
            <p:ph type="body" sz="quarter" idx="10"/>
          </p:nvPr>
        </p:nvSpPr>
        <p:spPr>
          <a:xfrm>
            <a:off x="381000" y="1411552"/>
            <a:ext cx="8382000" cy="4185761"/>
          </a:xfrm>
        </p:spPr>
        <p:txBody>
          <a:bodyPr/>
          <a:lstStyle/>
          <a:p>
            <a:r>
              <a:rPr lang="en-US" dirty="0"/>
              <a:t>HAVE DRIVERS REVIEW AND SIGN ALL LOGS THAT WERE NOT SIGNED PRIOR TO DEACTIVATION</a:t>
            </a:r>
          </a:p>
          <a:p>
            <a:r>
              <a:rPr lang="en-US" dirty="0"/>
              <a:t>LOGS DO NOT NEED TO BE REACTIVATED UNTIL THE DRIVER IS IN A DRIVING STATUS AND DOES NOT MEET ANY OF THE EXEMPTION REQUIREMENTS ( 100 AIR MILE RADIUS OR 8 LOGS IN A ROLLING 30 DAY PERIOD)</a:t>
            </a:r>
          </a:p>
          <a:p>
            <a:endParaRPr lang="en-US" dirty="0"/>
          </a:p>
        </p:txBody>
      </p:sp>
    </p:spTree>
    <p:extLst>
      <p:ext uri="{BB962C8B-B14F-4D97-AF65-F5344CB8AC3E}">
        <p14:creationId xmlns:p14="http://schemas.microsoft.com/office/powerpoint/2010/main" val="1254953158"/>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08392-825A-433E-9770-36B781BE3DCD}"/>
              </a:ext>
            </a:extLst>
          </p:cNvPr>
          <p:cNvSpPr>
            <a:spLocks noGrp="1"/>
          </p:cNvSpPr>
          <p:nvPr>
            <p:ph type="title"/>
          </p:nvPr>
        </p:nvSpPr>
        <p:spPr/>
        <p:txBody>
          <a:bodyPr/>
          <a:lstStyle/>
          <a:p>
            <a:r>
              <a:rPr lang="en-US" dirty="0"/>
              <a:t>OPERATIONS NOW</a:t>
            </a:r>
          </a:p>
        </p:txBody>
      </p:sp>
      <p:sp>
        <p:nvSpPr>
          <p:cNvPr id="3" name="Text Placeholder 2">
            <a:extLst>
              <a:ext uri="{FF2B5EF4-FFF2-40B4-BE49-F238E27FC236}">
                <a16:creationId xmlns:a16="http://schemas.microsoft.com/office/drawing/2014/main" id="{F965AEAF-3340-4CA5-9B4E-965A90D1FB8A}"/>
              </a:ext>
            </a:extLst>
          </p:cNvPr>
          <p:cNvSpPr>
            <a:spLocks noGrp="1"/>
          </p:cNvSpPr>
          <p:nvPr>
            <p:ph type="body" sz="quarter" idx="10"/>
          </p:nvPr>
        </p:nvSpPr>
        <p:spPr>
          <a:xfrm>
            <a:off x="381000" y="1411552"/>
            <a:ext cx="8382000" cy="2314480"/>
          </a:xfrm>
        </p:spPr>
        <p:txBody>
          <a:bodyPr/>
          <a:lstStyle/>
          <a:p>
            <a:r>
              <a:rPr lang="en-US" dirty="0"/>
              <a:t>STILL MAINTAIN A DAILY AND WEEKLY WORK LOG FOR COMPLIANCE PURPOSES FOR HOS AS WELL AS ACCOUNTING FOR ANY GOVERNMENT ASSISTANCE</a:t>
            </a:r>
          </a:p>
          <a:p>
            <a:endParaRPr lang="en-US" dirty="0"/>
          </a:p>
        </p:txBody>
      </p:sp>
    </p:spTree>
    <p:extLst>
      <p:ext uri="{BB962C8B-B14F-4D97-AF65-F5344CB8AC3E}">
        <p14:creationId xmlns:p14="http://schemas.microsoft.com/office/powerpoint/2010/main" val="2204710084"/>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9A49B-7B4B-4FD0-8D66-69475258E796}"/>
              </a:ext>
            </a:extLst>
          </p:cNvPr>
          <p:cNvSpPr>
            <a:spLocks noGrp="1"/>
          </p:cNvSpPr>
          <p:nvPr>
            <p:ph type="title"/>
          </p:nvPr>
        </p:nvSpPr>
        <p:spPr/>
        <p:txBody>
          <a:bodyPr/>
          <a:lstStyle/>
          <a:p>
            <a:r>
              <a:rPr lang="en-US" dirty="0"/>
              <a:t>OPERATIONS TRANSITION</a:t>
            </a:r>
          </a:p>
        </p:txBody>
      </p:sp>
      <p:sp>
        <p:nvSpPr>
          <p:cNvPr id="3" name="Text Placeholder 2">
            <a:extLst>
              <a:ext uri="{FF2B5EF4-FFF2-40B4-BE49-F238E27FC236}">
                <a16:creationId xmlns:a16="http://schemas.microsoft.com/office/drawing/2014/main" id="{C5D7C317-87BC-4601-A86E-B2F6B07357E1}"/>
              </a:ext>
            </a:extLst>
          </p:cNvPr>
          <p:cNvSpPr>
            <a:spLocks noGrp="1"/>
          </p:cNvSpPr>
          <p:nvPr>
            <p:ph type="body" sz="quarter" idx="10"/>
          </p:nvPr>
        </p:nvSpPr>
        <p:spPr>
          <a:xfrm>
            <a:off x="381000" y="1411552"/>
            <a:ext cx="8382000" cy="4382738"/>
          </a:xfrm>
        </p:spPr>
        <p:txBody>
          <a:bodyPr/>
          <a:lstStyle/>
          <a:p>
            <a:r>
              <a:rPr lang="en-US" dirty="0"/>
              <a:t>WORK YOUR PLAN</a:t>
            </a:r>
          </a:p>
          <a:p>
            <a:r>
              <a:rPr lang="en-US" dirty="0"/>
              <a:t>DETERMINE HOURS NEEDED FOR OPERATIONS DURING TRANSITION</a:t>
            </a:r>
          </a:p>
          <a:p>
            <a:r>
              <a:rPr lang="en-US" dirty="0"/>
              <a:t>BE SURE ALL OF THE INFORMATION SHARED IS FACTUAL</a:t>
            </a:r>
          </a:p>
          <a:p>
            <a:r>
              <a:rPr lang="en-US" dirty="0"/>
              <a:t>WATCH THE RUMOR MILLS</a:t>
            </a:r>
          </a:p>
          <a:p>
            <a:r>
              <a:rPr lang="en-US" dirty="0"/>
              <a:t>MEET WITH YOUR EMPLOYEES IN SMALL GROUPS AND INDIVIDUALLY IF NECESSARY TO SHARE TACTICAL PLANS FOR SUSTAINABILITY</a:t>
            </a:r>
          </a:p>
        </p:txBody>
      </p:sp>
    </p:spTree>
    <p:extLst>
      <p:ext uri="{BB962C8B-B14F-4D97-AF65-F5344CB8AC3E}">
        <p14:creationId xmlns:p14="http://schemas.microsoft.com/office/powerpoint/2010/main" val="1677875740"/>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07826-959A-4373-A3ED-186F41BC6E9B}"/>
              </a:ext>
            </a:extLst>
          </p:cNvPr>
          <p:cNvSpPr>
            <a:spLocks noGrp="1"/>
          </p:cNvSpPr>
          <p:nvPr>
            <p:ph type="title"/>
          </p:nvPr>
        </p:nvSpPr>
        <p:spPr/>
        <p:txBody>
          <a:bodyPr/>
          <a:lstStyle/>
          <a:p>
            <a:r>
              <a:rPr lang="en-US" dirty="0"/>
              <a:t>OPERATIONS TRANSITION</a:t>
            </a:r>
          </a:p>
        </p:txBody>
      </p:sp>
      <p:sp>
        <p:nvSpPr>
          <p:cNvPr id="3" name="Text Placeholder 2">
            <a:extLst>
              <a:ext uri="{FF2B5EF4-FFF2-40B4-BE49-F238E27FC236}">
                <a16:creationId xmlns:a16="http://schemas.microsoft.com/office/drawing/2014/main" id="{88183285-6BEC-4FC2-839B-39DF16B049DC}"/>
              </a:ext>
            </a:extLst>
          </p:cNvPr>
          <p:cNvSpPr>
            <a:spLocks noGrp="1"/>
          </p:cNvSpPr>
          <p:nvPr>
            <p:ph type="body" sz="quarter" idx="10"/>
          </p:nvPr>
        </p:nvSpPr>
        <p:spPr>
          <a:xfrm>
            <a:off x="381000" y="1411552"/>
            <a:ext cx="8382000" cy="4825937"/>
          </a:xfrm>
        </p:spPr>
        <p:txBody>
          <a:bodyPr/>
          <a:lstStyle/>
          <a:p>
            <a:r>
              <a:rPr lang="en-US" dirty="0"/>
              <a:t>REACH OUT TO VENDORS, SUPPLIERS AND TRAVEL PARTNERS FOR THEIR PLANS FOR RECOVERY</a:t>
            </a:r>
          </a:p>
          <a:p>
            <a:r>
              <a:rPr lang="en-US" dirty="0"/>
              <a:t>WATCH FOR TRAVEL RESTRICTIONS IN THE AREAS THAT YOU SERVICE</a:t>
            </a:r>
          </a:p>
          <a:p>
            <a:r>
              <a:rPr lang="en-US" dirty="0"/>
              <a:t>MAKE PLANS FOR WHEN TOURS AND CHARTERS CAN START AGAIN</a:t>
            </a:r>
          </a:p>
          <a:p>
            <a:r>
              <a:rPr lang="en-US" dirty="0"/>
              <a:t>REACH OUT TO YOUR CUSTOMERS NOW AND INTO THE RECOVERY PERIOD</a:t>
            </a:r>
          </a:p>
          <a:p>
            <a:r>
              <a:rPr lang="en-US" dirty="0"/>
              <a:t>LET’S GET TRIPS RESCHEDULED</a:t>
            </a:r>
          </a:p>
        </p:txBody>
      </p:sp>
    </p:spTree>
    <p:extLst>
      <p:ext uri="{BB962C8B-B14F-4D97-AF65-F5344CB8AC3E}">
        <p14:creationId xmlns:p14="http://schemas.microsoft.com/office/powerpoint/2010/main" val="3640261424"/>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A3ED7-3FF8-4F0D-8852-26E7FA5200D3}"/>
              </a:ext>
            </a:extLst>
          </p:cNvPr>
          <p:cNvSpPr>
            <a:spLocks noGrp="1"/>
          </p:cNvSpPr>
          <p:nvPr>
            <p:ph type="title"/>
          </p:nvPr>
        </p:nvSpPr>
        <p:spPr/>
        <p:txBody>
          <a:bodyPr/>
          <a:lstStyle/>
          <a:p>
            <a:r>
              <a:rPr lang="en-US" dirty="0"/>
              <a:t>OPERATIONS TRANSITION</a:t>
            </a:r>
          </a:p>
        </p:txBody>
      </p:sp>
      <p:sp>
        <p:nvSpPr>
          <p:cNvPr id="3" name="Text Placeholder 2">
            <a:extLst>
              <a:ext uri="{FF2B5EF4-FFF2-40B4-BE49-F238E27FC236}">
                <a16:creationId xmlns:a16="http://schemas.microsoft.com/office/drawing/2014/main" id="{8EC3D3A8-D4C4-4747-BD03-4C3F116CBF8B}"/>
              </a:ext>
            </a:extLst>
          </p:cNvPr>
          <p:cNvSpPr>
            <a:spLocks noGrp="1"/>
          </p:cNvSpPr>
          <p:nvPr>
            <p:ph type="body" sz="quarter" idx="10"/>
          </p:nvPr>
        </p:nvSpPr>
        <p:spPr>
          <a:xfrm>
            <a:off x="381000" y="1411552"/>
            <a:ext cx="8382000" cy="5022914"/>
          </a:xfrm>
        </p:spPr>
        <p:txBody>
          <a:bodyPr/>
          <a:lstStyle/>
          <a:p>
            <a:r>
              <a:rPr lang="en-US" dirty="0"/>
              <a:t>CONTINUE TO WATCH COMPETITION AND THEIR RECOVERY TIMING</a:t>
            </a:r>
          </a:p>
          <a:p>
            <a:r>
              <a:rPr lang="en-US" dirty="0"/>
              <a:t>YOU MAY BE READY TO TRAVEL BEFORE THEM</a:t>
            </a:r>
          </a:p>
          <a:p>
            <a:r>
              <a:rPr lang="en-US" dirty="0"/>
              <a:t>OR THEM BEFORE YOU</a:t>
            </a:r>
          </a:p>
          <a:p>
            <a:r>
              <a:rPr lang="en-US" dirty="0"/>
              <a:t>PRICING , PRICING, PRICING</a:t>
            </a:r>
          </a:p>
          <a:p>
            <a:r>
              <a:rPr lang="en-US" dirty="0"/>
              <a:t>WE DON’T NEED TO GIVE AWAY OUR SERVICES</a:t>
            </a:r>
          </a:p>
          <a:p>
            <a:r>
              <a:rPr lang="en-US" dirty="0"/>
              <a:t>THE INDUSTRY WILL LIKELY BE SMALLER WHEN THIS IS ALL OVER</a:t>
            </a:r>
          </a:p>
          <a:p>
            <a:r>
              <a:rPr lang="en-US" dirty="0"/>
              <a:t>HOPEFULLY THAT MEANS MORE DRIVERS AVAILABLE AND LESS LOW PRICED OPERATORS</a:t>
            </a:r>
          </a:p>
        </p:txBody>
      </p:sp>
    </p:spTree>
    <p:extLst>
      <p:ext uri="{BB962C8B-B14F-4D97-AF65-F5344CB8AC3E}">
        <p14:creationId xmlns:p14="http://schemas.microsoft.com/office/powerpoint/2010/main" val="2418564745"/>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EFB9F-54A2-4520-A02B-323A2F328B9C}"/>
              </a:ext>
            </a:extLst>
          </p:cNvPr>
          <p:cNvSpPr>
            <a:spLocks noGrp="1"/>
          </p:cNvSpPr>
          <p:nvPr>
            <p:ph type="title"/>
          </p:nvPr>
        </p:nvSpPr>
        <p:spPr/>
        <p:txBody>
          <a:bodyPr/>
          <a:lstStyle/>
          <a:p>
            <a:r>
              <a:rPr lang="en-US" dirty="0"/>
              <a:t>OPERATIONS FULL EMPLOYMENT</a:t>
            </a:r>
          </a:p>
        </p:txBody>
      </p:sp>
      <p:sp>
        <p:nvSpPr>
          <p:cNvPr id="3" name="Text Placeholder 2">
            <a:extLst>
              <a:ext uri="{FF2B5EF4-FFF2-40B4-BE49-F238E27FC236}">
                <a16:creationId xmlns:a16="http://schemas.microsoft.com/office/drawing/2014/main" id="{BC5DEA6B-1EB6-4688-8AD5-B388454852D7}"/>
              </a:ext>
            </a:extLst>
          </p:cNvPr>
          <p:cNvSpPr>
            <a:spLocks noGrp="1"/>
          </p:cNvSpPr>
          <p:nvPr>
            <p:ph type="body" sz="quarter" idx="10"/>
          </p:nvPr>
        </p:nvSpPr>
        <p:spPr>
          <a:xfrm>
            <a:off x="381000" y="1411552"/>
            <a:ext cx="8382000" cy="4382738"/>
          </a:xfrm>
        </p:spPr>
        <p:txBody>
          <a:bodyPr/>
          <a:lstStyle/>
          <a:p>
            <a:r>
              <a:rPr lang="en-US" dirty="0"/>
              <a:t>MAKE SURE TO COMMUNICATE ALL CHANGES IN POLICIES AND PROCEDURES TO EMPLOYEES AS THEY REENTER THE COMPANY</a:t>
            </a:r>
          </a:p>
          <a:p>
            <a:r>
              <a:rPr lang="en-US" dirty="0"/>
              <a:t>BE SURE TO COMMUNICATE THE WAY IN WHICH YOU BROUGHT THEM BACK</a:t>
            </a:r>
          </a:p>
          <a:p>
            <a:r>
              <a:rPr lang="en-US" dirty="0"/>
              <a:t>CERTAIN JOBS MAY BE NEEDED BEFORE OTHERS</a:t>
            </a:r>
          </a:p>
          <a:p>
            <a:r>
              <a:rPr lang="en-US" dirty="0"/>
              <a:t>WHY DID OFFICE PEOPLE COME BACK BEFORE DRIVERS ?</a:t>
            </a:r>
          </a:p>
          <a:p>
            <a:r>
              <a:rPr lang="en-US" dirty="0"/>
              <a:t>CONTINUE TO WATCH YOUR GROWTH</a:t>
            </a:r>
          </a:p>
        </p:txBody>
      </p:sp>
    </p:spTree>
    <p:extLst>
      <p:ext uri="{BB962C8B-B14F-4D97-AF65-F5344CB8AC3E}">
        <p14:creationId xmlns:p14="http://schemas.microsoft.com/office/powerpoint/2010/main" val="679064416"/>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54286-19C0-4384-B84F-E35B90901243}"/>
              </a:ext>
            </a:extLst>
          </p:cNvPr>
          <p:cNvSpPr>
            <a:spLocks noGrp="1"/>
          </p:cNvSpPr>
          <p:nvPr>
            <p:ph type="title"/>
          </p:nvPr>
        </p:nvSpPr>
        <p:spPr/>
        <p:txBody>
          <a:bodyPr/>
          <a:lstStyle/>
          <a:p>
            <a:r>
              <a:rPr lang="en-US" dirty="0"/>
              <a:t>OPERATIONS FULL EMPLOYMENT</a:t>
            </a:r>
          </a:p>
        </p:txBody>
      </p:sp>
      <p:sp>
        <p:nvSpPr>
          <p:cNvPr id="3" name="Text Placeholder 2">
            <a:extLst>
              <a:ext uri="{FF2B5EF4-FFF2-40B4-BE49-F238E27FC236}">
                <a16:creationId xmlns:a16="http://schemas.microsoft.com/office/drawing/2014/main" id="{031A33C4-B4D6-497A-9F43-1049810955E0}"/>
              </a:ext>
            </a:extLst>
          </p:cNvPr>
          <p:cNvSpPr>
            <a:spLocks noGrp="1"/>
          </p:cNvSpPr>
          <p:nvPr>
            <p:ph type="body" sz="quarter" idx="10"/>
          </p:nvPr>
        </p:nvSpPr>
        <p:spPr>
          <a:xfrm>
            <a:off x="381000" y="1411552"/>
            <a:ext cx="8382000" cy="5810822"/>
          </a:xfrm>
        </p:spPr>
        <p:txBody>
          <a:bodyPr/>
          <a:lstStyle/>
          <a:p>
            <a:r>
              <a:rPr lang="en-US" dirty="0"/>
              <a:t>GET OUT AND SEE YOUR CUSTOMERS AS SOON AS POSSIBLE</a:t>
            </a:r>
          </a:p>
          <a:p>
            <a:r>
              <a:rPr lang="en-US" dirty="0"/>
              <a:t>TELL THEM HOW IMPORTANT THEY ARE TO YOU</a:t>
            </a:r>
          </a:p>
          <a:p>
            <a:r>
              <a:rPr lang="en-US" dirty="0"/>
              <a:t>TELL THEM HOW YOU HAVE RAMPED UP TO BE READY FOR THEM</a:t>
            </a:r>
          </a:p>
          <a:p>
            <a:r>
              <a:rPr lang="en-US" dirty="0"/>
              <a:t>TELL THEM HOW YOU HAVE CLEANED AND SANITIZED ALL OF THE EQUIPMENT PRIOR TO THE FIRST TRIP</a:t>
            </a:r>
          </a:p>
          <a:p>
            <a:r>
              <a:rPr lang="en-US" dirty="0"/>
              <a:t>EDUCATE DRIVERS AND ALL CUSTOMER FACING EMPLOYEES ON ALL THE MEASURES YOU HAVE TAKEN</a:t>
            </a:r>
          </a:p>
          <a:p>
            <a:endParaRPr lang="en-US" dirty="0"/>
          </a:p>
        </p:txBody>
      </p:sp>
    </p:spTree>
    <p:extLst>
      <p:ext uri="{BB962C8B-B14F-4D97-AF65-F5344CB8AC3E}">
        <p14:creationId xmlns:p14="http://schemas.microsoft.com/office/powerpoint/2010/main" val="1629337304"/>
      </p:ext>
    </p:extLst>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5F489-09A0-4717-B2DA-64BACD2DB263}"/>
              </a:ext>
            </a:extLst>
          </p:cNvPr>
          <p:cNvSpPr>
            <a:spLocks noGrp="1"/>
          </p:cNvSpPr>
          <p:nvPr>
            <p:ph type="title"/>
          </p:nvPr>
        </p:nvSpPr>
        <p:spPr/>
        <p:txBody>
          <a:bodyPr/>
          <a:lstStyle/>
          <a:p>
            <a:r>
              <a:rPr lang="en-US" dirty="0"/>
              <a:t>OPERATIONS FULL EMPLOYMENT</a:t>
            </a:r>
          </a:p>
        </p:txBody>
      </p:sp>
      <p:sp>
        <p:nvSpPr>
          <p:cNvPr id="3" name="Text Placeholder 2">
            <a:extLst>
              <a:ext uri="{FF2B5EF4-FFF2-40B4-BE49-F238E27FC236}">
                <a16:creationId xmlns:a16="http://schemas.microsoft.com/office/drawing/2014/main" id="{C2024514-FDBB-43F6-AC50-B8C5D6EE8CFB}"/>
              </a:ext>
            </a:extLst>
          </p:cNvPr>
          <p:cNvSpPr>
            <a:spLocks noGrp="1"/>
          </p:cNvSpPr>
          <p:nvPr>
            <p:ph type="body" sz="quarter" idx="10"/>
          </p:nvPr>
        </p:nvSpPr>
        <p:spPr>
          <a:xfrm>
            <a:off x="381000" y="1411552"/>
            <a:ext cx="8382000" cy="2856167"/>
          </a:xfrm>
        </p:spPr>
        <p:txBody>
          <a:bodyPr/>
          <a:lstStyle/>
          <a:p>
            <a:r>
              <a:rPr lang="en-US" dirty="0"/>
              <a:t>UNDERSTAND THIS RECOVERY IS NOT GOING TO HAPPEN OVERNIGHT </a:t>
            </a:r>
          </a:p>
          <a:p>
            <a:r>
              <a:rPr lang="en-US" dirty="0"/>
              <a:t>THRIVE ON THE RELATIONSHIPS YOU HAVE BUILT WITH YOUR INTERNAL AND EXTERNAL CUSTOMERS</a:t>
            </a:r>
          </a:p>
          <a:p>
            <a:r>
              <a:rPr lang="en-US" dirty="0"/>
              <a:t>BE HONEST</a:t>
            </a:r>
          </a:p>
        </p:txBody>
      </p:sp>
    </p:spTree>
    <p:extLst>
      <p:ext uri="{BB962C8B-B14F-4D97-AF65-F5344CB8AC3E}">
        <p14:creationId xmlns:p14="http://schemas.microsoft.com/office/powerpoint/2010/main" val="1088584879"/>
      </p:ext>
    </p:extLst>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C0774-D076-4813-A597-5989FA6E52C5}"/>
              </a:ext>
            </a:extLst>
          </p:cNvPr>
          <p:cNvSpPr>
            <a:spLocks noGrp="1"/>
          </p:cNvSpPr>
          <p:nvPr>
            <p:ph type="title"/>
          </p:nvPr>
        </p:nvSpPr>
        <p:spPr/>
        <p:txBody>
          <a:bodyPr/>
          <a:lstStyle/>
          <a:p>
            <a:r>
              <a:rPr lang="en-US" dirty="0"/>
              <a:t>VEHICLES NOW</a:t>
            </a:r>
          </a:p>
        </p:txBody>
      </p:sp>
      <p:sp>
        <p:nvSpPr>
          <p:cNvPr id="3" name="Text Placeholder 2">
            <a:extLst>
              <a:ext uri="{FF2B5EF4-FFF2-40B4-BE49-F238E27FC236}">
                <a16:creationId xmlns:a16="http://schemas.microsoft.com/office/drawing/2014/main" id="{AAF710AA-26A4-4071-99B0-AB98B5265E62}"/>
              </a:ext>
            </a:extLst>
          </p:cNvPr>
          <p:cNvSpPr>
            <a:spLocks noGrp="1"/>
          </p:cNvSpPr>
          <p:nvPr>
            <p:ph type="body" sz="quarter" idx="10"/>
          </p:nvPr>
        </p:nvSpPr>
        <p:spPr>
          <a:xfrm>
            <a:off x="381000" y="1411552"/>
            <a:ext cx="8382000" cy="4924425"/>
          </a:xfrm>
        </p:spPr>
        <p:txBody>
          <a:bodyPr/>
          <a:lstStyle/>
          <a:p>
            <a:r>
              <a:rPr lang="en-US" dirty="0"/>
              <a:t>MAKE SURE YOU ARE STARTING THEM REGULARLY AND TESTING KEY COMPONENTS</a:t>
            </a:r>
          </a:p>
          <a:p>
            <a:r>
              <a:rPr lang="en-US" dirty="0"/>
              <a:t>MAKE SURE INSPECTIONS ARE UP TO DATE</a:t>
            </a:r>
          </a:p>
          <a:p>
            <a:r>
              <a:rPr lang="en-US" dirty="0"/>
              <a:t>CHECK TIRE PRESSURES</a:t>
            </a:r>
          </a:p>
          <a:p>
            <a:r>
              <a:rPr lang="en-US" dirty="0"/>
              <a:t>VERIFY INSURANCE COVERAGES AND CANCELLATIONS</a:t>
            </a:r>
          </a:p>
          <a:p>
            <a:r>
              <a:rPr lang="en-US" dirty="0"/>
              <a:t>SELECT WHICH VEHICLES WILL COME BACK ONLINE FIRST</a:t>
            </a:r>
          </a:p>
          <a:p>
            <a:r>
              <a:rPr lang="en-US" dirty="0"/>
              <a:t>COMMUNICATE TO SALES AND DISPATCH HOW MANY AND WHICH VEHICLES ARE AVAILABLE</a:t>
            </a:r>
          </a:p>
        </p:txBody>
      </p:sp>
    </p:spTree>
    <p:extLst>
      <p:ext uri="{BB962C8B-B14F-4D97-AF65-F5344CB8AC3E}">
        <p14:creationId xmlns:p14="http://schemas.microsoft.com/office/powerpoint/2010/main" val="1815283523"/>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6D37D-3CC4-47E1-8A21-678699FC76FC}"/>
              </a:ext>
            </a:extLst>
          </p:cNvPr>
          <p:cNvSpPr>
            <a:spLocks noGrp="1"/>
          </p:cNvSpPr>
          <p:nvPr>
            <p:ph type="title"/>
          </p:nvPr>
        </p:nvSpPr>
        <p:spPr/>
        <p:txBody>
          <a:bodyPr/>
          <a:lstStyle/>
          <a:p>
            <a:r>
              <a:rPr lang="en-US" dirty="0"/>
              <a:t>DRIVERS     NOW</a:t>
            </a:r>
          </a:p>
        </p:txBody>
      </p:sp>
      <p:sp>
        <p:nvSpPr>
          <p:cNvPr id="3" name="Text Placeholder 2">
            <a:extLst>
              <a:ext uri="{FF2B5EF4-FFF2-40B4-BE49-F238E27FC236}">
                <a16:creationId xmlns:a16="http://schemas.microsoft.com/office/drawing/2014/main" id="{F4A2D3AD-FE8F-41EF-AFF1-A71218FF19DA}"/>
              </a:ext>
            </a:extLst>
          </p:cNvPr>
          <p:cNvSpPr>
            <a:spLocks noGrp="1"/>
          </p:cNvSpPr>
          <p:nvPr>
            <p:ph type="body" sz="quarter" idx="10"/>
          </p:nvPr>
        </p:nvSpPr>
        <p:spPr>
          <a:xfrm>
            <a:off x="381000" y="1411552"/>
            <a:ext cx="8382000" cy="5022914"/>
          </a:xfrm>
        </p:spPr>
        <p:txBody>
          <a:bodyPr/>
          <a:lstStyle/>
          <a:p>
            <a:r>
              <a:rPr lang="en-US" dirty="0"/>
              <a:t>TALK TO THEM REGULARLY</a:t>
            </a:r>
          </a:p>
          <a:p>
            <a:r>
              <a:rPr lang="en-US" dirty="0"/>
              <a:t>HAVE THEY FOUND OTHER EMPLOYMENT</a:t>
            </a:r>
          </a:p>
          <a:p>
            <a:r>
              <a:rPr lang="en-US" dirty="0"/>
              <a:t>IF SO, IS IT TEMPORARY , OR ARE THEY LIKING IT BETTER</a:t>
            </a:r>
          </a:p>
          <a:p>
            <a:r>
              <a:rPr lang="en-US" dirty="0"/>
              <a:t>HOW IS THEIR STATE OF MIND</a:t>
            </a:r>
          </a:p>
          <a:p>
            <a:r>
              <a:rPr lang="en-US" dirty="0"/>
              <a:t>LET THEM KNOW YOU GENUINELY CARE</a:t>
            </a:r>
          </a:p>
          <a:p>
            <a:r>
              <a:rPr lang="en-US" dirty="0"/>
              <a:t>LET THEM KNOW WHAT YOU ARE DOING TO BRING THEM BACK TO WORK</a:t>
            </a:r>
          </a:p>
          <a:p>
            <a:r>
              <a:rPr lang="en-US" dirty="0"/>
              <a:t>REVIEW YOUR ROSTERS , ARE YOU BRINGING THEM ALL BACK ?</a:t>
            </a:r>
          </a:p>
        </p:txBody>
      </p:sp>
    </p:spTree>
    <p:extLst>
      <p:ext uri="{BB962C8B-B14F-4D97-AF65-F5344CB8AC3E}">
        <p14:creationId xmlns:p14="http://schemas.microsoft.com/office/powerpoint/2010/main" val="268464199"/>
      </p:ext>
    </p:extLst>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EA49B-345A-43C4-89AA-DB502330647E}"/>
              </a:ext>
            </a:extLst>
          </p:cNvPr>
          <p:cNvSpPr>
            <a:spLocks noGrp="1"/>
          </p:cNvSpPr>
          <p:nvPr>
            <p:ph type="title"/>
          </p:nvPr>
        </p:nvSpPr>
        <p:spPr/>
        <p:txBody>
          <a:bodyPr/>
          <a:lstStyle/>
          <a:p>
            <a:r>
              <a:rPr lang="en-US" dirty="0"/>
              <a:t>VEHICLES NOW</a:t>
            </a:r>
          </a:p>
        </p:txBody>
      </p:sp>
      <p:sp>
        <p:nvSpPr>
          <p:cNvPr id="3" name="Text Placeholder 2">
            <a:extLst>
              <a:ext uri="{FF2B5EF4-FFF2-40B4-BE49-F238E27FC236}">
                <a16:creationId xmlns:a16="http://schemas.microsoft.com/office/drawing/2014/main" id="{2A76D8FF-98F9-4A9B-BDC3-CFD5E0FEACA1}"/>
              </a:ext>
            </a:extLst>
          </p:cNvPr>
          <p:cNvSpPr>
            <a:spLocks noGrp="1"/>
          </p:cNvSpPr>
          <p:nvPr>
            <p:ph type="body" sz="quarter" idx="10"/>
          </p:nvPr>
        </p:nvSpPr>
        <p:spPr>
          <a:xfrm>
            <a:off x="381000" y="1411552"/>
            <a:ext cx="8382000" cy="5170646"/>
          </a:xfrm>
        </p:spPr>
        <p:txBody>
          <a:bodyPr/>
          <a:lstStyle/>
          <a:p>
            <a:r>
              <a:rPr lang="en-US" dirty="0"/>
              <a:t>IF INSURANCE IS CANCELLED AND TAGS ARE REMOVED HOW QUICKLY CAN THEY BE RECLAIMED AND INSTALLED ( WEEKENDS / HOLIDAYS )</a:t>
            </a:r>
          </a:p>
          <a:p>
            <a:r>
              <a:rPr lang="en-US" dirty="0"/>
              <a:t>REVIEW OPEN WARRANTY AND OPEN CAMPAIGNS </a:t>
            </a:r>
          </a:p>
          <a:p>
            <a:r>
              <a:rPr lang="en-US" dirty="0"/>
              <a:t>THESE CAN BE REVENUE SOURCES IF YOU ARE QUALIFIED TO DO INHOUSE REPAIRS</a:t>
            </a:r>
          </a:p>
          <a:p>
            <a:r>
              <a:rPr lang="en-US" dirty="0"/>
              <a:t>CHECK WITH YOUR STATE TO SEE WHAT THE PROCESS WILL BE TO RENEW EXPIRED TAGS FOR YOUR FLEETS</a:t>
            </a:r>
          </a:p>
        </p:txBody>
      </p:sp>
    </p:spTree>
    <p:extLst>
      <p:ext uri="{BB962C8B-B14F-4D97-AF65-F5344CB8AC3E}">
        <p14:creationId xmlns:p14="http://schemas.microsoft.com/office/powerpoint/2010/main" val="926096954"/>
      </p:ext>
    </p:extLst>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067CC-CADB-4034-B1F0-BE52CB60CA0B}"/>
              </a:ext>
            </a:extLst>
          </p:cNvPr>
          <p:cNvSpPr>
            <a:spLocks noGrp="1"/>
          </p:cNvSpPr>
          <p:nvPr>
            <p:ph type="title"/>
          </p:nvPr>
        </p:nvSpPr>
        <p:spPr/>
        <p:txBody>
          <a:bodyPr/>
          <a:lstStyle/>
          <a:p>
            <a:r>
              <a:rPr lang="en-US" dirty="0"/>
              <a:t>VEHICLES NOW</a:t>
            </a:r>
          </a:p>
        </p:txBody>
      </p:sp>
      <p:sp>
        <p:nvSpPr>
          <p:cNvPr id="3" name="Text Placeholder 2">
            <a:extLst>
              <a:ext uri="{FF2B5EF4-FFF2-40B4-BE49-F238E27FC236}">
                <a16:creationId xmlns:a16="http://schemas.microsoft.com/office/drawing/2014/main" id="{EED5A219-BF27-4014-9B12-DDB0F9CDF819}"/>
              </a:ext>
            </a:extLst>
          </p:cNvPr>
          <p:cNvSpPr>
            <a:spLocks noGrp="1"/>
          </p:cNvSpPr>
          <p:nvPr>
            <p:ph type="body" sz="quarter" idx="10"/>
          </p:nvPr>
        </p:nvSpPr>
        <p:spPr>
          <a:xfrm>
            <a:off x="381000" y="1411552"/>
            <a:ext cx="8382000" cy="5269135"/>
          </a:xfrm>
        </p:spPr>
        <p:txBody>
          <a:bodyPr/>
          <a:lstStyle/>
          <a:p>
            <a:r>
              <a:rPr lang="en-US" dirty="0"/>
              <a:t>ASK YOUR DMV IF YOU CAN RENEW PARTIAL FLEETS</a:t>
            </a:r>
          </a:p>
          <a:p>
            <a:r>
              <a:rPr lang="en-US" dirty="0"/>
              <a:t>ASK IF YOU DO NOT RENEW A VEHICLE FOR A CERTAIN TIME AFTER THE GRACE PERIOD WHAT WOULD BE NEEDED TO REINSTATE THE VEHICLE (STATE INSPECTION)</a:t>
            </a:r>
          </a:p>
          <a:p>
            <a:r>
              <a:rPr lang="en-US" dirty="0"/>
              <a:t>MAKE SURE TO HAVE ALL OF YOUR IFTA / IRP DOCUMENTATION READY FOR RENEWALS</a:t>
            </a:r>
          </a:p>
          <a:p>
            <a:r>
              <a:rPr lang="en-US"/>
              <a:t>IT’S ALSO A GREAT TIME TO DO PARTS INVENTORY AND COSTS</a:t>
            </a:r>
            <a:endParaRPr lang="en-US" dirty="0"/>
          </a:p>
          <a:p>
            <a:endParaRPr lang="en-US" dirty="0"/>
          </a:p>
        </p:txBody>
      </p:sp>
    </p:spTree>
    <p:extLst>
      <p:ext uri="{BB962C8B-B14F-4D97-AF65-F5344CB8AC3E}">
        <p14:creationId xmlns:p14="http://schemas.microsoft.com/office/powerpoint/2010/main" val="2914838212"/>
      </p:ext>
    </p:extLst>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8856F-C148-4BD6-8726-78A95A24529D}"/>
              </a:ext>
            </a:extLst>
          </p:cNvPr>
          <p:cNvSpPr>
            <a:spLocks noGrp="1"/>
          </p:cNvSpPr>
          <p:nvPr>
            <p:ph type="title"/>
          </p:nvPr>
        </p:nvSpPr>
        <p:spPr/>
        <p:txBody>
          <a:bodyPr/>
          <a:lstStyle/>
          <a:p>
            <a:r>
              <a:rPr lang="en-US" dirty="0"/>
              <a:t>CLOSING THOUGHTS</a:t>
            </a:r>
          </a:p>
        </p:txBody>
      </p:sp>
      <p:sp>
        <p:nvSpPr>
          <p:cNvPr id="3" name="Text Placeholder 2">
            <a:extLst>
              <a:ext uri="{FF2B5EF4-FFF2-40B4-BE49-F238E27FC236}">
                <a16:creationId xmlns:a16="http://schemas.microsoft.com/office/drawing/2014/main" id="{29C4C842-6C67-4E36-8F23-2D0AB65E9C73}"/>
              </a:ext>
            </a:extLst>
          </p:cNvPr>
          <p:cNvSpPr>
            <a:spLocks noGrp="1"/>
          </p:cNvSpPr>
          <p:nvPr>
            <p:ph type="body" sz="quarter" idx="10"/>
          </p:nvPr>
        </p:nvSpPr>
        <p:spPr>
          <a:xfrm>
            <a:off x="381000" y="1411552"/>
            <a:ext cx="8382000" cy="4382738"/>
          </a:xfrm>
        </p:spPr>
        <p:txBody>
          <a:bodyPr/>
          <a:lstStyle/>
          <a:p>
            <a:r>
              <a:rPr lang="en-US" dirty="0"/>
              <a:t>WE ARE ALL TRULY IN THIS TOGETHER</a:t>
            </a:r>
          </a:p>
          <a:p>
            <a:r>
              <a:rPr lang="en-US" dirty="0"/>
              <a:t>WE ARE A SMALL BUT PROUD HARDWORKING INDUSTRY</a:t>
            </a:r>
          </a:p>
          <a:p>
            <a:r>
              <a:rPr lang="en-US" dirty="0"/>
              <a:t>IT WILL NOT HAPPEN OVERNIGHT BUT THE INDUSTRY WILL RECOVER</a:t>
            </a:r>
          </a:p>
          <a:p>
            <a:r>
              <a:rPr lang="en-US" dirty="0"/>
              <a:t>IT MAY NOT HAVE AS MANY COMPANIES, OR BUSES</a:t>
            </a:r>
          </a:p>
          <a:p>
            <a:r>
              <a:rPr lang="en-US" dirty="0"/>
              <a:t>IT WILL STILL HAVE SOME OF THE HARDEST WORKING PEOPLE IN OUR ECONOMY</a:t>
            </a:r>
          </a:p>
        </p:txBody>
      </p:sp>
    </p:spTree>
    <p:extLst>
      <p:ext uri="{BB962C8B-B14F-4D97-AF65-F5344CB8AC3E}">
        <p14:creationId xmlns:p14="http://schemas.microsoft.com/office/powerpoint/2010/main" val="1840516734"/>
      </p:ext>
    </p:extLst>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35859-CAD2-4B97-98E5-67697D1C0746}"/>
              </a:ext>
            </a:extLst>
          </p:cNvPr>
          <p:cNvSpPr>
            <a:spLocks noGrp="1"/>
          </p:cNvSpPr>
          <p:nvPr>
            <p:ph type="title"/>
          </p:nvPr>
        </p:nvSpPr>
        <p:spPr/>
        <p:txBody>
          <a:bodyPr/>
          <a:lstStyle/>
          <a:p>
            <a:r>
              <a:rPr lang="en-US" dirty="0"/>
              <a:t>CLOSING THOUGHTS</a:t>
            </a:r>
          </a:p>
        </p:txBody>
      </p:sp>
      <p:sp>
        <p:nvSpPr>
          <p:cNvPr id="3" name="Text Placeholder 2">
            <a:extLst>
              <a:ext uri="{FF2B5EF4-FFF2-40B4-BE49-F238E27FC236}">
                <a16:creationId xmlns:a16="http://schemas.microsoft.com/office/drawing/2014/main" id="{792E60EF-1F3E-4F34-B170-44764622BC2D}"/>
              </a:ext>
            </a:extLst>
          </p:cNvPr>
          <p:cNvSpPr>
            <a:spLocks noGrp="1"/>
          </p:cNvSpPr>
          <p:nvPr>
            <p:ph type="body" sz="quarter" idx="10"/>
          </p:nvPr>
        </p:nvSpPr>
        <p:spPr>
          <a:xfrm>
            <a:off x="381000" y="1411552"/>
            <a:ext cx="8382000" cy="3841052"/>
          </a:xfrm>
        </p:spPr>
        <p:txBody>
          <a:bodyPr/>
          <a:lstStyle/>
          <a:p>
            <a:r>
              <a:rPr lang="en-US" dirty="0"/>
              <a:t>THIS IS GOING TO BE ONE OF THOSE TIMES WE NEED TO WORK HARDER AND SMARTER</a:t>
            </a:r>
          </a:p>
          <a:p>
            <a:r>
              <a:rPr lang="en-US" dirty="0"/>
              <a:t>WE MAY NOT BE ABLE TO DO THINGS THE WAY WE USED TO DO THEM</a:t>
            </a:r>
          </a:p>
          <a:p>
            <a:r>
              <a:rPr lang="en-US" dirty="0"/>
              <a:t>WE NEED TO APPROACH EACH NEW DAY AS A NEW CHALLENGE AND OPPORTUNITY</a:t>
            </a:r>
          </a:p>
          <a:p>
            <a:r>
              <a:rPr lang="en-US" dirty="0"/>
              <a:t>FIND A WAY TO MAKE YOUR COMPANY DIFFERENT THAN IT WAS BEFORE</a:t>
            </a:r>
          </a:p>
        </p:txBody>
      </p:sp>
    </p:spTree>
    <p:extLst>
      <p:ext uri="{BB962C8B-B14F-4D97-AF65-F5344CB8AC3E}">
        <p14:creationId xmlns:p14="http://schemas.microsoft.com/office/powerpoint/2010/main" val="1920309068"/>
      </p:ext>
    </p:extLst>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B3DCD-8CEC-433C-89BB-36A063FB9C1C}"/>
              </a:ext>
            </a:extLst>
          </p:cNvPr>
          <p:cNvSpPr>
            <a:spLocks noGrp="1"/>
          </p:cNvSpPr>
          <p:nvPr>
            <p:ph type="title"/>
          </p:nvPr>
        </p:nvSpPr>
        <p:spPr/>
        <p:txBody>
          <a:bodyPr/>
          <a:lstStyle/>
          <a:p>
            <a:r>
              <a:rPr lang="en-US" dirty="0"/>
              <a:t>YOU ARE NOT FORGOTTEN</a:t>
            </a:r>
          </a:p>
        </p:txBody>
      </p:sp>
      <p:sp>
        <p:nvSpPr>
          <p:cNvPr id="3" name="Text Placeholder 2">
            <a:extLst>
              <a:ext uri="{FF2B5EF4-FFF2-40B4-BE49-F238E27FC236}">
                <a16:creationId xmlns:a16="http://schemas.microsoft.com/office/drawing/2014/main" id="{EAABC003-8515-4470-83F1-290D6F531493}"/>
              </a:ext>
            </a:extLst>
          </p:cNvPr>
          <p:cNvSpPr>
            <a:spLocks noGrp="1"/>
          </p:cNvSpPr>
          <p:nvPr>
            <p:ph type="body" sz="quarter" idx="10"/>
          </p:nvPr>
        </p:nvSpPr>
        <p:spPr>
          <a:xfrm>
            <a:off x="381000" y="1411552"/>
            <a:ext cx="8382000" cy="4382738"/>
          </a:xfrm>
        </p:spPr>
        <p:txBody>
          <a:bodyPr/>
          <a:lstStyle/>
          <a:p>
            <a:r>
              <a:rPr lang="en-US" dirty="0"/>
              <a:t>SAUCON IS HERE TO BE YOUR PARTNER THROUGH THIS</a:t>
            </a:r>
          </a:p>
          <a:p>
            <a:r>
              <a:rPr lang="en-US" dirty="0"/>
              <a:t>PLEASE FEEL FREE TO CONTACT ME ANYTIME WITH QUESTIONS, SUGGESTIONS</a:t>
            </a:r>
          </a:p>
          <a:p>
            <a:r>
              <a:rPr lang="en-US" dirty="0"/>
              <a:t>MANY OF YOU ARE PERSONAL FRIENDS OF MINE AND I HAVE BEEN TRYING TO REACH OUT TO AS MANY AS POSSIBLE TO CHECK ON YOU</a:t>
            </a:r>
          </a:p>
          <a:p>
            <a:r>
              <a:rPr lang="en-US" dirty="0"/>
              <a:t>WE ARE ALL IN THIS TOGETHER </a:t>
            </a:r>
          </a:p>
          <a:p>
            <a:r>
              <a:rPr lang="en-US" dirty="0"/>
              <a:t>#BUSSTRONG</a:t>
            </a:r>
          </a:p>
        </p:txBody>
      </p:sp>
    </p:spTree>
    <p:extLst>
      <p:ext uri="{BB962C8B-B14F-4D97-AF65-F5344CB8AC3E}">
        <p14:creationId xmlns:p14="http://schemas.microsoft.com/office/powerpoint/2010/main" val="226239553"/>
      </p:ext>
    </p:extLst>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80F52-6FC6-452A-A6CA-323228A10C3B}"/>
              </a:ext>
            </a:extLst>
          </p:cNvPr>
          <p:cNvSpPr>
            <a:spLocks noGrp="1"/>
          </p:cNvSpPr>
          <p:nvPr>
            <p:ph type="title"/>
          </p:nvPr>
        </p:nvSpPr>
        <p:spPr/>
        <p:txBody>
          <a:bodyPr/>
          <a:lstStyle/>
          <a:p>
            <a:r>
              <a:rPr lang="en-US" dirty="0"/>
              <a:t>CONTACT INFO</a:t>
            </a:r>
          </a:p>
        </p:txBody>
      </p:sp>
      <p:sp>
        <p:nvSpPr>
          <p:cNvPr id="3" name="Text Placeholder 2">
            <a:extLst>
              <a:ext uri="{FF2B5EF4-FFF2-40B4-BE49-F238E27FC236}">
                <a16:creationId xmlns:a16="http://schemas.microsoft.com/office/drawing/2014/main" id="{3C26AB1E-194D-4D91-B48E-F3DD930224DB}"/>
              </a:ext>
            </a:extLst>
          </p:cNvPr>
          <p:cNvSpPr>
            <a:spLocks noGrp="1"/>
          </p:cNvSpPr>
          <p:nvPr>
            <p:ph type="body" sz="quarter" idx="10"/>
          </p:nvPr>
        </p:nvSpPr>
        <p:spPr>
          <a:xfrm>
            <a:off x="381000" y="1411552"/>
            <a:ext cx="8382000" cy="2234458"/>
          </a:xfrm>
        </p:spPr>
        <p:txBody>
          <a:bodyPr/>
          <a:lstStyle/>
          <a:p>
            <a:r>
              <a:rPr lang="en-US" sz="4400" dirty="0">
                <a:hlinkClick r:id="rId2"/>
              </a:rPr>
              <a:t>MMCDONAL@SAUCONTECH.COM</a:t>
            </a:r>
            <a:endParaRPr lang="en-US" sz="4400" dirty="0"/>
          </a:p>
          <a:p>
            <a:endParaRPr lang="en-US" dirty="0"/>
          </a:p>
          <a:p>
            <a:endParaRPr lang="en-US" dirty="0"/>
          </a:p>
          <a:p>
            <a:endParaRPr lang="en-US" dirty="0"/>
          </a:p>
        </p:txBody>
      </p:sp>
      <p:pic>
        <p:nvPicPr>
          <p:cNvPr id="1026" name="Picture 2" descr="saucon">
            <a:extLst>
              <a:ext uri="{FF2B5EF4-FFF2-40B4-BE49-F238E27FC236}">
                <a16:creationId xmlns:a16="http://schemas.microsoft.com/office/drawing/2014/main" id="{33BA6D00-820C-473C-85AB-9C9D3C14CA2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66875" y="2895600"/>
            <a:ext cx="5810250" cy="6858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1BC82130-9ED6-4E74-B00F-B1FAA63794E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0600" y="4735248"/>
            <a:ext cx="2667000" cy="14224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9FC5EBD6-4510-4E51-AF95-DAF042987C1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67402" y="4495800"/>
            <a:ext cx="2057400" cy="2057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4366470"/>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903CB-969F-4A4F-9D24-8CAA7320EB3A}"/>
              </a:ext>
            </a:extLst>
          </p:cNvPr>
          <p:cNvSpPr>
            <a:spLocks noGrp="1"/>
          </p:cNvSpPr>
          <p:nvPr>
            <p:ph type="title"/>
          </p:nvPr>
        </p:nvSpPr>
        <p:spPr/>
        <p:txBody>
          <a:bodyPr/>
          <a:lstStyle/>
          <a:p>
            <a:r>
              <a:rPr lang="en-US" dirty="0"/>
              <a:t>DRIVERS  NOW</a:t>
            </a:r>
          </a:p>
        </p:txBody>
      </p:sp>
      <p:sp>
        <p:nvSpPr>
          <p:cNvPr id="3" name="Text Placeholder 2">
            <a:extLst>
              <a:ext uri="{FF2B5EF4-FFF2-40B4-BE49-F238E27FC236}">
                <a16:creationId xmlns:a16="http://schemas.microsoft.com/office/drawing/2014/main" id="{8175E9E3-71E6-4D83-B018-47029CE0E6B0}"/>
              </a:ext>
            </a:extLst>
          </p:cNvPr>
          <p:cNvSpPr>
            <a:spLocks noGrp="1"/>
          </p:cNvSpPr>
          <p:nvPr>
            <p:ph type="body" sz="quarter" idx="10"/>
          </p:nvPr>
        </p:nvSpPr>
        <p:spPr>
          <a:xfrm>
            <a:off x="381000" y="1411552"/>
            <a:ext cx="8382000" cy="4284250"/>
          </a:xfrm>
        </p:spPr>
        <p:txBody>
          <a:bodyPr/>
          <a:lstStyle/>
          <a:p>
            <a:r>
              <a:rPr lang="en-US" dirty="0"/>
              <a:t>THE FIRE HOSE ISN’T COMING BACK ON AT FULL PRESSURE</a:t>
            </a:r>
          </a:p>
          <a:p>
            <a:r>
              <a:rPr lang="en-US" dirty="0"/>
              <a:t>HOW WILL YOU DECIDE WHO COMES BACK FIRST ? SENIORITY, HARD WORKERS, ETC</a:t>
            </a:r>
          </a:p>
          <a:p>
            <a:r>
              <a:rPr lang="en-US" dirty="0"/>
              <a:t>MONITOR SOCIAL MEDIA FOR ALL DRIVERS ON GROUP CHATS</a:t>
            </a:r>
          </a:p>
          <a:p>
            <a:r>
              <a:rPr lang="en-US" dirty="0"/>
              <a:t>CHECK CREDENTIALS FOR EXPIRATIONS AND BE ABLE TO EXPLAIN HOW THEY WILL BE ABLE TO OPERATE IN THEIR LICENSED STATE</a:t>
            </a:r>
          </a:p>
        </p:txBody>
      </p:sp>
    </p:spTree>
    <p:extLst>
      <p:ext uri="{BB962C8B-B14F-4D97-AF65-F5344CB8AC3E}">
        <p14:creationId xmlns:p14="http://schemas.microsoft.com/office/powerpoint/2010/main" val="1888524815"/>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8D1E5-25DF-41BD-98F2-0AA765ABBE8F}"/>
              </a:ext>
            </a:extLst>
          </p:cNvPr>
          <p:cNvSpPr>
            <a:spLocks noGrp="1"/>
          </p:cNvSpPr>
          <p:nvPr>
            <p:ph type="title"/>
          </p:nvPr>
        </p:nvSpPr>
        <p:spPr/>
        <p:txBody>
          <a:bodyPr/>
          <a:lstStyle/>
          <a:p>
            <a:r>
              <a:rPr lang="en-US" dirty="0"/>
              <a:t>DRIVERS  TRANSITION</a:t>
            </a:r>
          </a:p>
        </p:txBody>
      </p:sp>
      <p:sp>
        <p:nvSpPr>
          <p:cNvPr id="3" name="Text Placeholder 2">
            <a:extLst>
              <a:ext uri="{FF2B5EF4-FFF2-40B4-BE49-F238E27FC236}">
                <a16:creationId xmlns:a16="http://schemas.microsoft.com/office/drawing/2014/main" id="{89F193F5-DDB8-44F1-BC82-ED4267464046}"/>
              </a:ext>
            </a:extLst>
          </p:cNvPr>
          <p:cNvSpPr>
            <a:spLocks noGrp="1"/>
          </p:cNvSpPr>
          <p:nvPr>
            <p:ph type="body" sz="quarter" idx="10"/>
          </p:nvPr>
        </p:nvSpPr>
        <p:spPr>
          <a:xfrm>
            <a:off x="381000" y="1411552"/>
            <a:ext cx="8382000" cy="4038029"/>
          </a:xfrm>
        </p:spPr>
        <p:txBody>
          <a:bodyPr/>
          <a:lstStyle/>
          <a:p>
            <a:r>
              <a:rPr lang="en-US" dirty="0"/>
              <a:t>MONITOR YOUR COMPETITION</a:t>
            </a:r>
          </a:p>
          <a:p>
            <a:r>
              <a:rPr lang="en-US" dirty="0"/>
              <a:t>WHO IS OPENING AND AT WHAT RATE</a:t>
            </a:r>
          </a:p>
          <a:p>
            <a:r>
              <a:rPr lang="en-US" dirty="0"/>
              <a:t>ARE THEY RECRUITING YOUR DRIVERS </a:t>
            </a:r>
          </a:p>
          <a:p>
            <a:r>
              <a:rPr lang="en-US" dirty="0"/>
              <a:t>WHAT WILL YOU BE ABLE TO OFFER THEM , SHORT TERM , LONG TERM ETC</a:t>
            </a:r>
          </a:p>
          <a:p>
            <a:r>
              <a:rPr lang="en-US" dirty="0"/>
              <a:t>HOW MANY HOURS A WEEK ?</a:t>
            </a:r>
          </a:p>
          <a:p>
            <a:r>
              <a:rPr lang="en-US" dirty="0"/>
              <a:t>WHAT HAPPENS WHEN YOUR GOVERNMENT ASSISTANCE RUNS OUT</a:t>
            </a:r>
          </a:p>
        </p:txBody>
      </p:sp>
    </p:spTree>
    <p:extLst>
      <p:ext uri="{BB962C8B-B14F-4D97-AF65-F5344CB8AC3E}">
        <p14:creationId xmlns:p14="http://schemas.microsoft.com/office/powerpoint/2010/main" val="430004888"/>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70736-EBE1-4827-878E-596C0811AEFA}"/>
              </a:ext>
            </a:extLst>
          </p:cNvPr>
          <p:cNvSpPr>
            <a:spLocks noGrp="1"/>
          </p:cNvSpPr>
          <p:nvPr>
            <p:ph type="title"/>
          </p:nvPr>
        </p:nvSpPr>
        <p:spPr/>
        <p:txBody>
          <a:bodyPr/>
          <a:lstStyle/>
          <a:p>
            <a:r>
              <a:rPr lang="en-US" dirty="0"/>
              <a:t>DRIVERS TRANSITION</a:t>
            </a:r>
          </a:p>
        </p:txBody>
      </p:sp>
      <p:sp>
        <p:nvSpPr>
          <p:cNvPr id="3" name="Text Placeholder 2">
            <a:extLst>
              <a:ext uri="{FF2B5EF4-FFF2-40B4-BE49-F238E27FC236}">
                <a16:creationId xmlns:a16="http://schemas.microsoft.com/office/drawing/2014/main" id="{1E6B14FB-17E9-4004-9560-01B81404A864}"/>
              </a:ext>
            </a:extLst>
          </p:cNvPr>
          <p:cNvSpPr>
            <a:spLocks noGrp="1"/>
          </p:cNvSpPr>
          <p:nvPr>
            <p:ph type="body" sz="quarter" idx="10"/>
          </p:nvPr>
        </p:nvSpPr>
        <p:spPr>
          <a:xfrm>
            <a:off x="381000" y="1411552"/>
            <a:ext cx="8382000" cy="4284250"/>
          </a:xfrm>
        </p:spPr>
        <p:txBody>
          <a:bodyPr/>
          <a:lstStyle/>
          <a:p>
            <a:r>
              <a:rPr lang="en-US" dirty="0"/>
              <a:t>WILL BUSINESS BE BACK TO A POINT AFTER 8 WEEKS TO KEEP DRIVERS OR WILL THEY BE LAID OFF AGAIN </a:t>
            </a:r>
          </a:p>
          <a:p>
            <a:r>
              <a:rPr lang="en-US" dirty="0"/>
              <a:t>WHAT WILL I DO WITH THEM DURING THAT PERIOD</a:t>
            </a:r>
          </a:p>
          <a:p>
            <a:r>
              <a:rPr lang="en-US" dirty="0"/>
              <a:t>TRAINING   ADA, CUSTOMER SERVICE, ROAD TESTS, ETC</a:t>
            </a:r>
          </a:p>
          <a:p>
            <a:r>
              <a:rPr lang="en-US" dirty="0"/>
              <a:t>DOCUMENT THIS TRAINING YOU MAY NEED IT LATER FOR MANY DIFFERENT REASONS</a:t>
            </a:r>
          </a:p>
        </p:txBody>
      </p:sp>
    </p:spTree>
    <p:extLst>
      <p:ext uri="{BB962C8B-B14F-4D97-AF65-F5344CB8AC3E}">
        <p14:creationId xmlns:p14="http://schemas.microsoft.com/office/powerpoint/2010/main" val="2168911823"/>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D3850-BFD4-429D-8969-4C827EDDD5DB}"/>
              </a:ext>
            </a:extLst>
          </p:cNvPr>
          <p:cNvSpPr>
            <a:spLocks noGrp="1"/>
          </p:cNvSpPr>
          <p:nvPr>
            <p:ph type="title"/>
          </p:nvPr>
        </p:nvSpPr>
        <p:spPr/>
        <p:txBody>
          <a:bodyPr/>
          <a:lstStyle/>
          <a:p>
            <a:r>
              <a:rPr lang="en-US" dirty="0"/>
              <a:t>DRIVERS TRANSITION</a:t>
            </a:r>
          </a:p>
        </p:txBody>
      </p:sp>
      <p:sp>
        <p:nvSpPr>
          <p:cNvPr id="3" name="Text Placeholder 2">
            <a:extLst>
              <a:ext uri="{FF2B5EF4-FFF2-40B4-BE49-F238E27FC236}">
                <a16:creationId xmlns:a16="http://schemas.microsoft.com/office/drawing/2014/main" id="{C1AC2F64-3734-4E98-AD75-F0F28701E3DD}"/>
              </a:ext>
            </a:extLst>
          </p:cNvPr>
          <p:cNvSpPr>
            <a:spLocks noGrp="1"/>
          </p:cNvSpPr>
          <p:nvPr>
            <p:ph type="body" sz="quarter" idx="10"/>
          </p:nvPr>
        </p:nvSpPr>
        <p:spPr>
          <a:xfrm>
            <a:off x="381000" y="1411552"/>
            <a:ext cx="8382000" cy="4579715"/>
          </a:xfrm>
        </p:spPr>
        <p:txBody>
          <a:bodyPr/>
          <a:lstStyle/>
          <a:p>
            <a:r>
              <a:rPr lang="en-US" dirty="0"/>
              <a:t>DON’T MAKE IT BUSY WORK</a:t>
            </a:r>
          </a:p>
          <a:p>
            <a:r>
              <a:rPr lang="en-US" dirty="0"/>
              <a:t>MAKE IT WORTHWHILE FOR EVERYONE</a:t>
            </a:r>
          </a:p>
          <a:p>
            <a:r>
              <a:rPr lang="en-US" dirty="0"/>
              <a:t>DIG INTO THE “ IF I EVER GET TIME TO DO THIS” LIST</a:t>
            </a:r>
          </a:p>
          <a:p>
            <a:r>
              <a:rPr lang="en-US" dirty="0"/>
              <a:t>MAKE IT APPROPRIATE FOR THEIR JOBS</a:t>
            </a:r>
          </a:p>
          <a:p>
            <a:r>
              <a:rPr lang="en-US" dirty="0"/>
              <a:t>BE PREPARED TO ANSWER THE HARD QUESTIONS</a:t>
            </a:r>
          </a:p>
          <a:p>
            <a:r>
              <a:rPr lang="en-US" dirty="0"/>
              <a:t>BE HONEST</a:t>
            </a:r>
          </a:p>
          <a:p>
            <a:r>
              <a:rPr lang="en-US" dirty="0"/>
              <a:t>BE APPRECIATIVE</a:t>
            </a:r>
          </a:p>
        </p:txBody>
      </p:sp>
    </p:spTree>
    <p:extLst>
      <p:ext uri="{BB962C8B-B14F-4D97-AF65-F5344CB8AC3E}">
        <p14:creationId xmlns:p14="http://schemas.microsoft.com/office/powerpoint/2010/main" val="4000333351"/>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1F53A-EFF4-401D-8033-DA38FD0A4574}"/>
              </a:ext>
            </a:extLst>
          </p:cNvPr>
          <p:cNvSpPr>
            <a:spLocks noGrp="1"/>
          </p:cNvSpPr>
          <p:nvPr>
            <p:ph type="title"/>
          </p:nvPr>
        </p:nvSpPr>
        <p:spPr/>
        <p:txBody>
          <a:bodyPr/>
          <a:lstStyle/>
          <a:p>
            <a:r>
              <a:rPr lang="en-US" dirty="0"/>
              <a:t>DRIVERS TRANSITION</a:t>
            </a:r>
          </a:p>
        </p:txBody>
      </p:sp>
      <p:sp>
        <p:nvSpPr>
          <p:cNvPr id="3" name="Text Placeholder 2">
            <a:extLst>
              <a:ext uri="{FF2B5EF4-FFF2-40B4-BE49-F238E27FC236}">
                <a16:creationId xmlns:a16="http://schemas.microsoft.com/office/drawing/2014/main" id="{E0418B1C-C230-4E83-8226-905EFEC32DB0}"/>
              </a:ext>
            </a:extLst>
          </p:cNvPr>
          <p:cNvSpPr>
            <a:spLocks noGrp="1"/>
          </p:cNvSpPr>
          <p:nvPr>
            <p:ph type="body" sz="quarter" idx="10"/>
          </p:nvPr>
        </p:nvSpPr>
        <p:spPr>
          <a:xfrm>
            <a:off x="381000" y="1411552"/>
            <a:ext cx="8382000" cy="5367623"/>
          </a:xfrm>
        </p:spPr>
        <p:txBody>
          <a:bodyPr/>
          <a:lstStyle/>
          <a:p>
            <a:r>
              <a:rPr lang="en-US" dirty="0"/>
              <a:t>DECISIONS YOU MAKE NOW MAY HAVE AN EVERLASTING IMPACT</a:t>
            </a:r>
          </a:p>
          <a:p>
            <a:r>
              <a:rPr lang="en-US" dirty="0"/>
              <a:t>DON’T FORGET DRIVERS TALK</a:t>
            </a:r>
          </a:p>
          <a:p>
            <a:r>
              <a:rPr lang="en-US" dirty="0"/>
              <a:t>DON’T FORGET ABOUT PART TIME AND SEASONAL EMPLOYEES</a:t>
            </a:r>
          </a:p>
          <a:p>
            <a:r>
              <a:rPr lang="en-US" dirty="0"/>
              <a:t>WE MAY NOT NEED THEM RIGHT AWAY BUT THERE WILL COME A TIME WE WILL</a:t>
            </a:r>
          </a:p>
          <a:p>
            <a:r>
              <a:rPr lang="en-US" dirty="0"/>
              <a:t>WHAT TRAINING WILL THEY NEED</a:t>
            </a:r>
          </a:p>
          <a:p>
            <a:r>
              <a:rPr lang="en-US" dirty="0"/>
              <a:t>MAY HAVE EXTENDED TIME OUT OF THE DRIVER’S SEAT AND NEED ADDITIONAL TRAINING</a:t>
            </a:r>
          </a:p>
        </p:txBody>
      </p:sp>
    </p:spTree>
    <p:extLst>
      <p:ext uri="{BB962C8B-B14F-4D97-AF65-F5344CB8AC3E}">
        <p14:creationId xmlns:p14="http://schemas.microsoft.com/office/powerpoint/2010/main" val="163281553"/>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F1A4F-53D5-49A7-8598-9448ED24F897}"/>
              </a:ext>
            </a:extLst>
          </p:cNvPr>
          <p:cNvSpPr>
            <a:spLocks noGrp="1"/>
          </p:cNvSpPr>
          <p:nvPr>
            <p:ph type="title"/>
          </p:nvPr>
        </p:nvSpPr>
        <p:spPr/>
        <p:txBody>
          <a:bodyPr/>
          <a:lstStyle/>
          <a:p>
            <a:r>
              <a:rPr lang="en-US" dirty="0"/>
              <a:t>DRIVERS TRANSITION</a:t>
            </a:r>
          </a:p>
        </p:txBody>
      </p:sp>
      <p:sp>
        <p:nvSpPr>
          <p:cNvPr id="3" name="Text Placeholder 2">
            <a:extLst>
              <a:ext uri="{FF2B5EF4-FFF2-40B4-BE49-F238E27FC236}">
                <a16:creationId xmlns:a16="http://schemas.microsoft.com/office/drawing/2014/main" id="{F6A6CD53-0AD8-4F40-9FE9-8A9EEDA8665E}"/>
              </a:ext>
            </a:extLst>
          </p:cNvPr>
          <p:cNvSpPr>
            <a:spLocks noGrp="1"/>
          </p:cNvSpPr>
          <p:nvPr>
            <p:ph type="body" sz="quarter" idx="10"/>
          </p:nvPr>
        </p:nvSpPr>
        <p:spPr>
          <a:xfrm>
            <a:off x="381000" y="1411552"/>
            <a:ext cx="8382000" cy="5170646"/>
          </a:xfrm>
        </p:spPr>
        <p:txBody>
          <a:bodyPr/>
          <a:lstStyle/>
          <a:p>
            <a:r>
              <a:rPr lang="en-US" dirty="0"/>
              <a:t>WHAT ABOUT DRIVERS THAT DON’T WANT TO RETURN BECAUSE UNEMPLOYMENT IS PAYING REALLY WELL</a:t>
            </a:r>
          </a:p>
          <a:p>
            <a:r>
              <a:rPr lang="en-US" dirty="0"/>
              <a:t>CHECK WITH YOUR STATE</a:t>
            </a:r>
          </a:p>
          <a:p>
            <a:r>
              <a:rPr lang="en-US" dirty="0"/>
              <a:t>MANY ARE INSTITUTING EMPLOYER NOTIFICATION REQUIREMENTS</a:t>
            </a:r>
          </a:p>
          <a:p>
            <a:r>
              <a:rPr lang="en-US" dirty="0"/>
              <a:t>WHEN YOU CONTACT AN EMPLOYEE TO RETURN TO WORK, YOU ALSO CONTACT THE STATE THAT THEY ARE ELIGIBLE FOR REHIRE AS OF THIS DATE. THE STATE WILL CLOSE BENEFITS AT THAT TIME</a:t>
            </a:r>
          </a:p>
        </p:txBody>
      </p:sp>
    </p:spTree>
    <p:extLst>
      <p:ext uri="{BB962C8B-B14F-4D97-AF65-F5344CB8AC3E}">
        <p14:creationId xmlns:p14="http://schemas.microsoft.com/office/powerpoint/2010/main" val="334765338"/>
      </p:ext>
    </p:extLst>
  </p:cSld>
  <p:clrMapOvr>
    <a:masterClrMapping/>
  </p:clrMapOvr>
  <p:transition>
    <p:fade/>
  </p:transition>
</p:sld>
</file>

<file path=ppt/theme/theme1.xml><?xml version="1.0" encoding="utf-8"?>
<a:theme xmlns:a="http://schemas.openxmlformats.org/drawingml/2006/main" name="Blue Segoe 4-3 template-template_April-17-2007">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205FAED-2C87-424D-9EA0-7C56B5DB84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Sample presentation slides (Blue brushed metal design)</Template>
  <TotalTime>318</TotalTime>
  <Words>1899</Words>
  <Application>Microsoft Office PowerPoint</Application>
  <PresentationFormat>On-screen Show (4:3)</PresentationFormat>
  <Paragraphs>201</Paragraphs>
  <Slides>35</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35</vt:i4>
      </vt:variant>
    </vt:vector>
  </HeadingPairs>
  <TitlesOfParts>
    <vt:vector size="41" baseType="lpstr">
      <vt:lpstr>Arial</vt:lpstr>
      <vt:lpstr>Calibri</vt:lpstr>
      <vt:lpstr>Courier New</vt:lpstr>
      <vt:lpstr>Wingdings</vt:lpstr>
      <vt:lpstr>Blue Segoe 4-3 template-template_April-17-2007</vt:lpstr>
      <vt:lpstr>White with Courier font for code slides</vt:lpstr>
      <vt:lpstr>The Show Must Go On</vt:lpstr>
      <vt:lpstr>Topics</vt:lpstr>
      <vt:lpstr>DRIVERS     NOW</vt:lpstr>
      <vt:lpstr>DRIVERS  NOW</vt:lpstr>
      <vt:lpstr>DRIVERS  TRANSITION</vt:lpstr>
      <vt:lpstr>DRIVERS TRANSITION</vt:lpstr>
      <vt:lpstr>DRIVERS TRANSITION</vt:lpstr>
      <vt:lpstr>DRIVERS TRANSITION</vt:lpstr>
      <vt:lpstr>DRIVERS TRANSITION</vt:lpstr>
      <vt:lpstr>DRIVERS FULL EMPLOYMENT</vt:lpstr>
      <vt:lpstr>OPERATIONS NOW</vt:lpstr>
      <vt:lpstr>OPERATIONS NOW</vt:lpstr>
      <vt:lpstr>OPERATIONS NOW </vt:lpstr>
      <vt:lpstr>OPERATIONS NOW</vt:lpstr>
      <vt:lpstr>OPERATIONS NOW</vt:lpstr>
      <vt:lpstr>OPERATIONS NOW</vt:lpstr>
      <vt:lpstr>OPERATIONS NOW</vt:lpstr>
      <vt:lpstr>OPERATIONS NOW</vt:lpstr>
      <vt:lpstr>OPERATIONS NOW</vt:lpstr>
      <vt:lpstr>OPERATIONS NOW</vt:lpstr>
      <vt:lpstr>OPERATIONS NOW</vt:lpstr>
      <vt:lpstr>OPERATIONS NOW</vt:lpstr>
      <vt:lpstr>OPERATIONS TRANSITION</vt:lpstr>
      <vt:lpstr>OPERATIONS TRANSITION</vt:lpstr>
      <vt:lpstr>OPERATIONS TRANSITION</vt:lpstr>
      <vt:lpstr>OPERATIONS FULL EMPLOYMENT</vt:lpstr>
      <vt:lpstr>OPERATIONS FULL EMPLOYMENT</vt:lpstr>
      <vt:lpstr>OPERATIONS FULL EMPLOYMENT</vt:lpstr>
      <vt:lpstr>VEHICLES NOW</vt:lpstr>
      <vt:lpstr>VEHICLES NOW</vt:lpstr>
      <vt:lpstr>VEHICLES NOW</vt:lpstr>
      <vt:lpstr>CLOSING THOUGHTS</vt:lpstr>
      <vt:lpstr>CLOSING THOUGHTS</vt:lpstr>
      <vt:lpstr>YOU ARE NOT FORGOTTEN</vt:lpstr>
      <vt:lpstr>CONTACT INFO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Show Must Go On</dc:title>
  <dc:creator>Mike McDonal</dc:creator>
  <cp:keywords/>
  <cp:lastModifiedBy>Mike McDonal</cp:lastModifiedBy>
  <cp:revision>19</cp:revision>
  <dcterms:created xsi:type="dcterms:W3CDTF">2020-04-13T19:25:56Z</dcterms:created>
  <dcterms:modified xsi:type="dcterms:W3CDTF">2020-04-20T14:20:48Z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TC102867069990</vt:lpwstr>
  </property>
</Properties>
</file>